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58" r:id="rId5"/>
    <p:sldId id="259" r:id="rId6"/>
    <p:sldId id="260" r:id="rId7"/>
    <p:sldId id="261" r:id="rId8"/>
    <p:sldId id="262" r:id="rId9"/>
    <p:sldId id="263" r:id="rId10"/>
    <p:sldId id="264" r:id="rId11"/>
    <p:sldId id="266" r:id="rId12"/>
    <p:sldId id="278" r:id="rId13"/>
    <p:sldId id="287" r:id="rId14"/>
    <p:sldId id="265" r:id="rId15"/>
    <p:sldId id="267" r:id="rId16"/>
    <p:sldId id="281" r:id="rId17"/>
    <p:sldId id="279" r:id="rId18"/>
    <p:sldId id="282" r:id="rId19"/>
    <p:sldId id="280" r:id="rId20"/>
    <p:sldId id="283" r:id="rId21"/>
    <p:sldId id="284" r:id="rId22"/>
    <p:sldId id="285" r:id="rId23"/>
    <p:sldId id="286" r:id="rId24"/>
    <p:sldId id="288" r:id="rId25"/>
    <p:sldId id="271" r:id="rId26"/>
    <p:sldId id="272" r:id="rId27"/>
    <p:sldId id="273" r:id="rId28"/>
    <p:sldId id="274" r:id="rId29"/>
    <p:sldId id="275" r:id="rId30"/>
    <p:sldId id="27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3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782F2D-A5B5-46C6-BCED-F081C01E5D0E}" type="datetimeFigureOut">
              <a:rPr lang="en-US" smtClean="0"/>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3303744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82F2D-A5B5-46C6-BCED-F081C01E5D0E}" type="datetimeFigureOut">
              <a:rPr lang="en-US" smtClean="0"/>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1168148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82F2D-A5B5-46C6-BCED-F081C01E5D0E}" type="datetimeFigureOut">
              <a:rPr lang="en-US" smtClean="0"/>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1812415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82F2D-A5B5-46C6-BCED-F081C01E5D0E}" type="datetimeFigureOut">
              <a:rPr lang="en-US" smtClean="0"/>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196181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782F2D-A5B5-46C6-BCED-F081C01E5D0E}" type="datetimeFigureOut">
              <a:rPr lang="en-US" smtClean="0"/>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2897420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782F2D-A5B5-46C6-BCED-F081C01E5D0E}" type="datetimeFigureOut">
              <a:rPr lang="en-US" smtClean="0"/>
              <a:t>7/27/2014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197788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782F2D-A5B5-46C6-BCED-F081C01E5D0E}" type="datetimeFigureOut">
              <a:rPr lang="en-US" smtClean="0"/>
              <a:t>7/27/2014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161926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782F2D-A5B5-46C6-BCED-F081C01E5D0E}" type="datetimeFigureOut">
              <a:rPr lang="en-US" smtClean="0"/>
              <a:t>7/27/2014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899529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782F2D-A5B5-46C6-BCED-F081C01E5D0E}" type="datetimeFigureOut">
              <a:rPr lang="en-US" smtClean="0"/>
              <a:t>7/27/2014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713681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82F2D-A5B5-46C6-BCED-F081C01E5D0E}" type="datetimeFigureOut">
              <a:rPr lang="en-US" smtClean="0"/>
              <a:t>7/27/2014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91746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82F2D-A5B5-46C6-BCED-F081C01E5D0E}" type="datetimeFigureOut">
              <a:rPr lang="en-US" smtClean="0"/>
              <a:t>7/27/2014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3263802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82F2D-A5B5-46C6-BCED-F081C01E5D0E}" type="datetimeFigureOut">
              <a:rPr lang="en-US" smtClean="0"/>
              <a:t>7/27/2014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468BE-A3C0-48D4-BDF2-31ABA6209AB3}" type="slidenum">
              <a:rPr lang="en-US" smtClean="0"/>
              <a:t>‹#›</a:t>
            </a:fld>
            <a:endParaRPr lang="en-US"/>
          </a:p>
        </p:txBody>
      </p:sp>
    </p:spTree>
    <p:extLst>
      <p:ext uri="{BB962C8B-B14F-4D97-AF65-F5344CB8AC3E}">
        <p14:creationId xmlns:p14="http://schemas.microsoft.com/office/powerpoint/2010/main" val="545584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Interest NACK</a:t>
            </a:r>
            <a:endParaRPr lang="en-US" dirty="0"/>
          </a:p>
        </p:txBody>
      </p:sp>
      <p:sp>
        <p:nvSpPr>
          <p:cNvPr id="3" name="Subtitle 2"/>
          <p:cNvSpPr>
            <a:spLocks noGrp="1"/>
          </p:cNvSpPr>
          <p:nvPr>
            <p:ph type="subTitle" idx="1"/>
          </p:nvPr>
        </p:nvSpPr>
        <p:spPr/>
        <p:txBody>
          <a:bodyPr/>
          <a:lstStyle/>
          <a:p>
            <a:r>
              <a:rPr lang="en-US" dirty="0" err="1" smtClean="0"/>
              <a:t>Junxiao</a:t>
            </a:r>
            <a:r>
              <a:rPr lang="en-US" dirty="0" smtClean="0"/>
              <a:t> Shi, </a:t>
            </a:r>
            <a:r>
              <a:rPr lang="en-US" dirty="0" smtClean="0"/>
              <a:t>2014-07-27</a:t>
            </a:r>
            <a:endParaRPr lang="en-US" dirty="0"/>
          </a:p>
        </p:txBody>
      </p:sp>
    </p:spTree>
    <p:extLst>
      <p:ext uri="{BB962C8B-B14F-4D97-AF65-F5344CB8AC3E}">
        <p14:creationId xmlns:p14="http://schemas.microsoft.com/office/powerpoint/2010/main" val="3681666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a:t>
            </a:r>
            <a:r>
              <a:rPr lang="en-US" dirty="0" err="1" smtClean="0"/>
              <a:t>NoData</a:t>
            </a:r>
            <a:endParaRPr lang="en-US" dirty="0"/>
          </a:p>
        </p:txBody>
      </p:sp>
      <p:sp>
        <p:nvSpPr>
          <p:cNvPr id="3" name="Content Placeholder 2"/>
          <p:cNvSpPr>
            <a:spLocks noGrp="1"/>
          </p:cNvSpPr>
          <p:nvPr>
            <p:ph idx="1"/>
          </p:nvPr>
        </p:nvSpPr>
        <p:spPr/>
        <p:txBody>
          <a:bodyPr/>
          <a:lstStyle/>
          <a:p>
            <a:r>
              <a:rPr lang="en-US" dirty="0" smtClean="0"/>
              <a:t>An Interest NACK with reason code </a:t>
            </a:r>
            <a:r>
              <a:rPr lang="en-US" dirty="0" err="1" smtClean="0"/>
              <a:t>NoData</a:t>
            </a:r>
            <a:r>
              <a:rPr lang="en-US" dirty="0" smtClean="0"/>
              <a:t> informs the downstream that the upstream has no route to forward the Interest.</a:t>
            </a:r>
          </a:p>
        </p:txBody>
      </p:sp>
    </p:spTree>
    <p:extLst>
      <p:ext uri="{BB962C8B-B14F-4D97-AF65-F5344CB8AC3E}">
        <p14:creationId xmlns:p14="http://schemas.microsoft.com/office/powerpoint/2010/main" val="455806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Busy</a:t>
            </a:r>
            <a:endParaRPr lang="en-US" dirty="0"/>
          </a:p>
        </p:txBody>
      </p:sp>
      <p:sp>
        <p:nvSpPr>
          <p:cNvPr id="3" name="Content Placeholder 2"/>
          <p:cNvSpPr>
            <a:spLocks noGrp="1"/>
          </p:cNvSpPr>
          <p:nvPr>
            <p:ph idx="1"/>
          </p:nvPr>
        </p:nvSpPr>
        <p:spPr/>
        <p:txBody>
          <a:bodyPr/>
          <a:lstStyle/>
          <a:p>
            <a:r>
              <a:rPr lang="en-US" dirty="0" smtClean="0"/>
              <a:t>An Interest NACK with reason code Busy informs the downstream that the Interest has reached a producer, but the producer is too busy to handle this Interest.</a:t>
            </a:r>
          </a:p>
        </p:txBody>
      </p:sp>
    </p:spTree>
    <p:extLst>
      <p:ext uri="{BB962C8B-B14F-4D97-AF65-F5344CB8AC3E}">
        <p14:creationId xmlns:p14="http://schemas.microsoft.com/office/powerpoint/2010/main" val="2715142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extensions for Congestion and Busy</a:t>
            </a:r>
            <a:endParaRPr lang="en-US" dirty="0"/>
          </a:p>
        </p:txBody>
      </p:sp>
      <p:sp>
        <p:nvSpPr>
          <p:cNvPr id="3" name="Content Placeholder 2"/>
          <p:cNvSpPr>
            <a:spLocks noGrp="1"/>
          </p:cNvSpPr>
          <p:nvPr>
            <p:ph idx="1"/>
          </p:nvPr>
        </p:nvSpPr>
        <p:spPr/>
        <p:txBody>
          <a:bodyPr/>
          <a:lstStyle/>
          <a:p>
            <a:r>
              <a:rPr lang="en-US" dirty="0" smtClean="0"/>
              <a:t>Congestion and Busy reasons both request the downstream to send less Interests. The percentage of Interest rate to be decreased should be made explicit as an additional field in the Interest NACK packet.</a:t>
            </a:r>
          </a:p>
          <a:p>
            <a:r>
              <a:rPr lang="en-US" dirty="0" smtClean="0"/>
              <a:t>Multiple Interests should be aggregated in a single Interest NACK packet.</a:t>
            </a:r>
            <a:endParaRPr lang="en-US" dirty="0"/>
          </a:p>
        </p:txBody>
      </p:sp>
    </p:spTree>
    <p:extLst>
      <p:ext uri="{BB962C8B-B14F-4D97-AF65-F5344CB8AC3E}">
        <p14:creationId xmlns:p14="http://schemas.microsoft.com/office/powerpoint/2010/main" val="3181369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NACK in a multi-access group</a:t>
            </a:r>
            <a:endParaRPr lang="en-US" dirty="0"/>
          </a:p>
        </p:txBody>
      </p:sp>
      <p:sp>
        <p:nvSpPr>
          <p:cNvPr id="3" name="Content Placeholder 2"/>
          <p:cNvSpPr>
            <a:spLocks noGrp="1"/>
          </p:cNvSpPr>
          <p:nvPr>
            <p:ph idx="1"/>
          </p:nvPr>
        </p:nvSpPr>
        <p:spPr/>
        <p:txBody>
          <a:bodyPr/>
          <a:lstStyle/>
          <a:p>
            <a:r>
              <a:rPr lang="en-US" dirty="0" smtClean="0"/>
              <a:t>Currently it's unclear who Interest NACK could operate in a network layer multi-access group. This proposal does not allow Interest NACKs to be transmitted on a multi-access face.</a:t>
            </a:r>
            <a:endParaRPr lang="en-US" dirty="0"/>
          </a:p>
        </p:txBody>
      </p:sp>
    </p:spTree>
    <p:extLst>
      <p:ext uri="{BB962C8B-B14F-4D97-AF65-F5344CB8AC3E}">
        <p14:creationId xmlns:p14="http://schemas.microsoft.com/office/powerpoint/2010/main" val="1735323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Packet Format</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438039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Option 1: new TLV</a:t>
            </a:r>
            <a:r>
              <a:rPr lang="en-US" baseline="-25000" dirty="0" smtClean="0"/>
              <a:t>0</a:t>
            </a:r>
            <a:endParaRPr lang="en-US" baseline="-25000" dirty="0"/>
          </a:p>
        </p:txBody>
      </p:sp>
      <p:sp>
        <p:nvSpPr>
          <p:cNvPr id="5" name="Content Placeholder 4"/>
          <p:cNvSpPr>
            <a:spLocks noGrp="1"/>
          </p:cNvSpPr>
          <p:nvPr>
            <p:ph idx="1"/>
          </p:nvPr>
        </p:nvSpPr>
        <p:spPr/>
        <p:txBody>
          <a:bodyPr/>
          <a:lstStyle/>
          <a:p>
            <a:pPr marL="0" indent="0">
              <a:buNone/>
            </a:pPr>
            <a:r>
              <a:rPr lang="en-US" dirty="0" err="1" smtClean="0">
                <a:latin typeface="Consolas" panose="020B0609020204030204" pitchFamily="49" charset="0"/>
                <a:cs typeface="Consolas" panose="020B0609020204030204" pitchFamily="49" charset="0"/>
              </a:rPr>
              <a:t>InterestNack</a:t>
            </a:r>
            <a:r>
              <a:rPr lang="en-US" dirty="0" smtClean="0">
                <a:latin typeface="Consolas" panose="020B0609020204030204" pitchFamily="49" charset="0"/>
                <a:cs typeface="Consolas" panose="020B0609020204030204" pitchFamily="49" charset="0"/>
              </a:rPr>
              <a:t> ::= INTEREST-NACK-TYPE TLV-LENGTH</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Interest</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NackCode</a:t>
            </a:r>
            <a:endParaRPr lang="en-US" dirty="0" smtClean="0">
              <a:latin typeface="Consolas" panose="020B0609020204030204" pitchFamily="49" charset="0"/>
              <a:cs typeface="Consolas" panose="020B0609020204030204" pitchFamily="49" charset="0"/>
            </a:endParaRPr>
          </a:p>
          <a:p>
            <a:pPr marL="0" indent="0">
              <a:buNone/>
            </a:pPr>
            <a:endParaRPr lang="en-US" dirty="0">
              <a:latin typeface="Consolas" panose="020B0609020204030204" pitchFamily="49" charset="0"/>
              <a:cs typeface="Consolas" panose="020B0609020204030204" pitchFamily="49" charset="0"/>
            </a:endParaRPr>
          </a:p>
          <a:p>
            <a:pPr marL="0" indent="0">
              <a:buNone/>
            </a:pPr>
            <a:r>
              <a:rPr lang="en-US" dirty="0" err="1" smtClean="0">
                <a:latin typeface="Consolas" panose="020B0609020204030204" pitchFamily="49" charset="0"/>
                <a:cs typeface="Consolas" panose="020B0609020204030204" pitchFamily="49" charset="0"/>
              </a:rPr>
              <a:t>NackCode</a:t>
            </a:r>
            <a:r>
              <a:rPr lang="en-US" dirty="0" smtClean="0">
                <a:latin typeface="Consolas" panose="020B0609020204030204" pitchFamily="49" charset="0"/>
                <a:cs typeface="Consolas" panose="020B0609020204030204" pitchFamily="49" charset="0"/>
              </a:rPr>
              <a:t> ::= NACK-CODE-TYPE TLV-LENGTH</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nonNegativeInteger</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800961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Option 1: new TLV</a:t>
            </a:r>
            <a:r>
              <a:rPr lang="en-US" baseline="-25000" dirty="0"/>
              <a:t>0</a:t>
            </a:r>
            <a:endParaRPr lang="en-US" dirty="0"/>
          </a:p>
        </p:txBody>
      </p:sp>
      <p:sp>
        <p:nvSpPr>
          <p:cNvPr id="5" name="Text Placeholder 4"/>
          <p:cNvSpPr>
            <a:spLocks noGrp="1"/>
          </p:cNvSpPr>
          <p:nvPr>
            <p:ph type="body" idx="1"/>
          </p:nvPr>
        </p:nvSpPr>
        <p:spPr/>
        <p:txBody>
          <a:bodyPr/>
          <a:lstStyle/>
          <a:p>
            <a:r>
              <a:rPr lang="en-US" dirty="0" smtClean="0"/>
              <a:t>Advantage</a:t>
            </a:r>
            <a:endParaRPr lang="en-US" dirty="0"/>
          </a:p>
        </p:txBody>
      </p:sp>
      <p:sp>
        <p:nvSpPr>
          <p:cNvPr id="6" name="Content Placeholder 5"/>
          <p:cNvSpPr>
            <a:spLocks noGrp="1"/>
          </p:cNvSpPr>
          <p:nvPr>
            <p:ph sz="half" idx="2"/>
          </p:nvPr>
        </p:nvSpPr>
        <p:spPr/>
        <p:txBody>
          <a:bodyPr/>
          <a:lstStyle/>
          <a:p>
            <a:r>
              <a:rPr lang="en-US" dirty="0" smtClean="0"/>
              <a:t>Processing path of Interest NACK is different from Interest or Data processing path. Having a different top-level type allows simpler classifier.</a:t>
            </a:r>
          </a:p>
          <a:p>
            <a:r>
              <a:rPr lang="en-US" dirty="0" smtClean="0"/>
              <a:t>A unique type ensures Interest NACKs won't confuse routers and apps that don't understand them.</a:t>
            </a:r>
            <a:endParaRPr lang="en-US" dirty="0"/>
          </a:p>
        </p:txBody>
      </p:sp>
      <p:sp>
        <p:nvSpPr>
          <p:cNvPr id="7" name="Text Placeholder 6"/>
          <p:cNvSpPr>
            <a:spLocks noGrp="1"/>
          </p:cNvSpPr>
          <p:nvPr>
            <p:ph type="body" sz="quarter" idx="3"/>
          </p:nvPr>
        </p:nvSpPr>
        <p:spPr/>
        <p:txBody>
          <a:bodyPr/>
          <a:lstStyle/>
          <a:p>
            <a:r>
              <a:rPr lang="en-US" dirty="0" smtClean="0"/>
              <a:t>Drawback</a:t>
            </a:r>
            <a:endParaRPr lang="en-US" dirty="0"/>
          </a:p>
        </p:txBody>
      </p:sp>
      <p:sp>
        <p:nvSpPr>
          <p:cNvPr id="8" name="Content Placeholder 7"/>
          <p:cNvSpPr>
            <a:spLocks noGrp="1"/>
          </p:cNvSpPr>
          <p:nvPr>
            <p:ph sz="quarter" idx="4"/>
          </p:nvPr>
        </p:nvSpPr>
        <p:spPr/>
        <p:txBody>
          <a:bodyPr/>
          <a:lstStyle/>
          <a:p>
            <a:r>
              <a:rPr lang="en-US" dirty="0" smtClean="0"/>
              <a:t>A new packet type is defined.</a:t>
            </a:r>
            <a:endParaRPr lang="en-US" dirty="0"/>
          </a:p>
        </p:txBody>
      </p:sp>
    </p:spTree>
    <p:extLst>
      <p:ext uri="{BB962C8B-B14F-4D97-AF65-F5344CB8AC3E}">
        <p14:creationId xmlns:p14="http://schemas.microsoft.com/office/powerpoint/2010/main" val="1036884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2: Interest with extra field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Consolas" panose="020B0609020204030204" pitchFamily="49" charset="0"/>
                <a:cs typeface="Consolas" panose="020B0609020204030204" pitchFamily="49" charset="0"/>
              </a:rPr>
              <a:t>Interest ::= INTEREST-TYPE TLV-LENGTH</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Name</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Selectors?</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Nonce</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Scope?</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InterestLifetime</a:t>
            </a:r>
            <a:r>
              <a:rPr lang="en-US" dirty="0" smtClean="0">
                <a:latin typeface="Consolas" panose="020B0609020204030204" pitchFamily="49" charset="0"/>
                <a:cs typeface="Consolas" panose="020B0609020204030204" pitchFamily="49" charset="0"/>
              </a:rPr>
              <a:t>?</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NackCode</a:t>
            </a:r>
            <a:r>
              <a:rPr lang="en-US" dirty="0" smtClean="0">
                <a:latin typeface="Consolas" panose="020B0609020204030204" pitchFamily="49" charset="0"/>
                <a:cs typeface="Consolas" panose="020B0609020204030204" pitchFamily="49" charset="0"/>
              </a:rPr>
              <a:t>?</a:t>
            </a:r>
          </a:p>
          <a:p>
            <a:r>
              <a:rPr lang="en-US" dirty="0" smtClean="0"/>
              <a:t>When </a:t>
            </a:r>
            <a:r>
              <a:rPr lang="en-US" dirty="0" err="1" smtClean="0"/>
              <a:t>NackCode</a:t>
            </a:r>
            <a:r>
              <a:rPr lang="en-US" dirty="0" smtClean="0"/>
              <a:t> is present, it's an Interest NACK packet.</a:t>
            </a:r>
            <a:br>
              <a:rPr lang="en-US" dirty="0" smtClean="0"/>
            </a:br>
            <a:r>
              <a:rPr lang="en-US" dirty="0" smtClean="0"/>
              <a:t>When </a:t>
            </a:r>
            <a:r>
              <a:rPr lang="en-US" dirty="0" err="1" smtClean="0"/>
              <a:t>NackCode</a:t>
            </a:r>
            <a:r>
              <a:rPr lang="en-US" dirty="0" smtClean="0"/>
              <a:t> is omitted, it's an Interest packet.</a:t>
            </a:r>
            <a:endParaRPr lang="en-US" dirty="0"/>
          </a:p>
        </p:txBody>
      </p:sp>
    </p:spTree>
    <p:extLst>
      <p:ext uri="{BB962C8B-B14F-4D97-AF65-F5344CB8AC3E}">
        <p14:creationId xmlns:p14="http://schemas.microsoft.com/office/powerpoint/2010/main" val="2090855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Option 2: Interest with extra field</a:t>
            </a:r>
          </a:p>
        </p:txBody>
      </p:sp>
      <p:sp>
        <p:nvSpPr>
          <p:cNvPr id="5" name="Text Placeholder 4"/>
          <p:cNvSpPr>
            <a:spLocks noGrp="1"/>
          </p:cNvSpPr>
          <p:nvPr>
            <p:ph type="body" idx="1"/>
          </p:nvPr>
        </p:nvSpPr>
        <p:spPr/>
        <p:txBody>
          <a:bodyPr/>
          <a:lstStyle/>
          <a:p>
            <a:r>
              <a:rPr lang="en-US" dirty="0" smtClean="0"/>
              <a:t>Advantage</a:t>
            </a:r>
            <a:endParaRPr lang="en-US" dirty="0"/>
          </a:p>
        </p:txBody>
      </p:sp>
      <p:sp>
        <p:nvSpPr>
          <p:cNvPr id="6" name="Content Placeholder 5"/>
          <p:cNvSpPr>
            <a:spLocks noGrp="1"/>
          </p:cNvSpPr>
          <p:nvPr>
            <p:ph sz="half" idx="2"/>
          </p:nvPr>
        </p:nvSpPr>
        <p:spPr/>
        <p:txBody>
          <a:bodyPr/>
          <a:lstStyle/>
          <a:p>
            <a:r>
              <a:rPr lang="en-US" dirty="0" smtClean="0"/>
              <a:t>On some platforms, it's probably more efficient to convert between Interest and Interest NACK.</a:t>
            </a:r>
            <a:endParaRPr lang="en-US" dirty="0"/>
          </a:p>
        </p:txBody>
      </p:sp>
      <p:sp>
        <p:nvSpPr>
          <p:cNvPr id="7" name="Text Placeholder 6"/>
          <p:cNvSpPr>
            <a:spLocks noGrp="1"/>
          </p:cNvSpPr>
          <p:nvPr>
            <p:ph type="body" sz="quarter" idx="3"/>
          </p:nvPr>
        </p:nvSpPr>
        <p:spPr/>
        <p:txBody>
          <a:bodyPr/>
          <a:lstStyle/>
          <a:p>
            <a:r>
              <a:rPr lang="en-US" dirty="0" smtClean="0"/>
              <a:t>Drawback</a:t>
            </a:r>
            <a:endParaRPr lang="en-US" dirty="0"/>
          </a:p>
        </p:txBody>
      </p:sp>
      <p:sp>
        <p:nvSpPr>
          <p:cNvPr id="8" name="Content Placeholder 7"/>
          <p:cNvSpPr>
            <a:spLocks noGrp="1"/>
          </p:cNvSpPr>
          <p:nvPr>
            <p:ph sz="quarter" idx="4"/>
          </p:nvPr>
        </p:nvSpPr>
        <p:spPr/>
        <p:txBody>
          <a:bodyPr/>
          <a:lstStyle/>
          <a:p>
            <a:r>
              <a:rPr lang="en-US" dirty="0" smtClean="0"/>
              <a:t>A router or app that doesn't understand Interest NACK may confuse this as an Interest, and return Data to the sender of this NACK</a:t>
            </a:r>
            <a:endParaRPr lang="en-US" dirty="0"/>
          </a:p>
        </p:txBody>
      </p:sp>
    </p:spTree>
    <p:extLst>
      <p:ext uri="{BB962C8B-B14F-4D97-AF65-F5344CB8AC3E}">
        <p14:creationId xmlns:p14="http://schemas.microsoft.com/office/powerpoint/2010/main" val="1328541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3: Data with new </a:t>
            </a:r>
            <a:r>
              <a:rPr lang="en-US" dirty="0" err="1" smtClean="0"/>
              <a:t>ContentType</a:t>
            </a:r>
            <a:endParaRPr lang="en-US" dirty="0"/>
          </a:p>
        </p:txBody>
      </p:sp>
      <p:sp>
        <p:nvSpPr>
          <p:cNvPr id="3" name="Content Placeholder 2"/>
          <p:cNvSpPr>
            <a:spLocks noGrp="1"/>
          </p:cNvSpPr>
          <p:nvPr>
            <p:ph idx="1"/>
          </p:nvPr>
        </p:nvSpPr>
        <p:spPr/>
        <p:txBody>
          <a:bodyPr/>
          <a:lstStyle/>
          <a:p>
            <a:r>
              <a:rPr lang="en-US" dirty="0" smtClean="0"/>
              <a:t>Interest NACK is represented as a Data.</a:t>
            </a:r>
          </a:p>
          <a:p>
            <a:pPr lvl="1"/>
            <a:r>
              <a:rPr lang="en-US" dirty="0" err="1"/>
              <a:t>ContentType</a:t>
            </a:r>
            <a:r>
              <a:rPr lang="en-US" dirty="0"/>
              <a:t>=NACK</a:t>
            </a:r>
          </a:p>
          <a:p>
            <a:pPr lvl="1"/>
            <a:r>
              <a:rPr lang="en-US" dirty="0" smtClean="0"/>
              <a:t>Name=/&lt;Interest/Name&gt;/NACK/&lt;Selectors&gt;/&lt;</a:t>
            </a:r>
            <a:r>
              <a:rPr lang="en-US" dirty="0" err="1" smtClean="0"/>
              <a:t>NackCode</a:t>
            </a:r>
            <a:r>
              <a:rPr lang="en-US" dirty="0" smtClean="0"/>
              <a:t>&gt;</a:t>
            </a:r>
          </a:p>
          <a:p>
            <a:r>
              <a:rPr lang="en-US" dirty="0" smtClean="0"/>
              <a:t>Alternatively,</a:t>
            </a:r>
          </a:p>
          <a:p>
            <a:pPr lvl="1"/>
            <a:r>
              <a:rPr lang="en-US" dirty="0" err="1" smtClean="0"/>
              <a:t>ContentType</a:t>
            </a:r>
            <a:r>
              <a:rPr lang="en-US" dirty="0" smtClean="0"/>
              <a:t>=NACK</a:t>
            </a:r>
          </a:p>
          <a:p>
            <a:pPr lvl="1"/>
            <a:r>
              <a:rPr lang="en-US" dirty="0" smtClean="0"/>
              <a:t>Name=/&lt;Interest/Name&gt;</a:t>
            </a:r>
          </a:p>
          <a:p>
            <a:pPr lvl="1"/>
            <a:r>
              <a:rPr lang="en-US" dirty="0" smtClean="0"/>
              <a:t>payload=Selectors? </a:t>
            </a:r>
            <a:r>
              <a:rPr lang="en-US" dirty="0" err="1" smtClean="0"/>
              <a:t>NackCode</a:t>
            </a:r>
            <a:endParaRPr lang="en-US" dirty="0" smtClean="0"/>
          </a:p>
          <a:p>
            <a:r>
              <a:rPr lang="en-US" dirty="0" smtClean="0"/>
              <a:t>Note: </a:t>
            </a:r>
            <a:r>
              <a:rPr lang="en-US" dirty="0" err="1" smtClean="0"/>
              <a:t>ContentType</a:t>
            </a:r>
            <a:r>
              <a:rPr lang="en-US" dirty="0" smtClean="0"/>
              <a:t>=NACK means Interest NACK here; in </a:t>
            </a:r>
            <a:r>
              <a:rPr lang="en-US" dirty="0" err="1" smtClean="0"/>
              <a:t>CCNx</a:t>
            </a:r>
            <a:r>
              <a:rPr lang="en-US" dirty="0" smtClean="0"/>
              <a:t>, it means Application NACK.</a:t>
            </a:r>
          </a:p>
        </p:txBody>
      </p:sp>
    </p:spTree>
    <p:extLst>
      <p:ext uri="{BB962C8B-B14F-4D97-AF65-F5344CB8AC3E}">
        <p14:creationId xmlns:p14="http://schemas.microsoft.com/office/powerpoint/2010/main" val="1085354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Interest NACK, aka "negative acknowledgement", is sent from upstream to downstream to inform that Data could not be retrieved in response to an Interest.</a:t>
            </a:r>
          </a:p>
          <a:p>
            <a:r>
              <a:rPr lang="en-US" dirty="0" smtClean="0"/>
              <a:t>Interest NACK is useful in forwarding strategy as a explicit signal, for congestion control and other purposes.</a:t>
            </a:r>
          </a:p>
          <a:p>
            <a:r>
              <a:rPr lang="en-US" dirty="0" smtClean="0"/>
              <a:t>This document is a proposal for including Interest NACK in NDN-TLV packet format, and in NFD forwarding pipelines.</a:t>
            </a:r>
            <a:endParaRPr lang="en-US" dirty="0"/>
          </a:p>
        </p:txBody>
      </p:sp>
    </p:spTree>
    <p:extLst>
      <p:ext uri="{BB962C8B-B14F-4D97-AF65-F5344CB8AC3E}">
        <p14:creationId xmlns:p14="http://schemas.microsoft.com/office/powerpoint/2010/main" val="3023349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Option 3: Data with new </a:t>
            </a:r>
            <a:r>
              <a:rPr lang="en-US" dirty="0" err="1"/>
              <a:t>ContentType</a:t>
            </a:r>
            <a:endParaRPr lang="en-US" dirty="0"/>
          </a:p>
        </p:txBody>
      </p:sp>
      <p:sp>
        <p:nvSpPr>
          <p:cNvPr id="5" name="Text Placeholder 4"/>
          <p:cNvSpPr>
            <a:spLocks noGrp="1"/>
          </p:cNvSpPr>
          <p:nvPr>
            <p:ph type="body" idx="1"/>
          </p:nvPr>
        </p:nvSpPr>
        <p:spPr/>
        <p:txBody>
          <a:bodyPr/>
          <a:lstStyle/>
          <a:p>
            <a:r>
              <a:rPr lang="en-US" dirty="0" smtClean="0"/>
              <a:t>Advantage</a:t>
            </a:r>
            <a:endParaRPr lang="en-US" dirty="0"/>
          </a:p>
        </p:txBody>
      </p:sp>
      <p:sp>
        <p:nvSpPr>
          <p:cNvPr id="6" name="Content Placeholder 5"/>
          <p:cNvSpPr>
            <a:spLocks noGrp="1"/>
          </p:cNvSpPr>
          <p:nvPr>
            <p:ph sz="half" idx="2"/>
          </p:nvPr>
        </p:nvSpPr>
        <p:spPr/>
        <p:txBody>
          <a:bodyPr/>
          <a:lstStyle/>
          <a:p>
            <a:r>
              <a:rPr lang="en-US" dirty="0" smtClean="0"/>
              <a:t>If Data satisfies Interest,</a:t>
            </a:r>
          </a:p>
          <a:p>
            <a:pPr lvl="1"/>
            <a:r>
              <a:rPr lang="en-US" dirty="0" smtClean="0"/>
              <a:t>Flow balance between Interest and Data is maintained.</a:t>
            </a:r>
          </a:p>
          <a:p>
            <a:pPr lvl="1"/>
            <a:r>
              <a:rPr lang="en-US" dirty="0" smtClean="0"/>
              <a:t>Routers who don't understand Interest NACK can still forward them.</a:t>
            </a:r>
          </a:p>
        </p:txBody>
      </p:sp>
      <p:sp>
        <p:nvSpPr>
          <p:cNvPr id="7" name="Text Placeholder 6"/>
          <p:cNvSpPr>
            <a:spLocks noGrp="1"/>
          </p:cNvSpPr>
          <p:nvPr>
            <p:ph type="body" sz="quarter" idx="3"/>
          </p:nvPr>
        </p:nvSpPr>
        <p:spPr/>
        <p:txBody>
          <a:bodyPr/>
          <a:lstStyle/>
          <a:p>
            <a:r>
              <a:rPr lang="en-US" dirty="0" smtClean="0"/>
              <a:t>Drawback</a:t>
            </a:r>
            <a:endParaRPr lang="en-US" dirty="0"/>
          </a:p>
        </p:txBody>
      </p:sp>
      <p:sp>
        <p:nvSpPr>
          <p:cNvPr id="8" name="Content Placeholder 7"/>
          <p:cNvSpPr>
            <a:spLocks noGrp="1"/>
          </p:cNvSpPr>
          <p:nvPr>
            <p:ph sz="quarter" idx="4"/>
          </p:nvPr>
        </p:nvSpPr>
        <p:spPr/>
        <p:txBody>
          <a:bodyPr>
            <a:normAutofit lnSpcReduction="10000"/>
          </a:bodyPr>
          <a:lstStyle/>
          <a:p>
            <a:r>
              <a:rPr lang="en-US" dirty="0" smtClean="0"/>
              <a:t>This Data doesn't always satisfy Interest, due to Min/</a:t>
            </a:r>
            <a:r>
              <a:rPr lang="en-US" dirty="0" err="1" smtClean="0"/>
              <a:t>MaxSuffixComponents</a:t>
            </a:r>
            <a:r>
              <a:rPr lang="en-US" dirty="0" smtClean="0"/>
              <a:t> selectors</a:t>
            </a:r>
          </a:p>
          <a:p>
            <a:r>
              <a:rPr lang="en-US" dirty="0" smtClean="0"/>
              <a:t>Data may unexpectedly satisfy other Interests (with shorter Name)</a:t>
            </a:r>
          </a:p>
          <a:p>
            <a:r>
              <a:rPr lang="en-US" dirty="0" smtClean="0"/>
              <a:t>Apps who don't understand Interest NACK are confused</a:t>
            </a:r>
            <a:endParaRPr lang="en-US" dirty="0"/>
          </a:p>
        </p:txBody>
      </p:sp>
    </p:spTree>
    <p:extLst>
      <p:ext uri="{BB962C8B-B14F-4D97-AF65-F5344CB8AC3E}">
        <p14:creationId xmlns:p14="http://schemas.microsoft.com/office/powerpoint/2010/main" val="3633113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Choice</a:t>
            </a:r>
            <a:endParaRPr lang="en-US" dirty="0"/>
          </a:p>
        </p:txBody>
      </p:sp>
      <p:sp>
        <p:nvSpPr>
          <p:cNvPr id="8" name="Content Placeholder 7"/>
          <p:cNvSpPr>
            <a:spLocks noGrp="1"/>
          </p:cNvSpPr>
          <p:nvPr>
            <p:ph idx="1"/>
          </p:nvPr>
        </p:nvSpPr>
        <p:spPr/>
        <p:txBody>
          <a:bodyPr/>
          <a:lstStyle/>
          <a:p>
            <a:r>
              <a:rPr lang="en-US" dirty="0" smtClean="0"/>
              <a:t>Option 3 is eliminated first, because the Data cannot always satisfy Interest, thus its benefits cannot be achieved.</a:t>
            </a:r>
          </a:p>
          <a:p>
            <a:r>
              <a:rPr lang="en-US" dirty="0" smtClean="0"/>
              <a:t>Option 1 is preferred over option 2, because it allows easier packet classification of Interest NACK, which needs a processing path that is different from Interest or Data; it also won't confuse a router or app that does not understand Interest NACK.</a:t>
            </a:r>
          </a:p>
        </p:txBody>
      </p:sp>
    </p:spTree>
    <p:extLst>
      <p:ext uri="{BB962C8B-B14F-4D97-AF65-F5344CB8AC3E}">
        <p14:creationId xmlns:p14="http://schemas.microsoft.com/office/powerpoint/2010/main" val="310602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Interest NACK be signed?</a:t>
            </a:r>
            <a:endParaRPr lang="en-US" dirty="0"/>
          </a:p>
        </p:txBody>
      </p:sp>
      <p:sp>
        <p:nvSpPr>
          <p:cNvPr id="10" name="Content Placeholder 9"/>
          <p:cNvSpPr>
            <a:spLocks noGrp="1"/>
          </p:cNvSpPr>
          <p:nvPr>
            <p:ph idx="1"/>
          </p:nvPr>
        </p:nvSpPr>
        <p:spPr/>
        <p:txBody>
          <a:bodyPr/>
          <a:lstStyle/>
          <a:p>
            <a:r>
              <a:rPr lang="en-US" dirty="0" smtClean="0"/>
              <a:t>A signed Interest NACK assures downstream that the NACK comes from the authentic upstream, given that the public key is pre-shared.</a:t>
            </a:r>
          </a:p>
          <a:p>
            <a:r>
              <a:rPr lang="en-US" dirty="0" smtClean="0"/>
              <a:t>Signing has significant computation cost that is unaffordable in forwarding plane.</a:t>
            </a:r>
          </a:p>
          <a:p>
            <a:r>
              <a:rPr lang="en-US" dirty="0" smtClean="0"/>
              <a:t>If Interest NACK is unsigned, what could malicious nodes gain?</a:t>
            </a:r>
            <a:endParaRPr lang="en-US" dirty="0"/>
          </a:p>
        </p:txBody>
      </p:sp>
    </p:spTree>
    <p:extLst>
      <p:ext uri="{BB962C8B-B14F-4D97-AF65-F5344CB8AC3E}">
        <p14:creationId xmlns:p14="http://schemas.microsoft.com/office/powerpoint/2010/main" val="1639623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Gain of malicious node on bogus NACK</a:t>
            </a:r>
            <a:endParaRPr lang="en-US" dirty="0"/>
          </a:p>
        </p:txBody>
      </p:sp>
      <p:sp>
        <p:nvSpPr>
          <p:cNvPr id="3" name="Content Placeholder 2"/>
          <p:cNvSpPr>
            <a:spLocks noGrp="1"/>
          </p:cNvSpPr>
          <p:nvPr>
            <p:ph idx="1"/>
          </p:nvPr>
        </p:nvSpPr>
        <p:spPr/>
        <p:txBody>
          <a:bodyPr/>
          <a:lstStyle/>
          <a:p>
            <a:r>
              <a:rPr lang="en-US" dirty="0" smtClean="0"/>
              <a:t>Interest NACK is a hop-by-hop message that says "I cannot retrieve this Data".</a:t>
            </a:r>
          </a:p>
          <a:p>
            <a:r>
              <a:rPr lang="en-US" dirty="0" smtClean="0"/>
              <a:t>On a point-to-point link, a malicious node gains nothing for sending bogus Interest NACK.</a:t>
            </a:r>
          </a:p>
          <a:p>
            <a:pPr lvl="1"/>
            <a:r>
              <a:rPr lang="en-US" dirty="0" smtClean="0"/>
              <a:t>If a malicious node sends a bogus Interest NACK, other nodes will send less Interests toward it.</a:t>
            </a:r>
          </a:p>
          <a:p>
            <a:pPr lvl="1"/>
            <a:r>
              <a:rPr lang="en-US" dirty="0" smtClean="0"/>
              <a:t>Suppose Interest NACK must be signed, the malicious node can achieve the same effect by not sending anything.</a:t>
            </a:r>
          </a:p>
          <a:p>
            <a:pPr lvl="1"/>
            <a:r>
              <a:rPr lang="en-US" dirty="0" smtClean="0"/>
              <a:t>Generally, the situation is unfavorable to the malicious node, because it stops the traffic flow into the malicious node.</a:t>
            </a:r>
          </a:p>
        </p:txBody>
      </p:sp>
    </p:spTree>
    <p:extLst>
      <p:ext uri="{BB962C8B-B14F-4D97-AF65-F5344CB8AC3E}">
        <p14:creationId xmlns:p14="http://schemas.microsoft.com/office/powerpoint/2010/main" val="35827753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Gain of malicious node on bogus NACK</a:t>
            </a:r>
          </a:p>
        </p:txBody>
      </p:sp>
      <p:sp>
        <p:nvSpPr>
          <p:cNvPr id="3" name="Content Placeholder 2"/>
          <p:cNvSpPr>
            <a:spLocks noGrp="1"/>
          </p:cNvSpPr>
          <p:nvPr>
            <p:ph idx="1"/>
          </p:nvPr>
        </p:nvSpPr>
        <p:spPr/>
        <p:txBody>
          <a:bodyPr>
            <a:normAutofit lnSpcReduction="10000"/>
          </a:bodyPr>
          <a:lstStyle/>
          <a:p>
            <a:r>
              <a:rPr lang="en-US" dirty="0" smtClean="0"/>
              <a:t>On a (link layer) multi-access media, a malicious node can waste network resource and cause congestions by sending bogus Interest NACK.</a:t>
            </a:r>
          </a:p>
          <a:p>
            <a:pPr lvl="1"/>
            <a:r>
              <a:rPr lang="en-US" dirty="0" smtClean="0"/>
              <a:t>A malicious node could send a bogus Interest NACK on behalf of current upstream; address spoofing is needed to appear as a </a:t>
            </a:r>
            <a:r>
              <a:rPr lang="en-US" dirty="0"/>
              <a:t>legitimate </a:t>
            </a:r>
            <a:r>
              <a:rPr lang="en-US" dirty="0" smtClean="0"/>
              <a:t>upstream.</a:t>
            </a:r>
          </a:p>
          <a:p>
            <a:pPr lvl="1"/>
            <a:r>
              <a:rPr lang="en-US" dirty="0" smtClean="0"/>
              <a:t>This won't prevent the legitimate upstream from returning Data. That returned Data would also be accepted by the downstream.</a:t>
            </a:r>
          </a:p>
          <a:p>
            <a:pPr lvl="1"/>
            <a:r>
              <a:rPr lang="en-US" dirty="0" smtClean="0"/>
              <a:t>However, this bogus Interest NACK triggers the downstream to explore alternate paths, which increases network usage on alternate paths, and possibly cause congestion on those alternate paths.</a:t>
            </a:r>
          </a:p>
          <a:p>
            <a:pPr lvl="1"/>
            <a:r>
              <a:rPr lang="en-US" dirty="0" smtClean="0"/>
              <a:t>This problem can be fixed by standard techniques of preventing Ethernet/IP address spoofing, </a:t>
            </a:r>
            <a:r>
              <a:rPr lang="en-US" dirty="0" err="1" smtClean="0"/>
              <a:t>eg</a:t>
            </a:r>
            <a:r>
              <a:rPr lang="en-US" dirty="0" smtClean="0"/>
              <a:t>. port-MAC-IP binding.</a:t>
            </a:r>
            <a:endParaRPr lang="en-US" dirty="0"/>
          </a:p>
        </p:txBody>
      </p:sp>
    </p:spTree>
    <p:extLst>
      <p:ext uri="{BB962C8B-B14F-4D97-AF65-F5344CB8AC3E}">
        <p14:creationId xmlns:p14="http://schemas.microsoft.com/office/powerpoint/2010/main" val="7900864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NACK is unsigned</a:t>
            </a:r>
            <a:endParaRPr lang="en-US" dirty="0"/>
          </a:p>
        </p:txBody>
      </p:sp>
      <p:sp>
        <p:nvSpPr>
          <p:cNvPr id="3" name="Content Placeholder 2"/>
          <p:cNvSpPr>
            <a:spLocks noGrp="1"/>
          </p:cNvSpPr>
          <p:nvPr>
            <p:ph idx="1"/>
          </p:nvPr>
        </p:nvSpPr>
        <p:spPr/>
        <p:txBody>
          <a:bodyPr/>
          <a:lstStyle/>
          <a:p>
            <a:r>
              <a:rPr lang="en-US" dirty="0" smtClean="0"/>
              <a:t>Signing has significant computation cost.</a:t>
            </a:r>
          </a:p>
          <a:p>
            <a:r>
              <a:rPr lang="en-US" dirty="0" smtClean="0"/>
              <a:t>A malicious node gains nothing by sending bogus Interest NACK on a point-to-point link.</a:t>
            </a:r>
          </a:p>
          <a:p>
            <a:r>
              <a:rPr lang="en-US" dirty="0" smtClean="0"/>
              <a:t>A malicious node can cause congestion by sending </a:t>
            </a:r>
            <a:r>
              <a:rPr lang="en-US" dirty="0"/>
              <a:t>bogus Interest NACK on a </a:t>
            </a:r>
            <a:r>
              <a:rPr lang="en-US" dirty="0" smtClean="0"/>
              <a:t>link layer multi-access media, but this attack must be used together with address spoofing. Standard techniques against address spoofing can prevent this attack.</a:t>
            </a:r>
          </a:p>
          <a:p>
            <a:r>
              <a:rPr lang="en-US" dirty="0" smtClean="0"/>
              <a:t>Therefore, signing is unnecessary for Interest NACK.</a:t>
            </a:r>
            <a:endParaRPr lang="en-US" dirty="0"/>
          </a:p>
        </p:txBody>
      </p:sp>
    </p:spTree>
    <p:extLst>
      <p:ext uri="{BB962C8B-B14F-4D97-AF65-F5344CB8AC3E}">
        <p14:creationId xmlns:p14="http://schemas.microsoft.com/office/powerpoint/2010/main" val="23220711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Forwarding Pipelines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637943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Incoming NACK pipeline</a:t>
            </a:r>
            <a:endParaRPr lang="en-US" dirty="0"/>
          </a:p>
        </p:txBody>
      </p:sp>
      <p:sp>
        <p:nvSpPr>
          <p:cNvPr id="5" name="Flowchart: Decision 4"/>
          <p:cNvSpPr/>
          <p:nvPr/>
        </p:nvSpPr>
        <p:spPr>
          <a:xfrm>
            <a:off x="689189" y="3350112"/>
            <a:ext cx="2194560" cy="1097280"/>
          </a:xfrm>
          <a:prstGeom prst="flowChartDecisi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PIT match</a:t>
            </a:r>
            <a:endParaRPr lang="en-US" dirty="0"/>
          </a:p>
        </p:txBody>
      </p:sp>
      <p:sp>
        <p:nvSpPr>
          <p:cNvPr id="6" name="Rectangle 5"/>
          <p:cNvSpPr/>
          <p:nvPr/>
        </p:nvSpPr>
        <p:spPr>
          <a:xfrm>
            <a:off x="961158" y="2112977"/>
            <a:ext cx="1645920" cy="5263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receive NACK</a:t>
            </a:r>
            <a:endParaRPr lang="en-US" dirty="0"/>
          </a:p>
        </p:txBody>
      </p:sp>
      <p:cxnSp>
        <p:nvCxnSpPr>
          <p:cNvPr id="8" name="Straight Arrow Connector 7"/>
          <p:cNvCxnSpPr>
            <a:stCxn id="5" idx="2"/>
            <a:endCxn id="36" idx="0"/>
          </p:cNvCxnSpPr>
          <p:nvPr/>
        </p:nvCxnSpPr>
        <p:spPr>
          <a:xfrm flipH="1">
            <a:off x="1784118" y="4447392"/>
            <a:ext cx="2351" cy="5083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6" idx="2"/>
            <a:endCxn id="5" idx="0"/>
          </p:cNvCxnSpPr>
          <p:nvPr/>
        </p:nvCxnSpPr>
        <p:spPr>
          <a:xfrm>
            <a:off x="1784118" y="2639305"/>
            <a:ext cx="2351" cy="7108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8741471" y="3624432"/>
            <a:ext cx="2194560" cy="54864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t>trigger strategy: after receive NACK</a:t>
            </a:r>
            <a:endParaRPr lang="en-US" dirty="0"/>
          </a:p>
        </p:txBody>
      </p:sp>
      <p:sp>
        <p:nvSpPr>
          <p:cNvPr id="36" name="TextBox 35"/>
          <p:cNvSpPr txBox="1"/>
          <p:nvPr/>
        </p:nvSpPr>
        <p:spPr>
          <a:xfrm>
            <a:off x="1400295" y="4955758"/>
            <a:ext cx="767646" cy="369332"/>
          </a:xfrm>
          <a:prstGeom prst="rect">
            <a:avLst/>
          </a:prstGeom>
          <a:noFill/>
        </p:spPr>
        <p:txBody>
          <a:bodyPr wrap="none" rtlCol="0">
            <a:spAutoFit/>
          </a:bodyPr>
          <a:lstStyle/>
          <a:p>
            <a:r>
              <a:rPr lang="en-US" dirty="0" smtClean="0"/>
              <a:t>(drop)</a:t>
            </a:r>
            <a:endParaRPr lang="en-US" dirty="0"/>
          </a:p>
        </p:txBody>
      </p:sp>
      <p:sp>
        <p:nvSpPr>
          <p:cNvPr id="44" name="Rectangle 43"/>
          <p:cNvSpPr/>
          <p:nvPr/>
        </p:nvSpPr>
        <p:spPr>
          <a:xfrm>
            <a:off x="6423137" y="3624432"/>
            <a:ext cx="1645920" cy="54864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mark out-record as </a:t>
            </a:r>
            <a:r>
              <a:rPr lang="en-US" sz="1600" dirty="0" err="1" smtClean="0"/>
              <a:t>NACKed</a:t>
            </a:r>
            <a:endParaRPr lang="en-US" sz="1600" dirty="0"/>
          </a:p>
        </p:txBody>
      </p:sp>
      <p:sp>
        <p:nvSpPr>
          <p:cNvPr id="49" name="TextBox 48"/>
          <p:cNvSpPr txBox="1"/>
          <p:nvPr/>
        </p:nvSpPr>
        <p:spPr>
          <a:xfrm>
            <a:off x="1766237" y="4505753"/>
            <a:ext cx="333746" cy="369332"/>
          </a:xfrm>
          <a:prstGeom prst="rect">
            <a:avLst/>
          </a:prstGeom>
          <a:noFill/>
        </p:spPr>
        <p:txBody>
          <a:bodyPr wrap="none" rtlCol="0">
            <a:spAutoFit/>
          </a:bodyPr>
          <a:lstStyle/>
          <a:p>
            <a:r>
              <a:rPr lang="en-US" dirty="0" smtClean="0"/>
              <a:t>N</a:t>
            </a:r>
            <a:endParaRPr lang="en-US" dirty="0"/>
          </a:p>
        </p:txBody>
      </p:sp>
      <p:sp>
        <p:nvSpPr>
          <p:cNvPr id="52" name="Flowchart: Decision 51"/>
          <p:cNvSpPr/>
          <p:nvPr/>
        </p:nvSpPr>
        <p:spPr>
          <a:xfrm>
            <a:off x="3556163" y="3350112"/>
            <a:ext cx="2194560" cy="1097280"/>
          </a:xfrm>
          <a:prstGeom prst="flowChartDecision">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has out-record?</a:t>
            </a:r>
            <a:endParaRPr lang="en-US" sz="1600" dirty="0"/>
          </a:p>
        </p:txBody>
      </p:sp>
      <p:cxnSp>
        <p:nvCxnSpPr>
          <p:cNvPr id="54" name="Straight Arrow Connector 53"/>
          <p:cNvCxnSpPr>
            <a:stCxn id="5" idx="3"/>
            <a:endCxn id="52" idx="1"/>
          </p:cNvCxnSpPr>
          <p:nvPr/>
        </p:nvCxnSpPr>
        <p:spPr>
          <a:xfrm>
            <a:off x="2883749" y="3898752"/>
            <a:ext cx="6724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883749" y="3529420"/>
            <a:ext cx="296876" cy="369332"/>
          </a:xfrm>
          <a:prstGeom prst="rect">
            <a:avLst/>
          </a:prstGeom>
          <a:noFill/>
        </p:spPr>
        <p:txBody>
          <a:bodyPr wrap="none" rtlCol="0">
            <a:spAutoFit/>
          </a:bodyPr>
          <a:lstStyle/>
          <a:p>
            <a:r>
              <a:rPr lang="en-US" dirty="0" smtClean="0"/>
              <a:t>Y</a:t>
            </a:r>
            <a:endParaRPr lang="en-US" dirty="0"/>
          </a:p>
        </p:txBody>
      </p:sp>
      <p:sp>
        <p:nvSpPr>
          <p:cNvPr id="57" name="TextBox 56"/>
          <p:cNvSpPr txBox="1"/>
          <p:nvPr/>
        </p:nvSpPr>
        <p:spPr>
          <a:xfrm>
            <a:off x="4269656" y="4783769"/>
            <a:ext cx="767646" cy="369332"/>
          </a:xfrm>
          <a:prstGeom prst="rect">
            <a:avLst/>
          </a:prstGeom>
          <a:noFill/>
        </p:spPr>
        <p:txBody>
          <a:bodyPr wrap="none" rtlCol="0">
            <a:spAutoFit/>
          </a:bodyPr>
          <a:lstStyle/>
          <a:p>
            <a:r>
              <a:rPr lang="en-US" dirty="0" smtClean="0"/>
              <a:t>(drop)</a:t>
            </a:r>
            <a:endParaRPr lang="en-US" dirty="0"/>
          </a:p>
        </p:txBody>
      </p:sp>
      <p:cxnSp>
        <p:nvCxnSpPr>
          <p:cNvPr id="59" name="Straight Arrow Connector 58"/>
          <p:cNvCxnSpPr>
            <a:stCxn id="52" idx="2"/>
            <a:endCxn id="57" idx="0"/>
          </p:cNvCxnSpPr>
          <p:nvPr/>
        </p:nvCxnSpPr>
        <p:spPr>
          <a:xfrm>
            <a:off x="4653443" y="4447392"/>
            <a:ext cx="36" cy="3363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4718070" y="4417403"/>
            <a:ext cx="333746" cy="369332"/>
          </a:xfrm>
          <a:prstGeom prst="rect">
            <a:avLst/>
          </a:prstGeom>
          <a:noFill/>
        </p:spPr>
        <p:txBody>
          <a:bodyPr wrap="none" rtlCol="0">
            <a:spAutoFit/>
          </a:bodyPr>
          <a:lstStyle/>
          <a:p>
            <a:r>
              <a:rPr lang="en-US" dirty="0" smtClean="0"/>
              <a:t>N</a:t>
            </a:r>
            <a:endParaRPr lang="en-US" dirty="0"/>
          </a:p>
        </p:txBody>
      </p:sp>
      <p:cxnSp>
        <p:nvCxnSpPr>
          <p:cNvPr id="62" name="Straight Arrow Connector 61"/>
          <p:cNvCxnSpPr>
            <a:stCxn id="52" idx="3"/>
            <a:endCxn id="44" idx="1"/>
          </p:cNvCxnSpPr>
          <p:nvPr/>
        </p:nvCxnSpPr>
        <p:spPr>
          <a:xfrm>
            <a:off x="5750723" y="3898752"/>
            <a:ext cx="6724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5881932" y="3529420"/>
            <a:ext cx="296876" cy="369332"/>
          </a:xfrm>
          <a:prstGeom prst="rect">
            <a:avLst/>
          </a:prstGeom>
          <a:noFill/>
        </p:spPr>
        <p:txBody>
          <a:bodyPr wrap="none" rtlCol="0">
            <a:spAutoFit/>
          </a:bodyPr>
          <a:lstStyle/>
          <a:p>
            <a:r>
              <a:rPr lang="en-US" dirty="0" smtClean="0"/>
              <a:t>Y</a:t>
            </a:r>
            <a:endParaRPr lang="en-US" dirty="0"/>
          </a:p>
        </p:txBody>
      </p:sp>
      <p:cxnSp>
        <p:nvCxnSpPr>
          <p:cNvPr id="65" name="Straight Arrow Connector 64"/>
          <p:cNvCxnSpPr>
            <a:stCxn id="44" idx="3"/>
            <a:endCxn id="35" idx="1"/>
          </p:cNvCxnSpPr>
          <p:nvPr/>
        </p:nvCxnSpPr>
        <p:spPr>
          <a:xfrm>
            <a:off x="8069057" y="3898752"/>
            <a:ext cx="6724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2282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Outgoing NACK pipeline</a:t>
            </a:r>
            <a:endParaRPr lang="en-US" dirty="0"/>
          </a:p>
        </p:txBody>
      </p:sp>
      <p:sp>
        <p:nvSpPr>
          <p:cNvPr id="6" name="Rectangle 5"/>
          <p:cNvSpPr/>
          <p:nvPr/>
        </p:nvSpPr>
        <p:spPr>
          <a:xfrm>
            <a:off x="8429011" y="3624432"/>
            <a:ext cx="1645920" cy="54864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send NACK</a:t>
            </a:r>
            <a:endParaRPr lang="en-US" dirty="0"/>
          </a:p>
        </p:txBody>
      </p:sp>
      <p:sp>
        <p:nvSpPr>
          <p:cNvPr id="35" name="Rectangle 34"/>
          <p:cNvSpPr/>
          <p:nvPr/>
        </p:nvSpPr>
        <p:spPr>
          <a:xfrm>
            <a:off x="500503" y="3624432"/>
            <a:ext cx="2194560" cy="54864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t>strategy action: send NACK</a:t>
            </a:r>
            <a:endParaRPr lang="en-US" dirty="0"/>
          </a:p>
        </p:txBody>
      </p:sp>
      <p:sp>
        <p:nvSpPr>
          <p:cNvPr id="44" name="Rectangle 43"/>
          <p:cNvSpPr/>
          <p:nvPr/>
        </p:nvSpPr>
        <p:spPr>
          <a:xfrm>
            <a:off x="6234451" y="3624432"/>
            <a:ext cx="1645920" cy="54864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mark in-record as </a:t>
            </a:r>
            <a:r>
              <a:rPr lang="en-US" sz="1600" dirty="0" err="1" smtClean="0"/>
              <a:t>NACKed</a:t>
            </a:r>
            <a:endParaRPr lang="en-US" sz="1600" dirty="0"/>
          </a:p>
        </p:txBody>
      </p:sp>
      <p:sp>
        <p:nvSpPr>
          <p:cNvPr id="52" name="Flowchart: Decision 51"/>
          <p:cNvSpPr/>
          <p:nvPr/>
        </p:nvSpPr>
        <p:spPr>
          <a:xfrm>
            <a:off x="3367477" y="3350112"/>
            <a:ext cx="2194560" cy="1097280"/>
          </a:xfrm>
          <a:prstGeom prst="flowChartDecision">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has in-record?</a:t>
            </a:r>
            <a:endParaRPr lang="en-US" sz="1600" dirty="0"/>
          </a:p>
        </p:txBody>
      </p:sp>
      <p:cxnSp>
        <p:nvCxnSpPr>
          <p:cNvPr id="54" name="Straight Arrow Connector 53"/>
          <p:cNvCxnSpPr>
            <a:stCxn id="35" idx="3"/>
            <a:endCxn id="52" idx="1"/>
          </p:cNvCxnSpPr>
          <p:nvPr/>
        </p:nvCxnSpPr>
        <p:spPr>
          <a:xfrm>
            <a:off x="2695063" y="3898752"/>
            <a:ext cx="6724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4080970" y="4783769"/>
            <a:ext cx="767646" cy="369332"/>
          </a:xfrm>
          <a:prstGeom prst="rect">
            <a:avLst/>
          </a:prstGeom>
          <a:noFill/>
        </p:spPr>
        <p:txBody>
          <a:bodyPr wrap="none" rtlCol="0">
            <a:spAutoFit/>
          </a:bodyPr>
          <a:lstStyle/>
          <a:p>
            <a:r>
              <a:rPr lang="en-US" dirty="0" smtClean="0"/>
              <a:t>(drop)</a:t>
            </a:r>
            <a:endParaRPr lang="en-US" dirty="0"/>
          </a:p>
        </p:txBody>
      </p:sp>
      <p:cxnSp>
        <p:nvCxnSpPr>
          <p:cNvPr id="59" name="Straight Arrow Connector 58"/>
          <p:cNvCxnSpPr>
            <a:stCxn id="52" idx="2"/>
            <a:endCxn id="57" idx="0"/>
          </p:cNvCxnSpPr>
          <p:nvPr/>
        </p:nvCxnSpPr>
        <p:spPr>
          <a:xfrm>
            <a:off x="4464757" y="4447392"/>
            <a:ext cx="36" cy="3363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4529384" y="4417403"/>
            <a:ext cx="333746" cy="369332"/>
          </a:xfrm>
          <a:prstGeom prst="rect">
            <a:avLst/>
          </a:prstGeom>
          <a:noFill/>
        </p:spPr>
        <p:txBody>
          <a:bodyPr wrap="none" rtlCol="0">
            <a:spAutoFit/>
          </a:bodyPr>
          <a:lstStyle/>
          <a:p>
            <a:r>
              <a:rPr lang="en-US" dirty="0" smtClean="0"/>
              <a:t>N</a:t>
            </a:r>
            <a:endParaRPr lang="en-US" dirty="0"/>
          </a:p>
        </p:txBody>
      </p:sp>
      <p:cxnSp>
        <p:nvCxnSpPr>
          <p:cNvPr id="62" name="Straight Arrow Connector 61"/>
          <p:cNvCxnSpPr>
            <a:stCxn id="52" idx="3"/>
            <a:endCxn id="44" idx="1"/>
          </p:cNvCxnSpPr>
          <p:nvPr/>
        </p:nvCxnSpPr>
        <p:spPr>
          <a:xfrm>
            <a:off x="5562037" y="3898752"/>
            <a:ext cx="6724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5693246" y="3529420"/>
            <a:ext cx="296876" cy="369332"/>
          </a:xfrm>
          <a:prstGeom prst="rect">
            <a:avLst/>
          </a:prstGeom>
          <a:noFill/>
        </p:spPr>
        <p:txBody>
          <a:bodyPr wrap="none" rtlCol="0">
            <a:spAutoFit/>
          </a:bodyPr>
          <a:lstStyle/>
          <a:p>
            <a:r>
              <a:rPr lang="en-US" dirty="0" smtClean="0"/>
              <a:t>Y</a:t>
            </a:r>
            <a:endParaRPr lang="en-US" dirty="0"/>
          </a:p>
        </p:txBody>
      </p:sp>
      <p:cxnSp>
        <p:nvCxnSpPr>
          <p:cNvPr id="10" name="Straight Arrow Connector 9"/>
          <p:cNvCxnSpPr>
            <a:stCxn id="44" idx="3"/>
            <a:endCxn id="6" idx="1"/>
          </p:cNvCxnSpPr>
          <p:nvPr/>
        </p:nvCxnSpPr>
        <p:spPr>
          <a:xfrm>
            <a:off x="7880371" y="3898752"/>
            <a:ext cx="5486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7449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NACKed</a:t>
            </a:r>
            <a:r>
              <a:rPr lang="en-US" dirty="0" smtClean="0"/>
              <a:t> field in PIT in-record</a:t>
            </a:r>
            <a:endParaRPr lang="en-US" dirty="0"/>
          </a:p>
        </p:txBody>
      </p:sp>
      <p:sp>
        <p:nvSpPr>
          <p:cNvPr id="4" name="Content Placeholder 3"/>
          <p:cNvSpPr>
            <a:spLocks noGrp="1"/>
          </p:cNvSpPr>
          <p:nvPr>
            <p:ph idx="1"/>
          </p:nvPr>
        </p:nvSpPr>
        <p:spPr/>
        <p:txBody>
          <a:bodyPr/>
          <a:lstStyle/>
          <a:p>
            <a:r>
              <a:rPr lang="en-US" dirty="0" smtClean="0"/>
              <a:t>A </a:t>
            </a:r>
            <a:r>
              <a:rPr lang="en-US" dirty="0" err="1" smtClean="0"/>
              <a:t>NACKed</a:t>
            </a:r>
            <a:r>
              <a:rPr lang="en-US" dirty="0" smtClean="0"/>
              <a:t> field is added to PIT in-record.</a:t>
            </a:r>
          </a:p>
          <a:p>
            <a:r>
              <a:rPr lang="en-US" dirty="0" smtClean="0"/>
              <a:t>This field is cleared in Incoming Interest pipeline.</a:t>
            </a:r>
          </a:p>
          <a:p>
            <a:r>
              <a:rPr lang="en-US" dirty="0" smtClean="0"/>
              <a:t>This field is set to the reason code in Outgoing NACK pipeline.</a:t>
            </a:r>
          </a:p>
          <a:p>
            <a:r>
              <a:rPr lang="en-US" dirty="0" smtClean="0"/>
              <a:t>The purpose of this field is to help forwarding strategy make decisions.</a:t>
            </a:r>
          </a:p>
        </p:txBody>
      </p:sp>
    </p:spTree>
    <p:extLst>
      <p:ext uri="{BB962C8B-B14F-4D97-AF65-F5344CB8AC3E}">
        <p14:creationId xmlns:p14="http://schemas.microsoft.com/office/powerpoint/2010/main" val="65446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NACK vs Application NACK</a:t>
            </a:r>
            <a:endParaRPr lang="en-US" dirty="0"/>
          </a:p>
        </p:txBody>
      </p:sp>
      <p:sp>
        <p:nvSpPr>
          <p:cNvPr id="4" name="Text Placeholder 3"/>
          <p:cNvSpPr>
            <a:spLocks noGrp="1"/>
          </p:cNvSpPr>
          <p:nvPr>
            <p:ph type="body" idx="1"/>
          </p:nvPr>
        </p:nvSpPr>
        <p:spPr/>
        <p:txBody>
          <a:bodyPr/>
          <a:lstStyle/>
          <a:p>
            <a:r>
              <a:rPr lang="en-US" dirty="0" smtClean="0"/>
              <a:t>Interest NACK</a:t>
            </a:r>
            <a:endParaRPr lang="en-US" dirty="0"/>
          </a:p>
        </p:txBody>
      </p:sp>
      <p:sp>
        <p:nvSpPr>
          <p:cNvPr id="5" name="Content Placeholder 4"/>
          <p:cNvSpPr>
            <a:spLocks noGrp="1"/>
          </p:cNvSpPr>
          <p:nvPr>
            <p:ph sz="half" idx="2"/>
          </p:nvPr>
        </p:nvSpPr>
        <p:spPr/>
        <p:txBody>
          <a:bodyPr/>
          <a:lstStyle/>
          <a:p>
            <a:r>
              <a:rPr lang="en-US" dirty="0" smtClean="0"/>
              <a:t>generated by network router</a:t>
            </a:r>
          </a:p>
          <a:p>
            <a:r>
              <a:rPr lang="en-US" dirty="0" smtClean="0"/>
              <a:t>signals unavailable of Data on a certain router / path</a:t>
            </a:r>
          </a:p>
          <a:p>
            <a:r>
              <a:rPr lang="en-US" dirty="0" smtClean="0"/>
              <a:t>(topic of this proposal)</a:t>
            </a:r>
          </a:p>
        </p:txBody>
      </p:sp>
      <p:sp>
        <p:nvSpPr>
          <p:cNvPr id="6" name="Text Placeholder 5"/>
          <p:cNvSpPr>
            <a:spLocks noGrp="1"/>
          </p:cNvSpPr>
          <p:nvPr>
            <p:ph type="body" sz="quarter" idx="3"/>
          </p:nvPr>
        </p:nvSpPr>
        <p:spPr/>
        <p:txBody>
          <a:bodyPr/>
          <a:lstStyle/>
          <a:p>
            <a:r>
              <a:rPr lang="en-US" dirty="0" smtClean="0"/>
              <a:t>Application NACK</a:t>
            </a:r>
            <a:endParaRPr lang="en-US" dirty="0"/>
          </a:p>
        </p:txBody>
      </p:sp>
      <p:sp>
        <p:nvSpPr>
          <p:cNvPr id="7" name="Content Placeholder 6"/>
          <p:cNvSpPr>
            <a:spLocks noGrp="1"/>
          </p:cNvSpPr>
          <p:nvPr>
            <p:ph sz="quarter" idx="4"/>
          </p:nvPr>
        </p:nvSpPr>
        <p:spPr/>
        <p:txBody>
          <a:bodyPr/>
          <a:lstStyle/>
          <a:p>
            <a:r>
              <a:rPr lang="en-US" dirty="0" smtClean="0"/>
              <a:t>generated by producer app</a:t>
            </a:r>
          </a:p>
          <a:p>
            <a:r>
              <a:rPr lang="en-US" dirty="0" smtClean="0"/>
              <a:t>indicates non-existence of Data</a:t>
            </a:r>
          </a:p>
          <a:p>
            <a:r>
              <a:rPr lang="en-US" dirty="0" smtClean="0"/>
              <a:t>is a Data packet signed by producer</a:t>
            </a:r>
          </a:p>
          <a:p>
            <a:r>
              <a:rPr lang="en-US" dirty="0" smtClean="0"/>
              <a:t>(not in this proposal)</a:t>
            </a:r>
            <a:endParaRPr lang="en-US" dirty="0"/>
          </a:p>
        </p:txBody>
      </p:sp>
    </p:spTree>
    <p:extLst>
      <p:ext uri="{BB962C8B-B14F-4D97-AF65-F5344CB8AC3E}">
        <p14:creationId xmlns:p14="http://schemas.microsoft.com/office/powerpoint/2010/main" val="14598751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NACKed</a:t>
            </a:r>
            <a:r>
              <a:rPr lang="en-US" dirty="0" smtClean="0"/>
              <a:t> field in PIT out-record</a:t>
            </a:r>
            <a:endParaRPr lang="en-US" dirty="0"/>
          </a:p>
        </p:txBody>
      </p:sp>
      <p:sp>
        <p:nvSpPr>
          <p:cNvPr id="4" name="Content Placeholder 3"/>
          <p:cNvSpPr>
            <a:spLocks noGrp="1"/>
          </p:cNvSpPr>
          <p:nvPr>
            <p:ph idx="1"/>
          </p:nvPr>
        </p:nvSpPr>
        <p:spPr/>
        <p:txBody>
          <a:bodyPr/>
          <a:lstStyle/>
          <a:p>
            <a:r>
              <a:rPr lang="en-US" dirty="0" smtClean="0"/>
              <a:t>A </a:t>
            </a:r>
            <a:r>
              <a:rPr lang="en-US" dirty="0" err="1" smtClean="0"/>
              <a:t>NACKed</a:t>
            </a:r>
            <a:r>
              <a:rPr lang="en-US" dirty="0" smtClean="0"/>
              <a:t> field is added to PIT out-record.</a:t>
            </a:r>
          </a:p>
          <a:p>
            <a:r>
              <a:rPr lang="en-US" dirty="0" smtClean="0"/>
              <a:t>This field is cleared in Outgoing Interest pipeline.</a:t>
            </a:r>
          </a:p>
          <a:p>
            <a:r>
              <a:rPr lang="en-US" dirty="0" smtClean="0"/>
              <a:t>This field is set to the reason code in Incoming NACK pipeline.</a:t>
            </a:r>
          </a:p>
          <a:p>
            <a:r>
              <a:rPr lang="en-US" dirty="0" smtClean="0"/>
              <a:t>The purpose of this field is to help forwarding strategy make decisions.</a:t>
            </a:r>
          </a:p>
        </p:txBody>
      </p:sp>
    </p:spTree>
    <p:extLst>
      <p:ext uri="{BB962C8B-B14F-4D97-AF65-F5344CB8AC3E}">
        <p14:creationId xmlns:p14="http://schemas.microsoft.com/office/powerpoint/2010/main" val="2847696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Semantics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083455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Interest NACK</a:t>
            </a:r>
            <a:endParaRPr lang="en-US" dirty="0"/>
          </a:p>
        </p:txBody>
      </p:sp>
      <p:sp>
        <p:nvSpPr>
          <p:cNvPr id="5" name="Content Placeholder 4"/>
          <p:cNvSpPr>
            <a:spLocks noGrp="1"/>
          </p:cNvSpPr>
          <p:nvPr>
            <p:ph idx="1"/>
          </p:nvPr>
        </p:nvSpPr>
        <p:spPr/>
        <p:txBody>
          <a:bodyPr/>
          <a:lstStyle/>
          <a:p>
            <a:r>
              <a:rPr lang="en-US" dirty="0" smtClean="0"/>
              <a:t>An Interest NACK is a packet sent by upstream to inform the downstream that Data cannot be retrieved or delivered in response to an Interest.</a:t>
            </a:r>
          </a:p>
          <a:p>
            <a:r>
              <a:rPr lang="en-US" dirty="0" smtClean="0"/>
              <a:t>An Interest NACK contains an Interest and a reason code.</a:t>
            </a:r>
          </a:p>
        </p:txBody>
      </p:sp>
    </p:spTree>
    <p:extLst>
      <p:ext uri="{BB962C8B-B14F-4D97-AF65-F5344CB8AC3E}">
        <p14:creationId xmlns:p14="http://schemas.microsoft.com/office/powerpoint/2010/main" val="3717720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in Interest NACK</a:t>
            </a:r>
            <a:endParaRPr lang="en-US" dirty="0"/>
          </a:p>
        </p:txBody>
      </p:sp>
      <p:sp>
        <p:nvSpPr>
          <p:cNvPr id="3" name="Content Placeholder 2"/>
          <p:cNvSpPr>
            <a:spLocks noGrp="1"/>
          </p:cNvSpPr>
          <p:nvPr>
            <p:ph idx="1"/>
          </p:nvPr>
        </p:nvSpPr>
        <p:spPr/>
        <p:txBody>
          <a:bodyPr/>
          <a:lstStyle/>
          <a:p>
            <a:r>
              <a:rPr lang="en-US" dirty="0" smtClean="0"/>
              <a:t>The Interest in an Interest NACK is the Interest that triggers the Interest NACK.</a:t>
            </a:r>
          </a:p>
          <a:p>
            <a:r>
              <a:rPr lang="en-US" dirty="0" smtClean="0"/>
              <a:t>After an Interest packet is forwarded from downstream to upstream, the upstream can either return a Data, or return an Interest NACK that contains this Interest.</a:t>
            </a:r>
          </a:p>
          <a:p>
            <a:pPr lvl="1"/>
            <a:r>
              <a:rPr lang="en-US" dirty="0" smtClean="0"/>
              <a:t>On each point to point link, with absence of packet loss, there is a flow balance between Interests vs Data + Interest NACKs.</a:t>
            </a:r>
            <a:endParaRPr lang="en-US" dirty="0"/>
          </a:p>
        </p:txBody>
      </p:sp>
    </p:spTree>
    <p:extLst>
      <p:ext uri="{BB962C8B-B14F-4D97-AF65-F5344CB8AC3E}">
        <p14:creationId xmlns:p14="http://schemas.microsoft.com/office/powerpoint/2010/main" val="1752922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in Interest NACK</a:t>
            </a:r>
            <a:endParaRPr lang="en-US" dirty="0"/>
          </a:p>
        </p:txBody>
      </p:sp>
      <p:sp>
        <p:nvSpPr>
          <p:cNvPr id="3" name="Content Placeholder 2"/>
          <p:cNvSpPr>
            <a:spLocks noGrp="1"/>
          </p:cNvSpPr>
          <p:nvPr>
            <p:ph idx="1"/>
          </p:nvPr>
        </p:nvSpPr>
        <p:spPr/>
        <p:txBody>
          <a:bodyPr/>
          <a:lstStyle/>
          <a:p>
            <a:r>
              <a:rPr lang="en-US" dirty="0" smtClean="0"/>
              <a:t>The reason code in an Interest NACK indicates why the upstream wants to send an Interest NACK in response to the enclosed Interest.</a:t>
            </a:r>
          </a:p>
          <a:p>
            <a:r>
              <a:rPr lang="en-US" dirty="0" smtClean="0"/>
              <a:t>Commonly used reason codes include </a:t>
            </a:r>
            <a:r>
              <a:rPr lang="en-US" i="1" dirty="0" smtClean="0"/>
              <a:t>Duplicate</a:t>
            </a:r>
            <a:r>
              <a:rPr lang="en-US" dirty="0" smtClean="0"/>
              <a:t>, </a:t>
            </a:r>
            <a:r>
              <a:rPr lang="en-US" i="1" dirty="0" smtClean="0"/>
              <a:t>Congestion</a:t>
            </a:r>
            <a:r>
              <a:rPr lang="en-US" dirty="0" smtClean="0"/>
              <a:t>, </a:t>
            </a:r>
            <a:r>
              <a:rPr lang="en-US" i="1" dirty="0" err="1" smtClean="0"/>
              <a:t>NoData</a:t>
            </a:r>
            <a:r>
              <a:rPr lang="en-US" i="1" dirty="0" smtClean="0"/>
              <a:t>, Busy</a:t>
            </a:r>
            <a:r>
              <a:rPr lang="en-US" dirty="0" smtClean="0"/>
              <a:t>, </a:t>
            </a:r>
            <a:r>
              <a:rPr lang="en-US" dirty="0" err="1" smtClean="0"/>
              <a:t>etc</a:t>
            </a:r>
            <a:r>
              <a:rPr lang="en-US" dirty="0" smtClean="0"/>
              <a:t> (defined in this section)</a:t>
            </a:r>
            <a:endParaRPr lang="en-US" dirty="0"/>
          </a:p>
        </p:txBody>
      </p:sp>
    </p:spTree>
    <p:extLst>
      <p:ext uri="{BB962C8B-B14F-4D97-AF65-F5344CB8AC3E}">
        <p14:creationId xmlns:p14="http://schemas.microsoft.com/office/powerpoint/2010/main" val="2790377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Duplicate</a:t>
            </a:r>
            <a:endParaRPr lang="en-US" dirty="0"/>
          </a:p>
        </p:txBody>
      </p:sp>
      <p:sp>
        <p:nvSpPr>
          <p:cNvPr id="3" name="Content Placeholder 2"/>
          <p:cNvSpPr>
            <a:spLocks noGrp="1"/>
          </p:cNvSpPr>
          <p:nvPr>
            <p:ph idx="1"/>
          </p:nvPr>
        </p:nvSpPr>
        <p:spPr/>
        <p:txBody>
          <a:bodyPr/>
          <a:lstStyle/>
          <a:p>
            <a:r>
              <a:rPr lang="en-US" dirty="0" smtClean="0"/>
              <a:t>An Interest NACK with reason code Duplicate informs the downstream that the Interest is a duplicate, because the combination of Name and Nonce is previously seen by the upstream.</a:t>
            </a:r>
          </a:p>
          <a:p>
            <a:r>
              <a:rPr lang="en-US" dirty="0" smtClean="0"/>
              <a:t>This means either the Interest is looped, or the Interest has reached the upstream via another path.</a:t>
            </a:r>
            <a:endParaRPr lang="en-US" dirty="0"/>
          </a:p>
        </p:txBody>
      </p:sp>
    </p:spTree>
    <p:extLst>
      <p:ext uri="{BB962C8B-B14F-4D97-AF65-F5344CB8AC3E}">
        <p14:creationId xmlns:p14="http://schemas.microsoft.com/office/powerpoint/2010/main" val="853247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Congestion</a:t>
            </a:r>
            <a:endParaRPr lang="en-US" dirty="0"/>
          </a:p>
        </p:txBody>
      </p:sp>
      <p:sp>
        <p:nvSpPr>
          <p:cNvPr id="3" name="Content Placeholder 2"/>
          <p:cNvSpPr>
            <a:spLocks noGrp="1"/>
          </p:cNvSpPr>
          <p:nvPr>
            <p:ph idx="1"/>
          </p:nvPr>
        </p:nvSpPr>
        <p:spPr/>
        <p:txBody>
          <a:bodyPr>
            <a:normAutofit/>
          </a:bodyPr>
          <a:lstStyle/>
          <a:p>
            <a:r>
              <a:rPr lang="en-US" dirty="0" smtClean="0"/>
              <a:t>An Interest NACK with reason code Congestion informs the downstream that there is a congestion on the forwarding path of the Interest.</a:t>
            </a:r>
          </a:p>
          <a:p>
            <a:r>
              <a:rPr lang="en-US" dirty="0" smtClean="0"/>
              <a:t>The congestion can occur on the link between downstream and upstream, or on the path from upstream toward the content source(s).</a:t>
            </a:r>
          </a:p>
          <a:p>
            <a:r>
              <a:rPr lang="en-US" dirty="0" smtClean="0"/>
              <a:t>The congestion can occur in either direction.</a:t>
            </a:r>
          </a:p>
        </p:txBody>
      </p:sp>
    </p:spTree>
    <p:extLst>
      <p:ext uri="{BB962C8B-B14F-4D97-AF65-F5344CB8AC3E}">
        <p14:creationId xmlns:p14="http://schemas.microsoft.com/office/powerpoint/2010/main" val="3072167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TotalTime>
  <Words>1394</Words>
  <Application>Microsoft Office PowerPoint</Application>
  <PresentationFormat>Widescreen</PresentationFormat>
  <Paragraphs>144</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Consolas</vt:lpstr>
      <vt:lpstr>Office Theme</vt:lpstr>
      <vt:lpstr>Interest NACK</vt:lpstr>
      <vt:lpstr>Introduction</vt:lpstr>
      <vt:lpstr>Interest NACK vs Application NACK</vt:lpstr>
      <vt:lpstr>Semantics</vt:lpstr>
      <vt:lpstr>Interest NACK</vt:lpstr>
      <vt:lpstr>Interest in Interest NACK</vt:lpstr>
      <vt:lpstr>Reason in Interest NACK</vt:lpstr>
      <vt:lpstr>Reason: Duplicate</vt:lpstr>
      <vt:lpstr>Reason: Congestion</vt:lpstr>
      <vt:lpstr>Reason: NoData</vt:lpstr>
      <vt:lpstr>Reason: Busy</vt:lpstr>
      <vt:lpstr>Possible extensions for Congestion and Busy</vt:lpstr>
      <vt:lpstr>Interest NACK in a multi-access group</vt:lpstr>
      <vt:lpstr>Packet Format</vt:lpstr>
      <vt:lpstr>Option 1: new TLV0</vt:lpstr>
      <vt:lpstr>Option 1: new TLV0</vt:lpstr>
      <vt:lpstr>Option 2: Interest with extra field</vt:lpstr>
      <vt:lpstr>Option 2: Interest with extra field</vt:lpstr>
      <vt:lpstr>Option 3: Data with new ContentType</vt:lpstr>
      <vt:lpstr>Option 3: Data with new ContentType</vt:lpstr>
      <vt:lpstr>The Choice</vt:lpstr>
      <vt:lpstr>Should Interest NACK be signed?</vt:lpstr>
      <vt:lpstr>Gain of malicious node on bogus NACK</vt:lpstr>
      <vt:lpstr>Gain of malicious node on bogus NACK</vt:lpstr>
      <vt:lpstr>Interest NACK is unsigned</vt:lpstr>
      <vt:lpstr>Forwarding Pipelines</vt:lpstr>
      <vt:lpstr>Incoming NACK pipeline</vt:lpstr>
      <vt:lpstr>Outgoing NACK pipeline</vt:lpstr>
      <vt:lpstr>NACKed field in PIT in-record</vt:lpstr>
      <vt:lpstr>NACKed field in PIT out-record</vt:lpstr>
    </vt:vector>
  </TitlesOfParts>
  <Company>yoursunny.com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Interest NACK in NDN-TLV and NFD</dc:title>
  <dc:creator>sunny boy</dc:creator>
  <cp:lastModifiedBy>sunny boy</cp:lastModifiedBy>
  <cp:revision>23</cp:revision>
  <dcterms:created xsi:type="dcterms:W3CDTF">2014-07-18T07:43:55Z</dcterms:created>
  <dcterms:modified xsi:type="dcterms:W3CDTF">2014-07-28T06:07:00Z</dcterms:modified>
</cp:coreProperties>
</file>