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7"/>
  </p:notesMasterIdLst>
  <p:sldIdLst>
    <p:sldId id="256" r:id="rId2"/>
    <p:sldId id="257" r:id="rId3"/>
    <p:sldId id="258" r:id="rId4"/>
    <p:sldId id="260" r:id="rId5"/>
    <p:sldId id="259" r:id="rId6"/>
    <p:sldId id="261" r:id="rId7"/>
    <p:sldId id="262" r:id="rId8"/>
    <p:sldId id="263" r:id="rId9"/>
    <p:sldId id="264" r:id="rId10"/>
    <p:sldId id="265" r:id="rId11"/>
    <p:sldId id="267" r:id="rId12"/>
    <p:sldId id="266" r:id="rId13"/>
    <p:sldId id="269"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EFBDA-9D92-40FD-81D7-AE5E3DD20EDD}" type="datetimeFigureOut">
              <a:rPr lang="en-US" smtClean="0"/>
              <a:t>9/20/2014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B4C497-CBC2-4174-BDAD-CA514862B052}" type="slidenum">
              <a:rPr lang="en-US" smtClean="0"/>
              <a:t>‹#›</a:t>
            </a:fld>
            <a:endParaRPr lang="en-US"/>
          </a:p>
        </p:txBody>
      </p:sp>
    </p:spTree>
    <p:extLst>
      <p:ext uri="{BB962C8B-B14F-4D97-AF65-F5344CB8AC3E}">
        <p14:creationId xmlns:p14="http://schemas.microsoft.com/office/powerpoint/2010/main" val="66943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B4C497-CBC2-4174-BDAD-CA514862B052}" type="slidenum">
              <a:rPr lang="en-US" smtClean="0"/>
              <a:t>2</a:t>
            </a:fld>
            <a:endParaRPr lang="en-US"/>
          </a:p>
        </p:txBody>
      </p:sp>
    </p:spTree>
    <p:extLst>
      <p:ext uri="{BB962C8B-B14F-4D97-AF65-F5344CB8AC3E}">
        <p14:creationId xmlns:p14="http://schemas.microsoft.com/office/powerpoint/2010/main" val="183205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5FC6A7-748B-437C-B573-4AC74D4C6FAF}"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2663497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C6A7-748B-437C-B573-4AC74D4C6FAF}"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322967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C6A7-748B-437C-B573-4AC74D4C6FAF}"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129163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FC6A7-748B-437C-B573-4AC74D4C6FAF}"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134954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5FC6A7-748B-437C-B573-4AC74D4C6FAF}" type="datetimeFigureOut">
              <a:rPr lang="en-US" smtClean="0"/>
              <a:t>9/20/2014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376331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5FC6A7-748B-437C-B573-4AC74D4C6FAF}"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65548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5FC6A7-748B-437C-B573-4AC74D4C6FAF}" type="datetimeFigureOut">
              <a:rPr lang="en-US" smtClean="0"/>
              <a:t>9/20/2014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412274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5FC6A7-748B-437C-B573-4AC74D4C6FAF}" type="datetimeFigureOut">
              <a:rPr lang="en-US" smtClean="0"/>
              <a:t>9/20/2014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278890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FC6A7-748B-437C-B573-4AC74D4C6FAF}" type="datetimeFigureOut">
              <a:rPr lang="en-US" smtClean="0"/>
              <a:t>9/20/2014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2740646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FC6A7-748B-437C-B573-4AC74D4C6FAF}"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299130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FC6A7-748B-437C-B573-4AC74D4C6FAF}" type="datetimeFigureOut">
              <a:rPr lang="en-US" smtClean="0"/>
              <a:t>9/20/2014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7844D-56E1-4858-93DF-5ED078893538}" type="slidenum">
              <a:rPr lang="en-US" smtClean="0"/>
              <a:t>‹#›</a:t>
            </a:fld>
            <a:endParaRPr lang="en-US"/>
          </a:p>
        </p:txBody>
      </p:sp>
    </p:spTree>
    <p:extLst>
      <p:ext uri="{BB962C8B-B14F-4D97-AF65-F5344CB8AC3E}">
        <p14:creationId xmlns:p14="http://schemas.microsoft.com/office/powerpoint/2010/main" val="171417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F5FC6A7-748B-437C-B573-4AC74D4C6FAF}" type="datetimeFigureOut">
              <a:rPr lang="en-US" smtClean="0"/>
              <a:t>9/20/2014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37844D-56E1-4858-93DF-5ED078893538}" type="slidenum">
              <a:rPr lang="en-US" smtClean="0"/>
              <a:t>‹#›</a:t>
            </a:fld>
            <a:endParaRPr lang="en-US"/>
          </a:p>
        </p:txBody>
      </p:sp>
    </p:spTree>
    <p:extLst>
      <p:ext uri="{BB962C8B-B14F-4D97-AF65-F5344CB8AC3E}">
        <p14:creationId xmlns:p14="http://schemas.microsoft.com/office/powerpoint/2010/main" val="77347033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dirty="0" smtClean="0"/>
              <a:t>Dead Nonce List</a:t>
            </a:r>
            <a:endParaRPr lang="en-US" dirty="0"/>
          </a:p>
        </p:txBody>
      </p:sp>
      <p:sp>
        <p:nvSpPr>
          <p:cNvPr id="19" name="Subtitle 18"/>
          <p:cNvSpPr>
            <a:spLocks noGrp="1"/>
          </p:cNvSpPr>
          <p:nvPr>
            <p:ph type="subTitle" idx="1"/>
          </p:nvPr>
        </p:nvSpPr>
        <p:spPr/>
        <p:txBody>
          <a:bodyPr/>
          <a:lstStyle/>
          <a:p>
            <a:r>
              <a:rPr lang="en-US" dirty="0" err="1" smtClean="0"/>
              <a:t>Junxiao</a:t>
            </a:r>
            <a:r>
              <a:rPr lang="en-US" dirty="0" smtClean="0"/>
              <a:t> Shi 2014-09-19</a:t>
            </a:r>
            <a:endParaRPr lang="en-US" dirty="0"/>
          </a:p>
        </p:txBody>
      </p:sp>
    </p:spTree>
    <p:extLst>
      <p:ext uri="{BB962C8B-B14F-4D97-AF65-F5344CB8AC3E}">
        <p14:creationId xmlns:p14="http://schemas.microsoft.com/office/powerpoint/2010/main" val="2785235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need to insert every Nonce?</a:t>
            </a:r>
            <a:endParaRPr lang="en-US" dirty="0"/>
          </a:p>
        </p:txBody>
      </p:sp>
      <p:sp>
        <p:nvSpPr>
          <p:cNvPr id="3" name="Content Placeholder 2"/>
          <p:cNvSpPr>
            <a:spLocks noGrp="1"/>
          </p:cNvSpPr>
          <p:nvPr>
            <p:ph idx="1"/>
          </p:nvPr>
        </p:nvSpPr>
        <p:spPr/>
        <p:txBody>
          <a:bodyPr/>
          <a:lstStyle/>
          <a:p>
            <a:r>
              <a:rPr lang="en-US" dirty="0" smtClean="0"/>
              <a:t>No. </a:t>
            </a:r>
            <a:r>
              <a:rPr lang="en-US" b="1" dirty="0" smtClean="0"/>
              <a:t>Only outgoing </a:t>
            </a:r>
            <a:r>
              <a:rPr lang="en-US" b="1" dirty="0" err="1" smtClean="0"/>
              <a:t>Nonces</a:t>
            </a:r>
            <a:r>
              <a:rPr lang="en-US" b="1" dirty="0" smtClean="0"/>
              <a:t> need to be inserted</a:t>
            </a:r>
            <a:r>
              <a:rPr lang="en-US" dirty="0" smtClean="0"/>
              <a:t>, because only outgoing </a:t>
            </a:r>
            <a:r>
              <a:rPr lang="en-US" dirty="0" err="1" smtClean="0"/>
              <a:t>Nonces</a:t>
            </a:r>
            <a:r>
              <a:rPr lang="en-US" dirty="0" smtClean="0"/>
              <a:t> can cause loops.</a:t>
            </a:r>
          </a:p>
          <a:p>
            <a:r>
              <a:rPr lang="en-US" dirty="0" smtClean="0"/>
              <a:t>But we still need to detect multi-path arrival in order to return Data on only one path. Therefore, PIT entry should still store </a:t>
            </a:r>
            <a:r>
              <a:rPr lang="en-US" dirty="0" err="1" smtClean="0"/>
              <a:t>Nonces</a:t>
            </a:r>
            <a:r>
              <a:rPr lang="en-US" dirty="0" smtClean="0"/>
              <a:t> for this purpose.</a:t>
            </a:r>
          </a:p>
          <a:p>
            <a:r>
              <a:rPr lang="en-US" dirty="0" smtClean="0"/>
              <a:t>Since PIT entries are already storing </a:t>
            </a:r>
            <a:r>
              <a:rPr lang="en-US" dirty="0" err="1" smtClean="0"/>
              <a:t>Nonces</a:t>
            </a:r>
            <a:r>
              <a:rPr lang="en-US" dirty="0" smtClean="0"/>
              <a:t>, the global table only needs to store </a:t>
            </a:r>
            <a:r>
              <a:rPr lang="en-US" dirty="0" err="1" smtClean="0"/>
              <a:t>Nonces</a:t>
            </a:r>
            <a:r>
              <a:rPr lang="en-US" dirty="0" smtClean="0"/>
              <a:t> eliminated from PIT entries, aka "dead" </a:t>
            </a:r>
            <a:r>
              <a:rPr lang="en-US" dirty="0" err="1" smtClean="0"/>
              <a:t>Nonces</a:t>
            </a:r>
            <a:r>
              <a:rPr lang="en-US" dirty="0" smtClean="0"/>
              <a:t>. Therefore, the global table is called </a:t>
            </a:r>
            <a:r>
              <a:rPr lang="en-US" i="1" dirty="0" smtClean="0"/>
              <a:t>dead Nonce list</a:t>
            </a:r>
            <a:r>
              <a:rPr lang="en-US" dirty="0" smtClean="0"/>
              <a:t>.</a:t>
            </a:r>
          </a:p>
        </p:txBody>
      </p:sp>
    </p:spTree>
    <p:extLst>
      <p:ext uri="{BB962C8B-B14F-4D97-AF65-F5344CB8AC3E}">
        <p14:creationId xmlns:p14="http://schemas.microsoft.com/office/powerpoint/2010/main" val="3027936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chances on </a:t>
            </a:r>
            <a:r>
              <a:rPr lang="en-US" dirty="0" err="1" smtClean="0"/>
              <a:t>ContentStore</a:t>
            </a:r>
            <a:endParaRPr lang="en-US" dirty="0"/>
          </a:p>
        </p:txBody>
      </p:sp>
      <p:sp>
        <p:nvSpPr>
          <p:cNvPr id="3" name="Content Placeholder 2"/>
          <p:cNvSpPr>
            <a:spLocks noGrp="1"/>
          </p:cNvSpPr>
          <p:nvPr>
            <p:ph idx="1"/>
          </p:nvPr>
        </p:nvSpPr>
        <p:spPr/>
        <p:txBody>
          <a:bodyPr/>
          <a:lstStyle/>
          <a:p>
            <a:r>
              <a:rPr lang="en-US" dirty="0" smtClean="0"/>
              <a:t>If a Data satisfies a PIT entry and is admitted to the </a:t>
            </a:r>
            <a:r>
              <a:rPr lang="en-US" dirty="0" err="1" smtClean="0"/>
              <a:t>ContentStore</a:t>
            </a:r>
            <a:r>
              <a:rPr lang="en-US" dirty="0" smtClean="0"/>
              <a:t>, looping Interests can be satisfied by cached Data if:</a:t>
            </a:r>
          </a:p>
          <a:p>
            <a:pPr lvl="1"/>
            <a:r>
              <a:rPr lang="en-US" dirty="0" smtClean="0"/>
              <a:t>Interest doesn't have </a:t>
            </a:r>
            <a:r>
              <a:rPr lang="en-US" dirty="0" err="1" smtClean="0"/>
              <a:t>MustBeFresh</a:t>
            </a:r>
            <a:r>
              <a:rPr lang="en-US" dirty="0" smtClean="0"/>
              <a:t>=yes selector, OR</a:t>
            </a:r>
          </a:p>
          <a:p>
            <a:pPr lvl="1"/>
            <a:r>
              <a:rPr lang="en-US" dirty="0" smtClean="0"/>
              <a:t>Data </a:t>
            </a:r>
            <a:r>
              <a:rPr lang="en-US" dirty="0" err="1" smtClean="0"/>
              <a:t>FreshnessPeriod</a:t>
            </a:r>
            <a:r>
              <a:rPr lang="en-US" dirty="0" smtClean="0"/>
              <a:t> is long enough to cover delay of a cycle</a:t>
            </a:r>
          </a:p>
          <a:p>
            <a:r>
              <a:rPr lang="en-US" dirty="0" smtClean="0"/>
              <a:t>We can take chances by not inserting </a:t>
            </a:r>
            <a:r>
              <a:rPr lang="en-US" dirty="0" err="1" smtClean="0"/>
              <a:t>Nonces</a:t>
            </a:r>
            <a:r>
              <a:rPr lang="en-US" dirty="0" smtClean="0"/>
              <a:t> from such a PIT entry.</a:t>
            </a:r>
          </a:p>
          <a:p>
            <a:pPr lvl="1"/>
            <a:r>
              <a:rPr lang="en-US" dirty="0" smtClean="0"/>
              <a:t>The assumption is that the Data isn't evicted before Interest is looped back.</a:t>
            </a:r>
          </a:p>
          <a:p>
            <a:pPr lvl="1"/>
            <a:r>
              <a:rPr lang="en-US" dirty="0" smtClean="0"/>
              <a:t>In case Data is evicted, Interest would loop once again. </a:t>
            </a:r>
            <a:r>
              <a:rPr lang="en-US" dirty="0"/>
              <a:t>I</a:t>
            </a:r>
            <a:r>
              <a:rPr lang="en-US" dirty="0" smtClean="0"/>
              <a:t>f Data is retrieved this time, hopefully it would stay in CS until after Interest is looped back once again. If Data cannot be retrieved, the Nonce goes into dead Nonce list to stop the loop.</a:t>
            </a:r>
            <a:endParaRPr lang="en-US" dirty="0"/>
          </a:p>
        </p:txBody>
      </p:sp>
    </p:spTree>
    <p:extLst>
      <p:ext uri="{BB962C8B-B14F-4D97-AF65-F5344CB8AC3E}">
        <p14:creationId xmlns:p14="http://schemas.microsoft.com/office/powerpoint/2010/main" val="1223350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formal spec</a:t>
            </a:r>
            <a:endParaRPr lang="en-US" dirty="0"/>
          </a:p>
        </p:txBody>
      </p:sp>
      <p:sp>
        <p:nvSpPr>
          <p:cNvPr id="3" name="Content Placeholder 2"/>
          <p:cNvSpPr>
            <a:spLocks noGrp="1"/>
          </p:cNvSpPr>
          <p:nvPr>
            <p:ph idx="1"/>
          </p:nvPr>
        </p:nvSpPr>
        <p:spPr/>
        <p:txBody>
          <a:bodyPr/>
          <a:lstStyle/>
          <a:p>
            <a:r>
              <a:rPr lang="en-US" dirty="0" smtClean="0"/>
              <a:t>The Dead Nonce List is a global container in NFD.</a:t>
            </a:r>
          </a:p>
          <a:p>
            <a:pPr lvl="1"/>
            <a:r>
              <a:rPr lang="en-US" dirty="0" smtClean="0"/>
              <a:t>Each entry in this container stores:</a:t>
            </a:r>
          </a:p>
          <a:p>
            <a:pPr lvl="2"/>
            <a:r>
              <a:rPr lang="en-US" dirty="0" smtClean="0"/>
              <a:t>a 4-octet hash of Name</a:t>
            </a:r>
          </a:p>
          <a:p>
            <a:pPr lvl="2"/>
            <a:r>
              <a:rPr lang="en-US" dirty="0" smtClean="0"/>
              <a:t>a Nonce</a:t>
            </a:r>
          </a:p>
          <a:p>
            <a:pPr lvl="1"/>
            <a:r>
              <a:rPr lang="en-US" dirty="0" smtClean="0"/>
              <a:t>The existence of an entry can be queried in O(1) time.</a:t>
            </a:r>
          </a:p>
          <a:p>
            <a:pPr lvl="1"/>
            <a:r>
              <a:rPr lang="en-US" dirty="0" smtClean="0"/>
              <a:t>The container is first-in-first-out, and the size is maintained such that the first entry is approximately MAX_LOOP_TIME old.</a:t>
            </a:r>
          </a:p>
          <a:p>
            <a:r>
              <a:rPr lang="en-US" dirty="0" smtClean="0"/>
              <a:t>PIT entry stores one Nonce per in-record and per out-record.</a:t>
            </a:r>
          </a:p>
          <a:p>
            <a:pPr lvl="1"/>
            <a:r>
              <a:rPr lang="en-US" dirty="0" smtClean="0"/>
              <a:t>There is no Nonce List on PIT entry.</a:t>
            </a:r>
          </a:p>
        </p:txBody>
      </p:sp>
    </p:spTree>
    <p:extLst>
      <p:ext uri="{BB962C8B-B14F-4D97-AF65-F5344CB8AC3E}">
        <p14:creationId xmlns:p14="http://schemas.microsoft.com/office/powerpoint/2010/main" val="3293964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formal spec</a:t>
            </a:r>
            <a:endParaRPr lang="en-US" dirty="0"/>
          </a:p>
        </p:txBody>
      </p:sp>
      <p:sp>
        <p:nvSpPr>
          <p:cNvPr id="3" name="Content Placeholder 2"/>
          <p:cNvSpPr>
            <a:spLocks noGrp="1"/>
          </p:cNvSpPr>
          <p:nvPr>
            <p:ph idx="1"/>
          </p:nvPr>
        </p:nvSpPr>
        <p:spPr/>
        <p:txBody>
          <a:bodyPr/>
          <a:lstStyle/>
          <a:p>
            <a:r>
              <a:rPr lang="en-US" dirty="0" smtClean="0"/>
              <a:t>When an out-record is being deleted or its Nonce is being overwritten, the old Nonce is inserted to dead Nonce list.</a:t>
            </a:r>
          </a:p>
          <a:p>
            <a:pPr lvl="1"/>
            <a:r>
              <a:rPr lang="en-US" dirty="0" smtClean="0"/>
              <a:t>Exception: if Interest doesn't have </a:t>
            </a:r>
            <a:r>
              <a:rPr lang="en-US" dirty="0" err="1" smtClean="0"/>
              <a:t>MustBeFresh</a:t>
            </a:r>
            <a:r>
              <a:rPr lang="en-US" dirty="0" smtClean="0"/>
              <a:t> or Data </a:t>
            </a:r>
            <a:r>
              <a:rPr lang="en-US" dirty="0" err="1" smtClean="0"/>
              <a:t>FreshnessPeriod</a:t>
            </a:r>
            <a:r>
              <a:rPr lang="en-US" dirty="0" smtClean="0"/>
              <a:t> is greater than MAX_LOOP_TIME, no insertion is needed.</a:t>
            </a:r>
          </a:p>
          <a:p>
            <a:r>
              <a:rPr lang="en-US" dirty="0" smtClean="0"/>
              <a:t>Incoming Interest pipeline detects duplicate Nonce by looking at in-records, out-records, and dead Nonce list.</a:t>
            </a:r>
          </a:p>
          <a:p>
            <a:pPr lvl="1"/>
            <a:r>
              <a:rPr lang="en-US" dirty="0" smtClean="0"/>
              <a:t>A duplicate Nonce in out-record or dead Nonce list indicates either loop or multi-path arrival but they are indistinguishable.</a:t>
            </a:r>
          </a:p>
          <a:p>
            <a:pPr lvl="1"/>
            <a:r>
              <a:rPr lang="en-US" dirty="0" smtClean="0"/>
              <a:t>A duplicate Nonce only in in-record indicates multi-path arrival.</a:t>
            </a:r>
          </a:p>
        </p:txBody>
      </p:sp>
    </p:spTree>
    <p:extLst>
      <p:ext uri="{BB962C8B-B14F-4D97-AF65-F5344CB8AC3E}">
        <p14:creationId xmlns:p14="http://schemas.microsoft.com/office/powerpoint/2010/main" val="1047865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MAX_LOOP_TIME</a:t>
            </a:r>
            <a:endParaRPr lang="en-US" dirty="0"/>
          </a:p>
        </p:txBody>
      </p:sp>
      <p:sp>
        <p:nvSpPr>
          <p:cNvPr id="3" name="Content Placeholder 2"/>
          <p:cNvSpPr>
            <a:spLocks noGrp="1"/>
          </p:cNvSpPr>
          <p:nvPr>
            <p:ph idx="1"/>
          </p:nvPr>
        </p:nvSpPr>
        <p:spPr/>
        <p:txBody>
          <a:bodyPr/>
          <a:lstStyle/>
          <a:p>
            <a:r>
              <a:rPr lang="en-US" dirty="0" smtClean="0"/>
              <a:t>MAX_LOOP_TIME determines how long an entry stays in dead Nonce list.</a:t>
            </a:r>
          </a:p>
          <a:p>
            <a:pPr lvl="1"/>
            <a:r>
              <a:rPr lang="en-US" dirty="0" smtClean="0"/>
              <a:t>Too large: more memory consumption.</a:t>
            </a:r>
          </a:p>
          <a:p>
            <a:pPr lvl="1"/>
            <a:r>
              <a:rPr lang="en-US" dirty="0" smtClean="0"/>
              <a:t>Too small: higher risk of looping.</a:t>
            </a:r>
          </a:p>
          <a:p>
            <a:r>
              <a:rPr lang="en-US" dirty="0" smtClean="0"/>
              <a:t>Default setting: 6 seconds</a:t>
            </a:r>
          </a:p>
          <a:p>
            <a:pPr lvl="1"/>
            <a:r>
              <a:rPr lang="en-US" dirty="0" smtClean="0"/>
              <a:t>taken from </a:t>
            </a:r>
            <a:r>
              <a:rPr lang="en-US" dirty="0" err="1" smtClean="0"/>
              <a:t>ccnd</a:t>
            </a:r>
            <a:endParaRPr lang="en-US" dirty="0"/>
          </a:p>
          <a:p>
            <a:r>
              <a:rPr lang="en-US" dirty="0" smtClean="0"/>
              <a:t>If a loop takes longer than (</a:t>
            </a:r>
            <a:r>
              <a:rPr lang="en-US" dirty="0" err="1" smtClean="0"/>
              <a:t>InterestLifetime</a:t>
            </a:r>
            <a:r>
              <a:rPr lang="en-US" dirty="0" smtClean="0"/>
              <a:t> + MAX_LOOP_TIME), it cannot be detected and would loop forever. Hopefully this doesn't happen in a realistic network topology.</a:t>
            </a:r>
          </a:p>
        </p:txBody>
      </p:sp>
    </p:spTree>
    <p:extLst>
      <p:ext uri="{BB962C8B-B14F-4D97-AF65-F5344CB8AC3E}">
        <p14:creationId xmlns:p14="http://schemas.microsoft.com/office/powerpoint/2010/main" val="2897783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straggler timer</a:t>
            </a:r>
            <a:endParaRPr lang="en-US" dirty="0"/>
          </a:p>
        </p:txBody>
      </p:sp>
      <p:sp>
        <p:nvSpPr>
          <p:cNvPr id="3" name="Content Placeholder 2"/>
          <p:cNvSpPr>
            <a:spLocks noGrp="1"/>
          </p:cNvSpPr>
          <p:nvPr>
            <p:ph idx="1"/>
          </p:nvPr>
        </p:nvSpPr>
        <p:spPr/>
        <p:txBody>
          <a:bodyPr/>
          <a:lstStyle/>
          <a:p>
            <a:r>
              <a:rPr lang="en-US" dirty="0" smtClean="0"/>
              <a:t>Before introducing dead Nonce list, the </a:t>
            </a:r>
            <a:r>
              <a:rPr lang="en-US" i="1" dirty="0" smtClean="0"/>
              <a:t>straggler timer</a:t>
            </a:r>
            <a:r>
              <a:rPr lang="en-US" dirty="0" smtClean="0"/>
              <a:t> is used for loop detection and measurements purposes.</a:t>
            </a:r>
          </a:p>
          <a:p>
            <a:r>
              <a:rPr lang="en-US" dirty="0" smtClean="0"/>
              <a:t>Now loop detection is handled by dead Nonce list.</a:t>
            </a:r>
          </a:p>
          <a:p>
            <a:r>
              <a:rPr lang="en-US" dirty="0" smtClean="0"/>
              <a:t>The straggler timer is still needed to detect duplicate Nonce due to multi-path arrival, and to facilitate measurements.</a:t>
            </a:r>
          </a:p>
          <a:p>
            <a:r>
              <a:rPr lang="en-US" dirty="0" smtClean="0"/>
              <a:t>If we could prove that suppressing Data in multi-path arrival is undesirable, and the active strategy doesn't need measurements, we could disable straggler timer.</a:t>
            </a:r>
            <a:endParaRPr lang="en-US" dirty="0"/>
          </a:p>
        </p:txBody>
      </p:sp>
    </p:spTree>
    <p:extLst>
      <p:ext uri="{BB962C8B-B14F-4D97-AF65-F5344CB8AC3E}">
        <p14:creationId xmlns:p14="http://schemas.microsoft.com/office/powerpoint/2010/main" val="858881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Bug 1953: persistent loop with short </a:t>
            </a:r>
            <a:r>
              <a:rPr lang="en-US" dirty="0" err="1" smtClean="0"/>
              <a:t>InterestLifetime</a:t>
            </a:r>
            <a:endParaRPr lang="en-US" dirty="0"/>
          </a:p>
        </p:txBody>
      </p:sp>
      <p:sp>
        <p:nvSpPr>
          <p:cNvPr id="8" name="Oval 7"/>
          <p:cNvSpPr/>
          <p:nvPr/>
        </p:nvSpPr>
        <p:spPr>
          <a:xfrm>
            <a:off x="3390900" y="2754311"/>
            <a:ext cx="825500" cy="825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sp>
        <p:nvSpPr>
          <p:cNvPr id="9" name="Oval 8"/>
          <p:cNvSpPr/>
          <p:nvPr/>
        </p:nvSpPr>
        <p:spPr>
          <a:xfrm>
            <a:off x="6267450" y="3593511"/>
            <a:ext cx="825500" cy="825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10" name="Oval 9"/>
          <p:cNvSpPr/>
          <p:nvPr/>
        </p:nvSpPr>
        <p:spPr>
          <a:xfrm>
            <a:off x="3390900" y="4405311"/>
            <a:ext cx="825500" cy="825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cxnSp>
        <p:nvCxnSpPr>
          <p:cNvPr id="12" name="Straight Arrow Connector 11"/>
          <p:cNvCxnSpPr>
            <a:stCxn id="8" idx="6"/>
            <a:endCxn id="9" idx="1"/>
          </p:cNvCxnSpPr>
          <p:nvPr/>
        </p:nvCxnSpPr>
        <p:spPr>
          <a:xfrm>
            <a:off x="4216400" y="3167061"/>
            <a:ext cx="2171942" cy="54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3"/>
            <a:endCxn id="10" idx="6"/>
          </p:cNvCxnSpPr>
          <p:nvPr/>
        </p:nvCxnSpPr>
        <p:spPr>
          <a:xfrm flipH="1">
            <a:off x="4216400" y="4298119"/>
            <a:ext cx="2171942" cy="5199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0"/>
            <a:endCxn id="8" idx="4"/>
          </p:cNvCxnSpPr>
          <p:nvPr/>
        </p:nvCxnSpPr>
        <p:spPr>
          <a:xfrm flipV="1">
            <a:off x="3803650" y="3579811"/>
            <a:ext cx="0" cy="825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Snip Diagonal Corner Rectangle 16"/>
          <p:cNvSpPr/>
          <p:nvPr/>
        </p:nvSpPr>
        <p:spPr>
          <a:xfrm>
            <a:off x="101600" y="1859756"/>
            <a:ext cx="2127250" cy="785811"/>
          </a:xfrm>
          <a:prstGeom prst="snip2DiagRect">
            <a:avLst>
              <a:gd name="adj1" fmla="val 0"/>
              <a:gd name="adj2"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Interest</a:t>
            </a:r>
          </a:p>
          <a:p>
            <a:pPr algn="ctr"/>
            <a:r>
              <a:rPr lang="en-US" dirty="0" smtClean="0"/>
              <a:t>Nonce=204</a:t>
            </a:r>
          </a:p>
          <a:p>
            <a:pPr algn="ctr"/>
            <a:r>
              <a:rPr lang="en-US" dirty="0" smtClean="0"/>
              <a:t>lifetime=150</a:t>
            </a:r>
            <a:endParaRPr lang="en-US" dirty="0"/>
          </a:p>
        </p:txBody>
      </p:sp>
      <p:sp>
        <p:nvSpPr>
          <p:cNvPr id="18" name="TextBox 17"/>
          <p:cNvSpPr txBox="1"/>
          <p:nvPr/>
        </p:nvSpPr>
        <p:spPr>
          <a:xfrm>
            <a:off x="4445000" y="3200400"/>
            <a:ext cx="1151790" cy="369332"/>
          </a:xfrm>
          <a:prstGeom prst="rect">
            <a:avLst/>
          </a:prstGeom>
          <a:noFill/>
        </p:spPr>
        <p:txBody>
          <a:bodyPr wrap="none" rtlCol="0">
            <a:spAutoFit/>
          </a:bodyPr>
          <a:lstStyle/>
          <a:p>
            <a:r>
              <a:rPr lang="en-US" dirty="0" smtClean="0"/>
              <a:t>delay=100</a:t>
            </a:r>
            <a:endParaRPr lang="en-US" dirty="0"/>
          </a:p>
        </p:txBody>
      </p:sp>
      <p:sp>
        <p:nvSpPr>
          <p:cNvPr id="19" name="TextBox 18"/>
          <p:cNvSpPr txBox="1"/>
          <p:nvPr/>
        </p:nvSpPr>
        <p:spPr>
          <a:xfrm>
            <a:off x="4445000" y="4448845"/>
            <a:ext cx="1151790" cy="369332"/>
          </a:xfrm>
          <a:prstGeom prst="rect">
            <a:avLst/>
          </a:prstGeom>
          <a:noFill/>
        </p:spPr>
        <p:txBody>
          <a:bodyPr wrap="none" rtlCol="0">
            <a:spAutoFit/>
          </a:bodyPr>
          <a:lstStyle/>
          <a:p>
            <a:r>
              <a:rPr lang="en-US" dirty="0" smtClean="0"/>
              <a:t>delay=100</a:t>
            </a:r>
            <a:endParaRPr lang="en-US" dirty="0"/>
          </a:p>
        </p:txBody>
      </p:sp>
      <p:sp>
        <p:nvSpPr>
          <p:cNvPr id="20" name="TextBox 19"/>
          <p:cNvSpPr txBox="1"/>
          <p:nvPr/>
        </p:nvSpPr>
        <p:spPr>
          <a:xfrm>
            <a:off x="3227755" y="3821595"/>
            <a:ext cx="1034770" cy="369332"/>
          </a:xfrm>
          <a:prstGeom prst="rect">
            <a:avLst/>
          </a:prstGeom>
          <a:noFill/>
        </p:spPr>
        <p:txBody>
          <a:bodyPr wrap="none" rtlCol="0">
            <a:spAutoFit/>
          </a:bodyPr>
          <a:lstStyle/>
          <a:p>
            <a:r>
              <a:rPr lang="en-US" dirty="0" smtClean="0"/>
              <a:t>delay=20</a:t>
            </a:r>
            <a:endParaRPr lang="en-US" dirty="0"/>
          </a:p>
        </p:txBody>
      </p:sp>
      <p:sp>
        <p:nvSpPr>
          <p:cNvPr id="23" name="Oval 22"/>
          <p:cNvSpPr/>
          <p:nvPr/>
        </p:nvSpPr>
        <p:spPr>
          <a:xfrm>
            <a:off x="101600" y="2754311"/>
            <a:ext cx="825500" cy="825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25" name="Straight Arrow Connector 24"/>
          <p:cNvCxnSpPr>
            <a:stCxn id="23" idx="6"/>
            <a:endCxn id="8" idx="2"/>
          </p:cNvCxnSpPr>
          <p:nvPr/>
        </p:nvCxnSpPr>
        <p:spPr>
          <a:xfrm>
            <a:off x="927100" y="3167061"/>
            <a:ext cx="2463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588022" y="2834081"/>
            <a:ext cx="1034770" cy="369332"/>
          </a:xfrm>
          <a:prstGeom prst="rect">
            <a:avLst/>
          </a:prstGeom>
          <a:noFill/>
        </p:spPr>
        <p:txBody>
          <a:bodyPr wrap="none" rtlCol="0">
            <a:spAutoFit/>
          </a:bodyPr>
          <a:lstStyle/>
          <a:p>
            <a:r>
              <a:rPr lang="en-US" dirty="0" smtClean="0"/>
              <a:t>delay=20</a:t>
            </a:r>
            <a:endParaRPr lang="en-US" dirty="0"/>
          </a:p>
        </p:txBody>
      </p:sp>
      <p:sp>
        <p:nvSpPr>
          <p:cNvPr id="27" name="TextBox 26"/>
          <p:cNvSpPr txBox="1"/>
          <p:nvPr/>
        </p:nvSpPr>
        <p:spPr>
          <a:xfrm>
            <a:off x="267327" y="5770446"/>
            <a:ext cx="494046"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t=0</a:t>
            </a:r>
            <a:endParaRPr lang="en-US" dirty="0"/>
          </a:p>
        </p:txBody>
      </p:sp>
      <p:sp>
        <p:nvSpPr>
          <p:cNvPr id="28" name="TextBox 27"/>
          <p:cNvSpPr txBox="1"/>
          <p:nvPr/>
        </p:nvSpPr>
        <p:spPr>
          <a:xfrm>
            <a:off x="267327" y="5770446"/>
            <a:ext cx="611065"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t=20</a:t>
            </a:r>
            <a:endParaRPr lang="en-US" dirty="0"/>
          </a:p>
        </p:txBody>
      </p:sp>
      <p:sp>
        <p:nvSpPr>
          <p:cNvPr id="29" name="TextBox 28"/>
          <p:cNvSpPr txBox="1"/>
          <p:nvPr/>
        </p:nvSpPr>
        <p:spPr>
          <a:xfrm>
            <a:off x="2772062" y="1720826"/>
            <a:ext cx="2985433" cy="923330"/>
          </a:xfrm>
          <a:prstGeom prst="rect">
            <a:avLst/>
          </a:prstGeom>
          <a:noFill/>
        </p:spPr>
        <p:txBody>
          <a:bodyPr wrap="none" rtlCol="0">
            <a:spAutoFit/>
          </a:bodyPr>
          <a:lstStyle/>
          <a:p>
            <a:r>
              <a:rPr lang="en-US" dirty="0" smtClean="0"/>
              <a:t>in-record: face D, Nonce 204</a:t>
            </a:r>
          </a:p>
          <a:p>
            <a:r>
              <a:rPr lang="en-US" dirty="0" smtClean="0"/>
              <a:t>out-record: face B, Nonce 204</a:t>
            </a:r>
          </a:p>
          <a:p>
            <a:r>
              <a:rPr lang="en-US" dirty="0" smtClean="0"/>
              <a:t>expires at 170</a:t>
            </a:r>
            <a:endParaRPr lang="en-US" dirty="0"/>
          </a:p>
        </p:txBody>
      </p:sp>
      <p:sp>
        <p:nvSpPr>
          <p:cNvPr id="32" name="TextBox 31"/>
          <p:cNvSpPr txBox="1"/>
          <p:nvPr/>
        </p:nvSpPr>
        <p:spPr>
          <a:xfrm>
            <a:off x="267327" y="5770446"/>
            <a:ext cx="7280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t=120</a:t>
            </a:r>
            <a:endParaRPr lang="en-US" dirty="0"/>
          </a:p>
        </p:txBody>
      </p:sp>
      <p:sp>
        <p:nvSpPr>
          <p:cNvPr id="33" name="TextBox 32"/>
          <p:cNvSpPr txBox="1"/>
          <p:nvPr/>
        </p:nvSpPr>
        <p:spPr>
          <a:xfrm>
            <a:off x="267327" y="5770446"/>
            <a:ext cx="7280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t=170</a:t>
            </a:r>
            <a:endParaRPr lang="en-US" dirty="0"/>
          </a:p>
        </p:txBody>
      </p:sp>
      <p:sp>
        <p:nvSpPr>
          <p:cNvPr id="34" name="TextBox 33"/>
          <p:cNvSpPr txBox="1"/>
          <p:nvPr/>
        </p:nvSpPr>
        <p:spPr>
          <a:xfrm>
            <a:off x="267327" y="5770446"/>
            <a:ext cx="7280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t=220</a:t>
            </a:r>
            <a:endParaRPr lang="en-US" dirty="0"/>
          </a:p>
        </p:txBody>
      </p:sp>
      <p:sp>
        <p:nvSpPr>
          <p:cNvPr id="35" name="TextBox 34"/>
          <p:cNvSpPr txBox="1"/>
          <p:nvPr/>
        </p:nvSpPr>
        <p:spPr>
          <a:xfrm>
            <a:off x="267327" y="5770446"/>
            <a:ext cx="7280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t=240</a:t>
            </a:r>
            <a:endParaRPr lang="en-US" dirty="0"/>
          </a:p>
        </p:txBody>
      </p:sp>
      <p:sp>
        <p:nvSpPr>
          <p:cNvPr id="36" name="Rectangular Callout 35"/>
          <p:cNvSpPr/>
          <p:nvPr/>
        </p:nvSpPr>
        <p:spPr>
          <a:xfrm>
            <a:off x="4965700" y="990600"/>
            <a:ext cx="3813462" cy="1592745"/>
          </a:xfrm>
          <a:prstGeom prst="wedgeRectCallout">
            <a:avLst>
              <a:gd name="adj1" fmla="val -69796"/>
              <a:gd name="adj2" fmla="val 69224"/>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At this point, A does not know this Interest is looped, because PIT entry is deleted when in-record expires. A would send Interest to B again, causing persistent loop.</a:t>
            </a:r>
            <a:endParaRPr lang="en-US" dirty="0"/>
          </a:p>
        </p:txBody>
      </p:sp>
      <p:sp>
        <p:nvSpPr>
          <p:cNvPr id="37" name="Slide Number Placeholder 36"/>
          <p:cNvSpPr>
            <a:spLocks noGrp="1"/>
          </p:cNvSpPr>
          <p:nvPr>
            <p:ph type="sldNum" sz="quarter" idx="12"/>
          </p:nvPr>
        </p:nvSpPr>
        <p:spPr/>
        <p:txBody>
          <a:bodyPr/>
          <a:lstStyle/>
          <a:p>
            <a:fld id="{0237844D-56E1-4858-93DF-5ED078893538}" type="slidenum">
              <a:rPr lang="en-US" smtClean="0"/>
              <a:t>2</a:t>
            </a:fld>
            <a:endParaRPr lang="en-US"/>
          </a:p>
        </p:txBody>
      </p:sp>
    </p:spTree>
    <p:extLst>
      <p:ext uri="{BB962C8B-B14F-4D97-AF65-F5344CB8AC3E}">
        <p14:creationId xmlns:p14="http://schemas.microsoft.com/office/powerpoint/2010/main" val="205597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1" nodeType="clickEffect">
                                  <p:stCondLst>
                                    <p:cond delay="0"/>
                                  </p:stCondLst>
                                  <p:childTnLst>
                                    <p:animMotion origin="layout" path="M -5.55556E-7 -7.40741E-7 L 0.28854 -0.00555 " pathEditMode="relative" rAng="0" ptsTypes="AA">
                                      <p:cBhvr>
                                        <p:cTn id="15" dur="2000" fill="hold"/>
                                        <p:tgtEl>
                                          <p:spTgt spid="17"/>
                                        </p:tgtEl>
                                        <p:attrNameLst>
                                          <p:attrName>ppt_x</p:attrName>
                                          <p:attrName>ppt_y</p:attrName>
                                        </p:attrNameLst>
                                      </p:cBhvr>
                                      <p:rCtr x="14427" y="-278"/>
                                    </p:animMotion>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42" presetClass="path" presetSubtype="0" accel="50000" decel="50000" fill="hold" grpId="2" nodeType="withEffect">
                                  <p:stCondLst>
                                    <p:cond delay="0"/>
                                  </p:stCondLst>
                                  <p:childTnLst>
                                    <p:animMotion origin="layout" path="M 0.28854 -0.00555 L 0.74896 0.19769 " pathEditMode="relative" rAng="0" ptsTypes="AA">
                                      <p:cBhvr>
                                        <p:cTn id="24" dur="2000" fill="hold"/>
                                        <p:tgtEl>
                                          <p:spTgt spid="17"/>
                                        </p:tgtEl>
                                        <p:attrNameLst>
                                          <p:attrName>ppt_x</p:attrName>
                                          <p:attrName>ppt_y</p:attrName>
                                        </p:attrNameLst>
                                      </p:cBhvr>
                                      <p:rCtr x="23021" y="10162"/>
                                    </p:animMotion>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3" nodeType="clickEffect">
                                  <p:stCondLst>
                                    <p:cond delay="0"/>
                                  </p:stCondLst>
                                  <p:childTnLst>
                                    <p:animMotion origin="layout" path="M 0.74896 0.19769 L 0.54479 0.47732 " pathEditMode="relative" rAng="0" ptsTypes="AA">
                                      <p:cBhvr>
                                        <p:cTn id="31" dur="2000" fill="hold"/>
                                        <p:tgtEl>
                                          <p:spTgt spid="17"/>
                                        </p:tgtEl>
                                        <p:attrNameLst>
                                          <p:attrName>ppt_x</p:attrName>
                                          <p:attrName>ppt_y</p:attrName>
                                        </p:attrNameLst>
                                      </p:cBhvr>
                                      <p:rCtr x="-10208" y="13981"/>
                                    </p:animMotion>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par>
                          <p:cTn id="35" fill="hold">
                            <p:stCondLst>
                              <p:cond delay="2000"/>
                            </p:stCondLst>
                            <p:childTnLst>
                              <p:par>
                                <p:cTn id="36" presetID="22" presetClass="exit" presetSubtype="8" fill="hold" grpId="1" nodeType="afterEffect">
                                  <p:stCondLst>
                                    <p:cond delay="0"/>
                                  </p:stCondLst>
                                  <p:childTnLst>
                                    <p:animEffect transition="out" filter="wipe(left)">
                                      <p:cBhvr>
                                        <p:cTn id="37" dur="500"/>
                                        <p:tgtEl>
                                          <p:spTgt spid="29"/>
                                        </p:tgtEl>
                                      </p:cBhvr>
                                    </p:animEffect>
                                    <p:set>
                                      <p:cBhvr>
                                        <p:cTn id="38" dur="1" fill="hold">
                                          <p:stCondLst>
                                            <p:cond delay="499"/>
                                          </p:stCondLst>
                                        </p:cTn>
                                        <p:tgtEl>
                                          <p:spTgt spid="2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4" nodeType="clickEffect">
                                  <p:stCondLst>
                                    <p:cond delay="0"/>
                                  </p:stCondLst>
                                  <p:childTnLst>
                                    <p:animMotion origin="layout" path="M 0.54479 0.47732 L 0.15938 0.47917 " pathEditMode="relative" rAng="0" ptsTypes="AA">
                                      <p:cBhvr>
                                        <p:cTn id="42" dur="2000" fill="hold"/>
                                        <p:tgtEl>
                                          <p:spTgt spid="17"/>
                                        </p:tgtEl>
                                        <p:attrNameLst>
                                          <p:attrName>ppt_x</p:attrName>
                                          <p:attrName>ppt_y</p:attrName>
                                        </p:attrNameLst>
                                      </p:cBhvr>
                                      <p:rCtr x="-19271" y="93"/>
                                    </p:animMotion>
                                  </p:childTnLst>
                                </p:cTn>
                              </p:par>
                            </p:childTnLst>
                          </p:cTn>
                        </p:par>
                        <p:par>
                          <p:cTn id="43" fill="hold">
                            <p:stCondLst>
                              <p:cond delay="2000"/>
                            </p:stCondLst>
                            <p:childTnLst>
                              <p:par>
                                <p:cTn id="44" presetID="1" presetClass="entr" presetSubtype="0" fill="hold" grpId="0" nodeType="afterEffect">
                                  <p:stCondLst>
                                    <p:cond delay="0"/>
                                  </p:stCondLst>
                                  <p:childTnLst>
                                    <p:set>
                                      <p:cBhvr>
                                        <p:cTn id="45" dur="1" fill="hold">
                                          <p:stCondLst>
                                            <p:cond delay="0"/>
                                          </p:stCondLst>
                                        </p:cTn>
                                        <p:tgtEl>
                                          <p:spTgt spid="3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5" nodeType="clickEffect">
                                  <p:stCondLst>
                                    <p:cond delay="0"/>
                                  </p:stCondLst>
                                  <p:childTnLst>
                                    <p:animMotion origin="layout" path="M 0.15938 0.47917 L 0.28854 -0.00556 " pathEditMode="relative" rAng="0" ptsTypes="AA">
                                      <p:cBhvr>
                                        <p:cTn id="49" dur="2000" fill="hold"/>
                                        <p:tgtEl>
                                          <p:spTgt spid="17"/>
                                        </p:tgtEl>
                                        <p:attrNameLst>
                                          <p:attrName>ppt_x</p:attrName>
                                          <p:attrName>ppt_y</p:attrName>
                                        </p:attrNameLst>
                                      </p:cBhvr>
                                      <p:rCtr x="5208" y="-24352"/>
                                    </p:animMotion>
                                  </p:childTnLst>
                                </p:cTn>
                              </p:par>
                            </p:childTnLst>
                          </p:cTn>
                        </p:par>
                        <p:par>
                          <p:cTn id="50" fill="hold">
                            <p:stCondLst>
                              <p:cond delay="2000"/>
                            </p:stCondLst>
                            <p:childTnLst>
                              <p:par>
                                <p:cTn id="51" presetID="1" presetClass="entr" presetSubtype="0"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7" grpId="3" animBg="1"/>
      <p:bldP spid="17" grpId="4" animBg="1"/>
      <p:bldP spid="17" grpId="5" animBg="1"/>
      <p:bldP spid="27" grpId="0" animBg="1"/>
      <p:bldP spid="28" grpId="0" animBg="1"/>
      <p:bldP spid="29" grpId="0"/>
      <p:bldP spid="29" grpId="1"/>
      <p:bldP spid="32" grpId="0" animBg="1"/>
      <p:bldP spid="33" grpId="0" animBg="1"/>
      <p:bldP spid="34" grpId="0" animBg="1"/>
      <p:bldP spid="35" grpId="0" animBg="1"/>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bug 1953 happens?</a:t>
            </a:r>
            <a:endParaRPr lang="en-US" dirty="0"/>
          </a:p>
        </p:txBody>
      </p:sp>
      <p:sp>
        <p:nvSpPr>
          <p:cNvPr id="4" name="Content Placeholder 3"/>
          <p:cNvSpPr>
            <a:spLocks noGrp="1"/>
          </p:cNvSpPr>
          <p:nvPr>
            <p:ph idx="1"/>
          </p:nvPr>
        </p:nvSpPr>
        <p:spPr/>
        <p:txBody>
          <a:bodyPr/>
          <a:lstStyle/>
          <a:p>
            <a:r>
              <a:rPr lang="en-US" dirty="0" smtClean="0"/>
              <a:t>Seen </a:t>
            </a:r>
            <a:r>
              <a:rPr lang="en-US" dirty="0" err="1" smtClean="0"/>
              <a:t>Nonces</a:t>
            </a:r>
            <a:r>
              <a:rPr lang="en-US" dirty="0" smtClean="0"/>
              <a:t> are stored in PIT entry only.</a:t>
            </a:r>
          </a:p>
          <a:p>
            <a:r>
              <a:rPr lang="en-US" dirty="0" smtClean="0"/>
              <a:t>Lifetime of PIT entry:</a:t>
            </a:r>
          </a:p>
          <a:p>
            <a:pPr lvl="1"/>
            <a:r>
              <a:rPr lang="en-US" dirty="0" smtClean="0"/>
              <a:t>If Interest has been satisfied, PIT entry is kept for </a:t>
            </a:r>
            <a:r>
              <a:rPr lang="en-US" i="1" dirty="0" smtClean="0"/>
              <a:t>straggler timer</a:t>
            </a:r>
            <a:r>
              <a:rPr lang="en-US" dirty="0" smtClean="0"/>
              <a:t> (=100ms).</a:t>
            </a:r>
          </a:p>
          <a:p>
            <a:pPr lvl="1"/>
            <a:r>
              <a:rPr lang="en-US" dirty="0" smtClean="0"/>
              <a:t>If Interest is unsatisfied, PIT entry is kept until all in-records expire (=</a:t>
            </a:r>
            <a:r>
              <a:rPr lang="en-US" dirty="0" err="1" smtClean="0"/>
              <a:t>InterestLifetime</a:t>
            </a:r>
            <a:r>
              <a:rPr lang="en-US" dirty="0" smtClean="0"/>
              <a:t>).</a:t>
            </a:r>
          </a:p>
          <a:p>
            <a:r>
              <a:rPr lang="en-US" dirty="0" smtClean="0"/>
              <a:t>When </a:t>
            </a:r>
            <a:r>
              <a:rPr lang="en-US" dirty="0" err="1" smtClean="0"/>
              <a:t>InterestLifetime</a:t>
            </a:r>
            <a:r>
              <a:rPr lang="en-US" dirty="0" smtClean="0"/>
              <a:t> is shorter than the delay of a cycle, PIT entry could be deleted before Interest completes a loop, so that the forwarder is unable to detect the looping Interest.</a:t>
            </a:r>
          </a:p>
        </p:txBody>
      </p:sp>
    </p:spTree>
    <p:extLst>
      <p:ext uri="{BB962C8B-B14F-4D97-AF65-F5344CB8AC3E}">
        <p14:creationId xmlns:p14="http://schemas.microsoft.com/office/powerpoint/2010/main" val="3190052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keep PIT entries for longer?</a:t>
            </a:r>
            <a:endParaRPr lang="en-US" dirty="0"/>
          </a:p>
        </p:txBody>
      </p:sp>
      <p:sp>
        <p:nvSpPr>
          <p:cNvPr id="3" name="Content Placeholder 2"/>
          <p:cNvSpPr>
            <a:spLocks noGrp="1"/>
          </p:cNvSpPr>
          <p:nvPr>
            <p:ph idx="1"/>
          </p:nvPr>
        </p:nvSpPr>
        <p:spPr/>
        <p:txBody>
          <a:bodyPr/>
          <a:lstStyle/>
          <a:p>
            <a:r>
              <a:rPr lang="en-US" dirty="0" smtClean="0"/>
              <a:t>Keeping PIT entries for longer can fix the bug.</a:t>
            </a:r>
          </a:p>
          <a:p>
            <a:r>
              <a:rPr lang="en-US" dirty="0" smtClean="0"/>
              <a:t>Cycles in the network can have high delays, up to several seconds.</a:t>
            </a:r>
          </a:p>
          <a:p>
            <a:r>
              <a:rPr lang="en-US" dirty="0" smtClean="0"/>
              <a:t>PIT entry contains the whole Interest packets and other information. Storage overhead is too high to keep all PIT entries for several seconds.</a:t>
            </a:r>
          </a:p>
          <a:p>
            <a:r>
              <a:rPr lang="en-US" dirty="0" smtClean="0"/>
              <a:t>Keeping only unsatisfied PIT entries for several seconds isn't sufficient: think </a:t>
            </a:r>
            <a:r>
              <a:rPr lang="en-US" dirty="0" err="1" smtClean="0"/>
              <a:t>MustBeFresh</a:t>
            </a:r>
            <a:r>
              <a:rPr lang="en-US" dirty="0" smtClean="0"/>
              <a:t>=yes and </a:t>
            </a:r>
            <a:r>
              <a:rPr lang="en-US" dirty="0" err="1" smtClean="0"/>
              <a:t>FreshnessPeriod</a:t>
            </a:r>
            <a:r>
              <a:rPr lang="en-US" dirty="0" smtClean="0"/>
              <a:t>=0.</a:t>
            </a:r>
          </a:p>
        </p:txBody>
      </p:sp>
    </p:spTree>
    <p:extLst>
      <p:ext uri="{BB962C8B-B14F-4D97-AF65-F5344CB8AC3E}">
        <p14:creationId xmlns:p14="http://schemas.microsoft.com/office/powerpoint/2010/main" val="64759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err="1" smtClean="0"/>
              <a:t>ccnd</a:t>
            </a:r>
            <a:r>
              <a:rPr lang="en-US" dirty="0" smtClean="0"/>
              <a:t> prevent such loops?</a:t>
            </a:r>
            <a:endParaRPr lang="en-US" dirty="0"/>
          </a:p>
        </p:txBody>
      </p:sp>
      <p:sp>
        <p:nvSpPr>
          <p:cNvPr id="3" name="Content Placeholder 2"/>
          <p:cNvSpPr>
            <a:spLocks noGrp="1"/>
          </p:cNvSpPr>
          <p:nvPr>
            <p:ph sz="half" idx="1"/>
          </p:nvPr>
        </p:nvSpPr>
        <p:spPr/>
        <p:txBody>
          <a:bodyPr/>
          <a:lstStyle/>
          <a:p>
            <a:r>
              <a:rPr lang="en-US" dirty="0" err="1" smtClean="0"/>
              <a:t>ccnd</a:t>
            </a:r>
            <a:r>
              <a:rPr lang="en-US" dirty="0" smtClean="0"/>
              <a:t> has a global </a:t>
            </a:r>
            <a:r>
              <a:rPr lang="en-US" i="1" dirty="0" smtClean="0"/>
              <a:t>Nonce Table</a:t>
            </a:r>
            <a:r>
              <a:rPr lang="en-US" dirty="0" smtClean="0"/>
              <a:t>.</a:t>
            </a:r>
          </a:p>
          <a:p>
            <a:r>
              <a:rPr lang="en-US" dirty="0" smtClean="0"/>
              <a:t>Each entry has: Nonce, timestamp.</a:t>
            </a:r>
          </a:p>
          <a:p>
            <a:pPr lvl="1"/>
            <a:r>
              <a:rPr lang="en-US" dirty="0" smtClean="0"/>
              <a:t>Note: Name is not in the Nonce Table entry.</a:t>
            </a:r>
          </a:p>
          <a:p>
            <a:pPr lvl="1"/>
            <a:r>
              <a:rPr lang="en-US" dirty="0" smtClean="0"/>
              <a:t>An entry is kept for 6 seconds, judged by timestamp.</a:t>
            </a:r>
          </a:p>
          <a:p>
            <a:r>
              <a:rPr lang="en-US" dirty="0" smtClean="0"/>
              <a:t>Duplicate Nonce detection solely relies on Nonce Table.</a:t>
            </a:r>
          </a:p>
        </p:txBody>
      </p:sp>
      <p:sp>
        <p:nvSpPr>
          <p:cNvPr id="4" name="Content Placeholder 3"/>
          <p:cNvSpPr>
            <a:spLocks noGrp="1"/>
          </p:cNvSpPr>
          <p:nvPr>
            <p:ph sz="half" idx="2"/>
          </p:nvPr>
        </p:nvSpPr>
        <p:spPr/>
        <p:txBody>
          <a:bodyPr/>
          <a:lstStyle/>
          <a:p>
            <a:r>
              <a:rPr lang="en-US" dirty="0" smtClean="0"/>
              <a:t>NFD cannot do the same.</a:t>
            </a:r>
          </a:p>
          <a:p>
            <a:pPr lvl="1"/>
            <a:r>
              <a:rPr lang="en-US" dirty="0" err="1" smtClean="0"/>
              <a:t>ccnd</a:t>
            </a:r>
            <a:r>
              <a:rPr lang="en-US" dirty="0" smtClean="0"/>
              <a:t> Nonce is 6 octets.</a:t>
            </a:r>
          </a:p>
          <a:p>
            <a:pPr lvl="1"/>
            <a:r>
              <a:rPr lang="en-US" dirty="0" smtClean="0"/>
              <a:t>NDN-TLV Nonce is 4 octets.</a:t>
            </a:r>
          </a:p>
          <a:p>
            <a:pPr lvl="1"/>
            <a:r>
              <a:rPr lang="en-US" dirty="0" smtClean="0"/>
              <a:t>There's a higher probability to have a collision of 4-octet Nonce.</a:t>
            </a:r>
          </a:p>
        </p:txBody>
      </p:sp>
    </p:spTree>
    <p:extLst>
      <p:ext uri="{BB962C8B-B14F-4D97-AF65-F5344CB8AC3E}">
        <p14:creationId xmlns:p14="http://schemas.microsoft.com/office/powerpoint/2010/main" val="3434085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about global Nonce Table with Name?</a:t>
            </a:r>
            <a:endParaRPr lang="en-US" dirty="0"/>
          </a:p>
        </p:txBody>
      </p:sp>
      <p:sp>
        <p:nvSpPr>
          <p:cNvPr id="6" name="Content Placeholder 5"/>
          <p:cNvSpPr>
            <a:spLocks noGrp="1"/>
          </p:cNvSpPr>
          <p:nvPr>
            <p:ph idx="1"/>
          </p:nvPr>
        </p:nvSpPr>
        <p:spPr/>
        <p:txBody>
          <a:bodyPr/>
          <a:lstStyle/>
          <a:p>
            <a:r>
              <a:rPr lang="en-US" dirty="0" smtClean="0"/>
              <a:t>NDN-TLV requires (Name, Nonce) tuple to be unique.</a:t>
            </a:r>
          </a:p>
          <a:p>
            <a:r>
              <a:rPr lang="en-US" dirty="0" smtClean="0"/>
              <a:t>Global Nonce Table with (Name, Nonce) in entries can fix the bug.</a:t>
            </a:r>
          </a:p>
          <a:p>
            <a:r>
              <a:rPr lang="en-US" dirty="0" smtClean="0"/>
              <a:t>But its overhead is only slightly lower than keeping PIT entries for several seconds, because Names can be long.</a:t>
            </a:r>
            <a:endParaRPr lang="en-US" dirty="0"/>
          </a:p>
        </p:txBody>
      </p:sp>
    </p:spTree>
    <p:extLst>
      <p:ext uri="{BB962C8B-B14F-4D97-AF65-F5344CB8AC3E}">
        <p14:creationId xmlns:p14="http://schemas.microsoft.com/office/powerpoint/2010/main" val="4155374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Idea: hash the Name</a:t>
            </a:r>
            <a:endParaRPr lang="en-US" dirty="0"/>
          </a:p>
        </p:txBody>
      </p:sp>
      <p:sp>
        <p:nvSpPr>
          <p:cNvPr id="3" name="Content Placeholder 2"/>
          <p:cNvSpPr>
            <a:spLocks noGrp="1"/>
          </p:cNvSpPr>
          <p:nvPr>
            <p:ph idx="1"/>
          </p:nvPr>
        </p:nvSpPr>
        <p:spPr/>
        <p:txBody>
          <a:bodyPr/>
          <a:lstStyle/>
          <a:p>
            <a:r>
              <a:rPr lang="en-US" dirty="0" smtClean="0"/>
              <a:t>Have a global table of (Name, Nonce), but store Name as a hash.</a:t>
            </a:r>
          </a:p>
          <a:p>
            <a:pPr lvl="1"/>
            <a:r>
              <a:rPr lang="en-US" dirty="0" smtClean="0"/>
              <a:t>Use a cheap hash function, so it's faster to compute. Cryptography-secure hash is unnecessary.</a:t>
            </a:r>
          </a:p>
          <a:p>
            <a:pPr lvl="1"/>
            <a:r>
              <a:rPr lang="en-US" dirty="0" smtClean="0"/>
              <a:t>Use a short hash value, so the table consumes less memory. 4-octet is sufficient.</a:t>
            </a:r>
          </a:p>
          <a:p>
            <a:r>
              <a:rPr lang="en-US" dirty="0" smtClean="0"/>
              <a:t>Are there collisions?</a:t>
            </a:r>
          </a:p>
          <a:p>
            <a:pPr lvl="1"/>
            <a:r>
              <a:rPr lang="en-US" dirty="0" smtClean="0"/>
              <a:t>Yes, all hash functions have collisions.</a:t>
            </a:r>
          </a:p>
          <a:p>
            <a:pPr lvl="1"/>
            <a:r>
              <a:rPr lang="en-US" dirty="0" smtClean="0"/>
              <a:t>But the probability of having a collision of (4-octet hash, 4-octet Nonce) is rather low.</a:t>
            </a:r>
            <a:endParaRPr lang="en-US" dirty="0"/>
          </a:p>
        </p:txBody>
      </p:sp>
    </p:spTree>
    <p:extLst>
      <p:ext uri="{BB962C8B-B14F-4D97-AF65-F5344CB8AC3E}">
        <p14:creationId xmlns:p14="http://schemas.microsoft.com/office/powerpoint/2010/main" val="1546731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rid of the timestamp</a:t>
            </a:r>
            <a:endParaRPr lang="en-US" dirty="0"/>
          </a:p>
        </p:txBody>
      </p:sp>
      <p:sp>
        <p:nvSpPr>
          <p:cNvPr id="3" name="Content Placeholder 2"/>
          <p:cNvSpPr>
            <a:spLocks noGrp="1"/>
          </p:cNvSpPr>
          <p:nvPr>
            <p:ph idx="1"/>
          </p:nvPr>
        </p:nvSpPr>
        <p:spPr/>
        <p:txBody>
          <a:bodyPr/>
          <a:lstStyle/>
          <a:p>
            <a:r>
              <a:rPr lang="en-US" dirty="0" smtClean="0"/>
              <a:t>Each entry has 4-octet Name hash and 4-octet Nonce, and –</a:t>
            </a:r>
            <a:br>
              <a:rPr lang="en-US" dirty="0" smtClean="0"/>
            </a:br>
            <a:r>
              <a:rPr lang="en-US" dirty="0" smtClean="0"/>
              <a:t>a 8-octet timestamp?</a:t>
            </a:r>
          </a:p>
          <a:p>
            <a:r>
              <a:rPr lang="en-US" dirty="0" smtClean="0"/>
              <a:t>It's unnecessary to ensure every entry is kept for an exact duration, so we can get rid of the timestamp.</a:t>
            </a:r>
          </a:p>
          <a:p>
            <a:r>
              <a:rPr lang="en-US" dirty="0" smtClean="0"/>
              <a:t>Suppose every entry should be kept for 6 seconds:</a:t>
            </a:r>
          </a:p>
          <a:p>
            <a:pPr marL="685800" lvl="1" indent="-342900">
              <a:buFont typeface="+mj-lt"/>
              <a:buAutoNum type="arabicPeriod"/>
            </a:pPr>
            <a:r>
              <a:rPr lang="en-US" dirty="0" smtClean="0"/>
              <a:t>Every second, insert a </a:t>
            </a:r>
            <a:r>
              <a:rPr lang="en-US" i="1" dirty="0" smtClean="0"/>
              <a:t>time marker</a:t>
            </a:r>
            <a:r>
              <a:rPr lang="en-US" dirty="0" smtClean="0"/>
              <a:t>: an entry between (0,0) and (0,15).</a:t>
            </a:r>
          </a:p>
          <a:p>
            <a:pPr lvl="2"/>
            <a:r>
              <a:rPr lang="en-US" dirty="0" smtClean="0"/>
              <a:t>The time marker has the same type as a regular entry. The probability of having a pre-determined hash value, in this case 0, is rather </a:t>
            </a:r>
            <a:r>
              <a:rPr lang="en-US" dirty="0" smtClean="0"/>
              <a:t>low.</a:t>
            </a:r>
            <a:endParaRPr lang="en-US" dirty="0" smtClean="0"/>
          </a:p>
          <a:p>
            <a:pPr marL="685800" lvl="1" indent="-342900">
              <a:buFont typeface="+mj-lt"/>
              <a:buAutoNum type="arabicPeriod"/>
            </a:pPr>
            <a:r>
              <a:rPr lang="en-US" dirty="0" smtClean="0"/>
              <a:t>Periodically count time markers in the container.</a:t>
            </a:r>
          </a:p>
          <a:p>
            <a:pPr marL="685800" lvl="1" indent="-342900">
              <a:buFont typeface="+mj-lt"/>
              <a:buAutoNum type="arabicPeriod"/>
            </a:pPr>
            <a:r>
              <a:rPr lang="en-US" dirty="0" smtClean="0"/>
              <a:t>Adjust the size of container to make the number of time markers near 6.</a:t>
            </a:r>
          </a:p>
        </p:txBody>
      </p:sp>
    </p:spTree>
    <p:extLst>
      <p:ext uri="{BB962C8B-B14F-4D97-AF65-F5344CB8AC3E}">
        <p14:creationId xmlns:p14="http://schemas.microsoft.com/office/powerpoint/2010/main" val="1992144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 Loop vs Multi-path</a:t>
            </a:r>
            <a:endParaRPr lang="en-US" dirty="0"/>
          </a:p>
        </p:txBody>
      </p:sp>
      <p:sp>
        <p:nvSpPr>
          <p:cNvPr id="3" name="Content Placeholder 2"/>
          <p:cNvSpPr>
            <a:spLocks noGrp="1"/>
          </p:cNvSpPr>
          <p:nvPr>
            <p:ph idx="1"/>
          </p:nvPr>
        </p:nvSpPr>
        <p:spPr>
          <a:xfrm>
            <a:off x="628650" y="1825625"/>
            <a:ext cx="7886700" cy="1212680"/>
          </a:xfrm>
        </p:spPr>
        <p:txBody>
          <a:bodyPr>
            <a:normAutofit lnSpcReduction="10000"/>
          </a:bodyPr>
          <a:lstStyle/>
          <a:p>
            <a:r>
              <a:rPr lang="en-US" dirty="0" smtClean="0"/>
              <a:t>A duplicate Nonce </a:t>
            </a:r>
            <a:r>
              <a:rPr lang="en-US" dirty="0" smtClean="0"/>
              <a:t>detects either a loop or a multi-path arrival.</a:t>
            </a:r>
          </a:p>
          <a:p>
            <a:pPr lvl="1"/>
            <a:r>
              <a:rPr lang="en-US" dirty="0" err="1" smtClean="0"/>
              <a:t>NonceB</a:t>
            </a:r>
            <a:r>
              <a:rPr lang="en-US" dirty="0"/>
              <a:t> </a:t>
            </a:r>
            <a:r>
              <a:rPr lang="en-US" dirty="0" smtClean="0"/>
              <a:t>is</a:t>
            </a:r>
            <a:r>
              <a:rPr lang="en-US" dirty="0" smtClean="0"/>
              <a:t> never sent out, duplicate means multi-path arrival</a:t>
            </a:r>
          </a:p>
          <a:p>
            <a:pPr lvl="1"/>
            <a:r>
              <a:rPr lang="en-US" dirty="0" err="1" smtClean="0"/>
              <a:t>NonceA</a:t>
            </a:r>
            <a:r>
              <a:rPr lang="en-US" dirty="0" smtClean="0"/>
              <a:t> has been sent out, duplicate means either loop or multi-path arrival, and these two reasons are indistinguishable</a:t>
            </a:r>
            <a:endParaRPr lang="en-US" dirty="0"/>
          </a:p>
        </p:txBody>
      </p:sp>
      <p:sp>
        <p:nvSpPr>
          <p:cNvPr id="4" name="Oval 3"/>
          <p:cNvSpPr/>
          <p:nvPr/>
        </p:nvSpPr>
        <p:spPr>
          <a:xfrm>
            <a:off x="3987800" y="40005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endParaRPr lang="en-US" dirty="0"/>
          </a:p>
        </p:txBody>
      </p:sp>
      <p:sp>
        <p:nvSpPr>
          <p:cNvPr id="5" name="Oval 4"/>
          <p:cNvSpPr/>
          <p:nvPr/>
        </p:nvSpPr>
        <p:spPr>
          <a:xfrm>
            <a:off x="2438400" y="34163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cxnSp>
        <p:nvCxnSpPr>
          <p:cNvPr id="8" name="Elbow Connector 7"/>
          <p:cNvCxnSpPr>
            <a:stCxn id="5" idx="6"/>
            <a:endCxn id="4" idx="0"/>
          </p:cNvCxnSpPr>
          <p:nvPr/>
        </p:nvCxnSpPr>
        <p:spPr>
          <a:xfrm>
            <a:off x="3022600" y="3708400"/>
            <a:ext cx="1257300" cy="292100"/>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sp>
        <p:nvSpPr>
          <p:cNvPr id="13" name="Oval 12"/>
          <p:cNvSpPr/>
          <p:nvPr/>
        </p:nvSpPr>
        <p:spPr>
          <a:xfrm>
            <a:off x="2438400" y="54610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14" name="Oval 13"/>
          <p:cNvSpPr/>
          <p:nvPr/>
        </p:nvSpPr>
        <p:spPr>
          <a:xfrm>
            <a:off x="1260646" y="4402222"/>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endParaRPr lang="en-US" dirty="0"/>
          </a:p>
        </p:txBody>
      </p:sp>
      <p:sp>
        <p:nvSpPr>
          <p:cNvPr id="15" name="Oval 14"/>
          <p:cNvSpPr/>
          <p:nvPr/>
        </p:nvSpPr>
        <p:spPr>
          <a:xfrm>
            <a:off x="5245100" y="34163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US" dirty="0"/>
          </a:p>
        </p:txBody>
      </p:sp>
      <p:cxnSp>
        <p:nvCxnSpPr>
          <p:cNvPr id="17" name="Elbow Connector 16"/>
          <p:cNvCxnSpPr>
            <a:stCxn id="5" idx="0"/>
            <a:endCxn id="15" idx="0"/>
          </p:cNvCxnSpPr>
          <p:nvPr/>
        </p:nvCxnSpPr>
        <p:spPr>
          <a:xfrm rot="5400000" flipH="1" flipV="1">
            <a:off x="4133850" y="2012950"/>
            <a:ext cx="12700" cy="2806700"/>
          </a:xfrm>
          <a:prstGeom prst="bentConnector3">
            <a:avLst>
              <a:gd name="adj1" fmla="val 1800000"/>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9" name="Elbow Connector 18"/>
          <p:cNvCxnSpPr>
            <a:stCxn id="15" idx="4"/>
            <a:endCxn id="4" idx="6"/>
          </p:cNvCxnSpPr>
          <p:nvPr/>
        </p:nvCxnSpPr>
        <p:spPr>
          <a:xfrm rot="5400000">
            <a:off x="4908550" y="3663950"/>
            <a:ext cx="292100" cy="965200"/>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1" name="Elbow Connector 20"/>
          <p:cNvCxnSpPr>
            <a:stCxn id="14" idx="6"/>
            <a:endCxn id="4" idx="2"/>
          </p:cNvCxnSpPr>
          <p:nvPr/>
        </p:nvCxnSpPr>
        <p:spPr>
          <a:xfrm flipV="1">
            <a:off x="1844846" y="4292600"/>
            <a:ext cx="2142954" cy="401722"/>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5" name="Elbow Connector 24"/>
          <p:cNvCxnSpPr>
            <a:stCxn id="14" idx="4"/>
            <a:endCxn id="13" idx="2"/>
          </p:cNvCxnSpPr>
          <p:nvPr/>
        </p:nvCxnSpPr>
        <p:spPr>
          <a:xfrm rot="16200000" flipH="1">
            <a:off x="1612234" y="4926934"/>
            <a:ext cx="766678" cy="885654"/>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7" name="Elbow Connector 26"/>
          <p:cNvCxnSpPr>
            <a:stCxn id="13" idx="6"/>
            <a:endCxn id="4" idx="3"/>
          </p:cNvCxnSpPr>
          <p:nvPr/>
        </p:nvCxnSpPr>
        <p:spPr>
          <a:xfrm flipV="1">
            <a:off x="3022600" y="4499146"/>
            <a:ext cx="1050754" cy="1253954"/>
          </a:xfrm>
          <a:prstGeom prst="bentConnector2">
            <a:avLst/>
          </a:prstGeom>
          <a:ln>
            <a:tailEnd type="triangle"/>
          </a:ln>
        </p:spPr>
        <p:style>
          <a:lnRef idx="1">
            <a:schemeClr val="accent4"/>
          </a:lnRef>
          <a:fillRef idx="0">
            <a:schemeClr val="accent4"/>
          </a:fillRef>
          <a:effectRef idx="0">
            <a:schemeClr val="accent4"/>
          </a:effectRef>
          <a:fontRef idx="minor">
            <a:schemeClr val="tx1"/>
          </a:fontRef>
        </p:style>
      </p:cxnSp>
      <p:sp>
        <p:nvSpPr>
          <p:cNvPr id="30" name="Oval 29"/>
          <p:cNvSpPr/>
          <p:nvPr/>
        </p:nvSpPr>
        <p:spPr>
          <a:xfrm>
            <a:off x="5245100" y="54483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endParaRPr lang="en-US" dirty="0"/>
          </a:p>
        </p:txBody>
      </p:sp>
      <p:cxnSp>
        <p:nvCxnSpPr>
          <p:cNvPr id="32" name="Elbow Connector 31"/>
          <p:cNvCxnSpPr>
            <a:stCxn id="4" idx="4"/>
            <a:endCxn id="56" idx="2"/>
          </p:cNvCxnSpPr>
          <p:nvPr/>
        </p:nvCxnSpPr>
        <p:spPr>
          <a:xfrm rot="16200000" flipH="1">
            <a:off x="3781425" y="5083175"/>
            <a:ext cx="1168400" cy="171450"/>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4" name="Elbow Connector 33"/>
          <p:cNvCxnSpPr>
            <a:stCxn id="30" idx="0"/>
            <a:endCxn id="4" idx="5"/>
          </p:cNvCxnSpPr>
          <p:nvPr/>
        </p:nvCxnSpPr>
        <p:spPr>
          <a:xfrm rot="16200000" flipV="1">
            <a:off x="4537246" y="4448346"/>
            <a:ext cx="949154" cy="1050754"/>
          </a:xfrm>
          <a:prstGeom prst="bentConnector3">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2" name="Straight Arrow Connector 41"/>
          <p:cNvCxnSpPr/>
          <p:nvPr/>
        </p:nvCxnSpPr>
        <p:spPr>
          <a:xfrm>
            <a:off x="7391400" y="588407"/>
            <a:ext cx="546100"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p:nvPr/>
        </p:nvCxnSpPr>
        <p:spPr>
          <a:xfrm>
            <a:off x="7391400" y="848757"/>
            <a:ext cx="546100"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44" name="TextBox 43"/>
          <p:cNvSpPr txBox="1"/>
          <p:nvPr/>
        </p:nvSpPr>
        <p:spPr>
          <a:xfrm>
            <a:off x="7864749" y="421760"/>
            <a:ext cx="923651" cy="369332"/>
          </a:xfrm>
          <a:prstGeom prst="rect">
            <a:avLst/>
          </a:prstGeom>
          <a:noFill/>
        </p:spPr>
        <p:txBody>
          <a:bodyPr wrap="none" rtlCol="0">
            <a:spAutoFit/>
          </a:bodyPr>
          <a:lstStyle/>
          <a:p>
            <a:r>
              <a:rPr lang="en-US" dirty="0" err="1" smtClean="0"/>
              <a:t>NonceA</a:t>
            </a:r>
            <a:endParaRPr lang="en-US" dirty="0"/>
          </a:p>
        </p:txBody>
      </p:sp>
      <p:sp>
        <p:nvSpPr>
          <p:cNvPr id="45" name="TextBox 44"/>
          <p:cNvSpPr txBox="1"/>
          <p:nvPr/>
        </p:nvSpPr>
        <p:spPr>
          <a:xfrm>
            <a:off x="7864749" y="736601"/>
            <a:ext cx="923651" cy="369332"/>
          </a:xfrm>
          <a:prstGeom prst="rect">
            <a:avLst/>
          </a:prstGeom>
          <a:noFill/>
        </p:spPr>
        <p:txBody>
          <a:bodyPr wrap="none" rtlCol="0">
            <a:spAutoFit/>
          </a:bodyPr>
          <a:lstStyle/>
          <a:p>
            <a:r>
              <a:rPr lang="en-US" dirty="0" err="1" smtClean="0"/>
              <a:t>NonceB</a:t>
            </a:r>
            <a:endParaRPr lang="en-US" dirty="0"/>
          </a:p>
        </p:txBody>
      </p:sp>
      <p:sp>
        <p:nvSpPr>
          <p:cNvPr id="51" name="Rectangular Callout 50"/>
          <p:cNvSpPr/>
          <p:nvPr/>
        </p:nvSpPr>
        <p:spPr>
          <a:xfrm>
            <a:off x="2644946" y="4986422"/>
            <a:ext cx="1165054" cy="334878"/>
          </a:xfrm>
          <a:prstGeom prst="wedgeRectCallout">
            <a:avLst>
              <a:gd name="adj1" fmla="val 60923"/>
              <a:gd name="adj2" fmla="val -161253"/>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multi-path</a:t>
            </a:r>
            <a:endParaRPr lang="en-US" dirty="0"/>
          </a:p>
        </p:txBody>
      </p:sp>
      <p:sp>
        <p:nvSpPr>
          <p:cNvPr id="52" name="Rectangular Callout 51"/>
          <p:cNvSpPr/>
          <p:nvPr/>
        </p:nvSpPr>
        <p:spPr>
          <a:xfrm>
            <a:off x="5658192" y="4326022"/>
            <a:ext cx="1165054" cy="334878"/>
          </a:xfrm>
          <a:prstGeom prst="wedgeRectCallout">
            <a:avLst>
              <a:gd name="adj1" fmla="val -136381"/>
              <a:gd name="adj2" fmla="val -4748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multi-path</a:t>
            </a:r>
            <a:endParaRPr lang="en-US" dirty="0"/>
          </a:p>
        </p:txBody>
      </p:sp>
      <p:sp>
        <p:nvSpPr>
          <p:cNvPr id="53" name="Rectangular Callout 52"/>
          <p:cNvSpPr/>
          <p:nvPr/>
        </p:nvSpPr>
        <p:spPr>
          <a:xfrm>
            <a:off x="5658192" y="4709361"/>
            <a:ext cx="1165054" cy="334878"/>
          </a:xfrm>
          <a:prstGeom prst="wedgeRectCallout">
            <a:avLst>
              <a:gd name="adj1" fmla="val -142921"/>
              <a:gd name="adj2" fmla="val -8161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loop</a:t>
            </a:r>
            <a:endParaRPr lang="en-US" dirty="0"/>
          </a:p>
        </p:txBody>
      </p:sp>
      <p:sp>
        <p:nvSpPr>
          <p:cNvPr id="56" name="Oval 55"/>
          <p:cNvSpPr/>
          <p:nvPr/>
        </p:nvSpPr>
        <p:spPr>
          <a:xfrm>
            <a:off x="4451350" y="5461000"/>
            <a:ext cx="5842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t>
            </a:r>
            <a:endParaRPr lang="en-US" dirty="0"/>
          </a:p>
        </p:txBody>
      </p:sp>
      <p:cxnSp>
        <p:nvCxnSpPr>
          <p:cNvPr id="59" name="Elbow Connector 58"/>
          <p:cNvCxnSpPr>
            <a:stCxn id="56" idx="6"/>
            <a:endCxn id="30" idx="2"/>
          </p:cNvCxnSpPr>
          <p:nvPr/>
        </p:nvCxnSpPr>
        <p:spPr>
          <a:xfrm flipV="1">
            <a:off x="5035550" y="5740400"/>
            <a:ext cx="209550" cy="12700"/>
          </a:xfrm>
          <a:prstGeom prst="bentConnector3">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93599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TotalTime>
  <Words>1087</Words>
  <Application>Microsoft Office PowerPoint</Application>
  <PresentationFormat>On-screen Show (4:3)</PresentationFormat>
  <Paragraphs>120</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Dead Nonce List</vt:lpstr>
      <vt:lpstr>Bug 1953: persistent loop with short InterestLifetime</vt:lpstr>
      <vt:lpstr>Why bug 1953 happens?</vt:lpstr>
      <vt:lpstr>Can we keep PIT entries for longer?</vt:lpstr>
      <vt:lpstr>How does ccnd prevent such loops?</vt:lpstr>
      <vt:lpstr>What about global Nonce Table with Name?</vt:lpstr>
      <vt:lpstr>Idea: hash the Name</vt:lpstr>
      <vt:lpstr>Get rid of the timestamp</vt:lpstr>
      <vt:lpstr>Background: Loop vs Multi-path</vt:lpstr>
      <vt:lpstr>Do we need to insert every Nonce?</vt:lpstr>
      <vt:lpstr>Take chances on ContentStore</vt:lpstr>
      <vt:lpstr>A formal spec</vt:lpstr>
      <vt:lpstr>A formal spec</vt:lpstr>
      <vt:lpstr>Setting MAX_LOOP_TIME</vt:lpstr>
      <vt:lpstr>Role of straggler timer</vt:lpstr>
    </vt:vector>
  </TitlesOfParts>
  <Company>yoursunny.com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 Nonce List</dc:title>
  <dc:creator>sunny boy</dc:creator>
  <cp:lastModifiedBy>sunny boy</cp:lastModifiedBy>
  <cp:revision>19</cp:revision>
  <dcterms:created xsi:type="dcterms:W3CDTF">2014-09-19T23:22:44Z</dcterms:created>
  <dcterms:modified xsi:type="dcterms:W3CDTF">2014-09-20T16:37:13Z</dcterms:modified>
</cp:coreProperties>
</file>