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6" r:id="rId3"/>
    <p:sldId id="260" r:id="rId4"/>
    <p:sldId id="277" r:id="rId5"/>
    <p:sldId id="278" r:id="rId6"/>
    <p:sldId id="288" r:id="rId7"/>
    <p:sldId id="287" r:id="rId8"/>
    <p:sldId id="280" r:id="rId9"/>
    <p:sldId id="281" r:id="rId10"/>
    <p:sldId id="283" r:id="rId11"/>
    <p:sldId id="285" r:id="rId12"/>
    <p:sldId id="282" r:id="rId13"/>
    <p:sldId id="284" r:id="rId14"/>
    <p:sldId id="29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17640-B821-4E3C-83BD-67A5E47171CD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FE9F9-EDCE-494C-A88E-FFD238A2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15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FE9F9-EDCE-494C-A88E-FFD238A228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95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1AF2-0777-475F-A4FF-01CA02F4D0B9}" type="datetime1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1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31DC-0B92-47AF-9E47-086309D88902}" type="datetime1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9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6FE3-6163-46DA-91C1-23FB7E8687AB}" type="datetime1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78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DBDD-CC34-4E8C-A7DE-BC0976EBD45C}" type="datetime1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2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CE26-7179-4EE1-A5CC-DE6EA955FB89}" type="datetime1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7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0865-AEA8-4516-923C-59A403728CD4}" type="datetime1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0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F3883-E8FC-4265-95ED-49E74A309D27}" type="datetime1">
              <a:rPr lang="en-US" smtClean="0"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2952-3449-44E8-B8A2-48A7C3EE273D}" type="datetime1">
              <a:rPr lang="en-US" smtClean="0"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6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ECD3-2DD5-46C1-97B8-27142B1A0234}" type="datetime1">
              <a:rPr lang="en-US" smtClean="0"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9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A965-1F55-4757-8CAF-03C9BB17EE42}" type="datetime1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91608-9669-4D5E-907B-927B811319DE}" type="datetime1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7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DF6C0-AB73-44FB-BD90-95A0991355C1}" type="datetime1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9081F-58A7-4D4C-A098-5DAE32C4F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8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NFD tables conceptual structure and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Junxiao</a:t>
            </a:r>
            <a:r>
              <a:rPr lang="en-US" dirty="0" smtClean="0"/>
              <a:t> Shi, 2014-01-17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6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 lookup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if last component in Interest Name may be an implicit digest, compute the digest of current CS entry</a:t>
            </a:r>
          </a:p>
          <a:p>
            <a:pPr lvl="2"/>
            <a:r>
              <a:rPr lang="en-US" dirty="0" smtClean="0"/>
              <a:t>last component in Interest Name may be an implicit digest, if </a:t>
            </a:r>
            <a:r>
              <a:rPr lang="en-US" dirty="0" err="1" smtClean="0"/>
              <a:t>MinSuffixComponents</a:t>
            </a:r>
            <a:r>
              <a:rPr lang="en-US" dirty="0" smtClean="0"/>
              <a:t> is less than or equal to 1, and last component has 32 octets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if Interest Name is not a prefix of current CS entry's Name plus implicit digest if computed, </a:t>
            </a:r>
            <a:r>
              <a:rPr lang="en-US" dirty="0" err="1" smtClean="0"/>
              <a:t>goto</a:t>
            </a:r>
            <a:r>
              <a:rPr lang="en-US" dirty="0" smtClean="0"/>
              <a:t> step 9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if current CS entry violates </a:t>
            </a:r>
            <a:r>
              <a:rPr lang="en-US" dirty="0" err="1" smtClean="0"/>
              <a:t>MinSuffixComponents</a:t>
            </a:r>
            <a:r>
              <a:rPr lang="en-US" dirty="0" smtClean="0"/>
              <a:t>, </a:t>
            </a:r>
            <a:r>
              <a:rPr lang="en-US" dirty="0" err="1" smtClean="0"/>
              <a:t>MaxSuffixComponents</a:t>
            </a:r>
            <a:r>
              <a:rPr lang="en-US" dirty="0" smtClean="0"/>
              <a:t>, </a:t>
            </a:r>
            <a:r>
              <a:rPr lang="en-US" dirty="0" err="1" smtClean="0"/>
              <a:t>PublisherPublicKeyLocator</a:t>
            </a:r>
            <a:r>
              <a:rPr lang="en-US" dirty="0" smtClean="0"/>
              <a:t>, Exclude, </a:t>
            </a:r>
            <a:r>
              <a:rPr lang="en-US" dirty="0" err="1" smtClean="0"/>
              <a:t>MustBeFresh</a:t>
            </a:r>
            <a:r>
              <a:rPr lang="en-US" dirty="0" smtClean="0"/>
              <a:t> selectors, go to step 8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if </a:t>
            </a:r>
            <a:r>
              <a:rPr lang="en-US" dirty="0" err="1" smtClean="0"/>
              <a:t>ChildSelector</a:t>
            </a:r>
            <a:r>
              <a:rPr lang="en-US" dirty="0" smtClean="0"/>
              <a:t> prefers leftmost child, return current CS entry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if </a:t>
            </a:r>
            <a:r>
              <a:rPr lang="en-US" dirty="0" err="1" smtClean="0"/>
              <a:t>ChildSelector</a:t>
            </a:r>
            <a:r>
              <a:rPr lang="en-US" dirty="0" smtClean="0"/>
              <a:t> prefers rightmost child, and ((</a:t>
            </a:r>
            <a:r>
              <a:rPr lang="en-US" dirty="0" err="1" smtClean="0"/>
              <a:t>lastMatch</a:t>
            </a:r>
            <a:r>
              <a:rPr lang="en-US" dirty="0" smtClean="0"/>
              <a:t> is nil) or (current CS entry and </a:t>
            </a:r>
            <a:r>
              <a:rPr lang="en-US" dirty="0" err="1" smtClean="0"/>
              <a:t>lastMatch</a:t>
            </a:r>
            <a:r>
              <a:rPr lang="en-US" dirty="0" smtClean="0"/>
              <a:t> have different </a:t>
            </a:r>
            <a:r>
              <a:rPr lang="en-US" dirty="0" err="1" smtClean="0"/>
              <a:t>nameLength-th</a:t>
            </a:r>
            <a:r>
              <a:rPr lang="en-US" dirty="0" smtClean="0"/>
              <a:t> component)), set </a:t>
            </a:r>
            <a:r>
              <a:rPr lang="en-US" dirty="0" err="1" smtClean="0"/>
              <a:t>lastMatch</a:t>
            </a:r>
            <a:r>
              <a:rPr lang="en-US" dirty="0" smtClean="0"/>
              <a:t> to current CS entry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move to next CS entry in the ordered sequence, and </a:t>
            </a:r>
            <a:r>
              <a:rPr lang="en-US" dirty="0" err="1" smtClean="0"/>
              <a:t>goto</a:t>
            </a:r>
            <a:r>
              <a:rPr lang="en-US" dirty="0" smtClean="0"/>
              <a:t> step 3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return </a:t>
            </a:r>
            <a:r>
              <a:rPr lang="en-US" dirty="0" err="1" smtClean="0"/>
              <a:t>lastMatch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lookup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90688"/>
            <a:ext cx="23210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Interest</a:t>
            </a:r>
          </a:p>
          <a:p>
            <a:r>
              <a:rPr lang="en-US" dirty="0" smtClean="0"/>
              <a:t>Name: /example/C</a:t>
            </a:r>
          </a:p>
          <a:p>
            <a:r>
              <a:rPr lang="en-US" dirty="0" err="1" smtClean="0"/>
              <a:t>ChildSelector</a:t>
            </a:r>
            <a:r>
              <a:rPr lang="en-US" dirty="0" smtClean="0"/>
              <a:t>: leftmost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496169"/>
              </p:ext>
            </p:extLst>
          </p:nvPr>
        </p:nvGraphicFramePr>
        <p:xfrm>
          <a:off x="3682632" y="2003205"/>
          <a:ext cx="4164038" cy="1112520"/>
        </p:xfrm>
        <a:graphic>
          <a:graphicData uri="http://schemas.openxmlformats.org/drawingml/2006/table">
            <a:tbl>
              <a:tblPr firstRow="1">
                <a:tableStyleId>{1E171933-4619-4E11-9A3F-F7608DF75F80}</a:tableStyleId>
              </a:tblPr>
              <a:tblGrid>
                <a:gridCol w="2082019"/>
                <a:gridCol w="20820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implicit digest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computed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11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93933" y="2774132"/>
            <a:ext cx="1338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 of prefix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2288775" y="2766422"/>
            <a:ext cx="1350498" cy="37704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0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lookup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90688"/>
            <a:ext cx="25046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Interest</a:t>
            </a:r>
          </a:p>
          <a:p>
            <a:r>
              <a:rPr lang="en-US" dirty="0" smtClean="0"/>
              <a:t>Name: /example/C</a:t>
            </a:r>
          </a:p>
          <a:p>
            <a:r>
              <a:rPr lang="en-US" dirty="0" smtClean="0"/>
              <a:t>Exclude: (-∞,m],[</a:t>
            </a:r>
            <a:r>
              <a:rPr lang="en-US" dirty="0" err="1" smtClean="0"/>
              <a:t>s,w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ChildSelector</a:t>
            </a:r>
            <a:r>
              <a:rPr lang="en-US" dirty="0" smtClean="0"/>
              <a:t>: leftmost</a:t>
            </a:r>
          </a:p>
          <a:p>
            <a:r>
              <a:rPr lang="en-US" dirty="0" err="1" smtClean="0"/>
              <a:t>MinSuffixComponents</a:t>
            </a:r>
            <a:r>
              <a:rPr lang="en-US" dirty="0" smtClean="0"/>
              <a:t>: 3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571575"/>
              </p:ext>
            </p:extLst>
          </p:nvPr>
        </p:nvGraphicFramePr>
        <p:xfrm>
          <a:off x="3682632" y="2003205"/>
          <a:ext cx="4164038" cy="3337560"/>
        </p:xfrm>
        <a:graphic>
          <a:graphicData uri="http://schemas.openxmlformats.org/drawingml/2006/table">
            <a:tbl>
              <a:tblPr firstRow="1">
                <a:tableStyleId>{1E171933-4619-4E11-9A3F-F7608DF75F80}</a:tableStyleId>
              </a:tblPr>
              <a:tblGrid>
                <a:gridCol w="2082019"/>
                <a:gridCol w="20820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implicit digest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computed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/example/C/h/1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</a:t>
                      </a:r>
                      <a:r>
                        <a:rPr lang="en-US" dirty="0" err="1" smtClean="0"/>
                        <a:t>C/n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/example/C/s/2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/example/C/y/3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/example/C/y/4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2176218" y="3480533"/>
            <a:ext cx="1350498" cy="37704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12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93934" y="3488243"/>
            <a:ext cx="167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violates Exclude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893934" y="3857575"/>
            <a:ext cx="3045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violates </a:t>
            </a:r>
            <a:r>
              <a:rPr lang="en-US" dirty="0" err="1" smtClean="0"/>
              <a:t>MinSuffixComponents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893934" y="4189463"/>
            <a:ext cx="167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violates Exclude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893933" y="4521351"/>
            <a:ext cx="9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49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-0.00026 0.057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05741 L -0.00026 0.1115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11158 L -0.00026 0.1638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lookup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90688"/>
            <a:ext cx="24459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Interest</a:t>
            </a:r>
          </a:p>
          <a:p>
            <a:r>
              <a:rPr lang="en-US" dirty="0" smtClean="0"/>
              <a:t>Name: /example/C</a:t>
            </a:r>
          </a:p>
          <a:p>
            <a:r>
              <a:rPr lang="en-US" dirty="0" err="1" smtClean="0"/>
              <a:t>ChildSelector</a:t>
            </a:r>
            <a:r>
              <a:rPr lang="en-US" dirty="0" smtClean="0"/>
              <a:t>: rightmost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979119"/>
              </p:ext>
            </p:extLst>
          </p:nvPr>
        </p:nvGraphicFramePr>
        <p:xfrm>
          <a:off x="3682632" y="2003205"/>
          <a:ext cx="4164038" cy="3337560"/>
        </p:xfrm>
        <a:graphic>
          <a:graphicData uri="http://schemas.openxmlformats.org/drawingml/2006/table">
            <a:tbl>
              <a:tblPr firstRow="1">
                <a:tableStyleId>{1E171933-4619-4E11-9A3F-F7608DF75F80}</a:tableStyleId>
              </a:tblPr>
              <a:tblGrid>
                <a:gridCol w="2082019"/>
                <a:gridCol w="20820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implicit digest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computed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/example/C/p/1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/example/C/p/2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/example/C/q/1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/example/C/q/2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/example/C/r/1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/example/C/r/2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2288775" y="2728977"/>
            <a:ext cx="1350498" cy="37704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13</a:t>
            </a:fld>
            <a:endParaRPr lang="en-US"/>
          </a:p>
        </p:txBody>
      </p:sp>
      <p:sp>
        <p:nvSpPr>
          <p:cNvPr id="3" name="Right Arrow 2"/>
          <p:cNvSpPr/>
          <p:nvPr/>
        </p:nvSpPr>
        <p:spPr>
          <a:xfrm flipH="1">
            <a:off x="7932998" y="1313646"/>
            <a:ext cx="1355203" cy="377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 match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32998" y="4965540"/>
            <a:ext cx="1338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 of prefix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07752" y="132135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932998" y="2774116"/>
            <a:ext cx="219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violates </a:t>
            </a:r>
            <a:r>
              <a:rPr lang="en-US" dirty="0" err="1" smtClean="0"/>
              <a:t>ChildSelector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932998" y="3512780"/>
            <a:ext cx="219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violates </a:t>
            </a:r>
            <a:r>
              <a:rPr lang="en-US" dirty="0" err="1" smtClean="0"/>
              <a:t>ChildSelector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8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208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96296E-6 L 1.04167E-6 0.0571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0.05718 L 1.04167E-6 0.1145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2081 L 0 0.3178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0.11459 L 1.04167E-6 0.1636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0.16366 L 0.00091 0.21598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1782 L 0 0.420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0.21598 L 0.00091 0.2733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0.27338 L 0.00182 0.33241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  <p:bldP spid="8" grpId="0"/>
      <p:bldP spid="9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lookup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90688"/>
            <a:ext cx="26671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Interest</a:t>
            </a:r>
          </a:p>
          <a:p>
            <a:r>
              <a:rPr lang="en-US" dirty="0" smtClean="0"/>
              <a:t>Name: /example/C/…0002</a:t>
            </a:r>
          </a:p>
          <a:p>
            <a:r>
              <a:rPr lang="en-US" dirty="0" err="1" smtClean="0"/>
              <a:t>ChildSelector</a:t>
            </a:r>
            <a:r>
              <a:rPr lang="en-US" dirty="0" smtClean="0"/>
              <a:t>: leftmost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50070"/>
              </p:ext>
            </p:extLst>
          </p:nvPr>
        </p:nvGraphicFramePr>
        <p:xfrm>
          <a:off x="3682632" y="2003205"/>
          <a:ext cx="4164038" cy="1483360"/>
        </p:xfrm>
        <a:graphic>
          <a:graphicData uri="http://schemas.openxmlformats.org/drawingml/2006/table">
            <a:tbl>
              <a:tblPr firstRow="1">
                <a:tableStyleId>{1E171933-4619-4E11-9A3F-F7608DF75F80}</a:tableStyleId>
              </a:tblPr>
              <a:tblGrid>
                <a:gridCol w="2082019"/>
                <a:gridCol w="20820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implicit digest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computed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14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93933" y="2731771"/>
            <a:ext cx="976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matches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2288775" y="2766422"/>
            <a:ext cx="1350498" cy="37704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09527" y="2766422"/>
            <a:ext cx="1933937" cy="30094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…0002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81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1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 entry contains information about a Data packet</a:t>
            </a:r>
          </a:p>
          <a:p>
            <a:r>
              <a:rPr lang="en-US" dirty="0" smtClean="0"/>
              <a:t>No duplicate CS entry is allowed</a:t>
            </a:r>
          </a:p>
          <a:p>
            <a:pPr lvl="1"/>
            <a:r>
              <a:rPr lang="en-US" dirty="0" smtClean="0"/>
              <a:t>Two Data packets are duplicate if they are identical byte-by-byte</a:t>
            </a:r>
          </a:p>
          <a:p>
            <a:r>
              <a:rPr lang="en-US" dirty="0" smtClean="0"/>
              <a:t>CS entry</a:t>
            </a:r>
          </a:p>
          <a:p>
            <a:pPr lvl="1"/>
            <a:r>
              <a:rPr lang="en-US" dirty="0" smtClean="0"/>
              <a:t>has a Data packet</a:t>
            </a:r>
          </a:p>
          <a:p>
            <a:pPr lvl="1"/>
            <a:r>
              <a:rPr lang="en-US" dirty="0" smtClean="0"/>
              <a:t>has the implicit digest, or indicates that the implicit digest is not yet computed</a:t>
            </a:r>
          </a:p>
          <a:p>
            <a:pPr lvl="1"/>
            <a:r>
              <a:rPr lang="en-US" dirty="0" smtClean="0"/>
              <a:t>has a stale time</a:t>
            </a:r>
          </a:p>
          <a:p>
            <a:pPr lvl="1"/>
            <a:r>
              <a:rPr lang="en-US" dirty="0" smtClean="0"/>
              <a:t>indicates whether the Data packet is unsolicited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3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initialize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 is initialized as empty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3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Given a Data packet, if CS admission policy permits it to be cached,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if the Data packet is not a duplicate to any existing CS entry, create a new CS entry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if the current Data packet is unsolicited, but the existing CS entry is not unsolicited, abort these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if the current Data packet is unsolicited, mark the CS entry as unsolicited; otherwise, mark the CS entry as not unsolicited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stale time of CS entry is updated to now()+</a:t>
            </a:r>
            <a:r>
              <a:rPr lang="en-US" dirty="0" err="1" smtClean="0"/>
              <a:t>FreshnessPeriod</a:t>
            </a:r>
            <a:endParaRPr lang="en-US" dirty="0" smtClean="0"/>
          </a:p>
          <a:p>
            <a:r>
              <a:rPr lang="en-US" dirty="0" smtClean="0"/>
              <a:t>Notes for physical structure</a:t>
            </a:r>
          </a:p>
          <a:p>
            <a:pPr lvl="1"/>
            <a:r>
              <a:rPr lang="en-US" dirty="0" smtClean="0"/>
              <a:t>For supporting CS lookup algorithm, CS should be organized as an ordered sequence, sorted by canonical ordering of the Name with implicit digest</a:t>
            </a:r>
          </a:p>
          <a:p>
            <a:pPr lvl="1"/>
            <a:r>
              <a:rPr lang="en-US" dirty="0" smtClean="0"/>
              <a:t>Computation of implicit digest can be deferred until it's necessary to determine the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insert – deferred implicit digest computation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854822"/>
              </p:ext>
            </p:extLst>
          </p:nvPr>
        </p:nvGraphicFramePr>
        <p:xfrm>
          <a:off x="1124627" y="2570364"/>
          <a:ext cx="4164038" cy="1483360"/>
        </p:xfrm>
        <a:graphic>
          <a:graphicData uri="http://schemas.openxmlformats.org/drawingml/2006/table">
            <a:tbl>
              <a:tblPr firstRow="1">
                <a:tableStyleId>{1E171933-4619-4E11-9A3F-F7608DF75F80}</a:tableStyleId>
              </a:tblPr>
              <a:tblGrid>
                <a:gridCol w="2082019"/>
                <a:gridCol w="20820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implicit digest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computed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computed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50655"/>
              </p:ext>
            </p:extLst>
          </p:nvPr>
        </p:nvGraphicFramePr>
        <p:xfrm>
          <a:off x="6528581" y="3255199"/>
          <a:ext cx="4164038" cy="370840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2082019"/>
                <a:gridCol w="20820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computed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8610600" y="3275635"/>
            <a:ext cx="1933937" cy="30094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…0002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393803" y="3426106"/>
            <a:ext cx="1122744" cy="254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05223" y="3368232"/>
            <a:ext cx="1933937" cy="30094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…0001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9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insert – deferred implicit digest computation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826347"/>
              </p:ext>
            </p:extLst>
          </p:nvPr>
        </p:nvGraphicFramePr>
        <p:xfrm>
          <a:off x="1124627" y="2570364"/>
          <a:ext cx="4164038" cy="1483360"/>
        </p:xfrm>
        <a:graphic>
          <a:graphicData uri="http://schemas.openxmlformats.org/drawingml/2006/table">
            <a:tbl>
              <a:tblPr firstRow="1">
                <a:tableStyleId>{1E171933-4619-4E11-9A3F-F7608DF75F80}</a:tableStyleId>
              </a:tblPr>
              <a:tblGrid>
                <a:gridCol w="2082019"/>
                <a:gridCol w="20820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implicit digest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computed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/example/C/…0001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computed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computed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50655"/>
              </p:ext>
            </p:extLst>
          </p:nvPr>
        </p:nvGraphicFramePr>
        <p:xfrm>
          <a:off x="6528581" y="3255199"/>
          <a:ext cx="4164038" cy="370840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2082019"/>
                <a:gridCol w="20820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/example/C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computed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8610600" y="3275635"/>
            <a:ext cx="1933937" cy="30094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…0002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393803" y="3426106"/>
            <a:ext cx="1122744" cy="254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78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cleanup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Periodically check the size of CS (number of CS entries). If the size is exceeding a certain threshold, evict some entries to bring the size down to the threshold</a:t>
            </a:r>
          </a:p>
          <a:p>
            <a:r>
              <a:rPr lang="en-US" dirty="0" smtClean="0"/>
              <a:t>Which entries to evict is determined by CS eviction policy, such as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unsolicited entries are evicted first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stale entries (stale time in the past) are evicted next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other entries are evicted by the order they are created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8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 lookup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an Interest, find the best CS entry that satisfies this Interest, or determine that no CS entry could satisfy this Interest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in the ordered sequence, locate the starting point</a:t>
            </a:r>
          </a:p>
          <a:p>
            <a:pPr lvl="2"/>
            <a:r>
              <a:rPr lang="en-US" dirty="0" smtClean="0"/>
              <a:t>if Interest has Exclude selector that start with &lt;Any&gt;&lt;</a:t>
            </a:r>
            <a:r>
              <a:rPr lang="en-US" dirty="0" err="1" smtClean="0"/>
              <a:t>Compoent</a:t>
            </a:r>
            <a:r>
              <a:rPr lang="en-US" dirty="0" smtClean="0"/>
              <a:t>&gt;K&lt;/Component&gt; (so that anything less than or equal to K is excluded, starting point is Interest Name plus K</a:t>
            </a:r>
          </a:p>
          <a:p>
            <a:pPr lvl="2"/>
            <a:r>
              <a:rPr lang="en-US" dirty="0" smtClean="0"/>
              <a:t>otherwise, starting point is the first CS entry whose Name is greater than or equal to Interest Name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set </a:t>
            </a:r>
            <a:r>
              <a:rPr lang="en-US" dirty="0" err="1" smtClean="0"/>
              <a:t>nameLength</a:t>
            </a:r>
            <a:r>
              <a:rPr lang="en-US" dirty="0" smtClean="0"/>
              <a:t> to the number of components in the Interest, set </a:t>
            </a:r>
            <a:r>
              <a:rPr lang="en-US" dirty="0" err="1" smtClean="0"/>
              <a:t>lastMatch</a:t>
            </a:r>
            <a:r>
              <a:rPr lang="en-US" dirty="0" smtClean="0"/>
              <a:t> to nil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081F-58A7-4D4C-A098-5DAE32C4F81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3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782</Words>
  <Application>Microsoft Office PowerPoint</Application>
  <PresentationFormat>Widescreen</PresentationFormat>
  <Paragraphs>164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NFD tables conceptual structure and algorithms</vt:lpstr>
      <vt:lpstr>CS</vt:lpstr>
      <vt:lpstr>CS entry</vt:lpstr>
      <vt:lpstr>CS initialize</vt:lpstr>
      <vt:lpstr>CS insert</vt:lpstr>
      <vt:lpstr>CS insert – deferred implicit digest computation</vt:lpstr>
      <vt:lpstr>CS insert – deferred implicit digest computation</vt:lpstr>
      <vt:lpstr>CS cleanup</vt:lpstr>
      <vt:lpstr>CS lookup</vt:lpstr>
      <vt:lpstr>CS lookup</vt:lpstr>
      <vt:lpstr>CS lookup</vt:lpstr>
      <vt:lpstr>CS lookup</vt:lpstr>
      <vt:lpstr>CS lookup</vt:lpstr>
      <vt:lpstr>CS lookup</vt:lpstr>
    </vt:vector>
  </TitlesOfParts>
  <Company>yoursunny.com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sunny boy</dc:creator>
  <cp:lastModifiedBy>sunny boy</cp:lastModifiedBy>
  <cp:revision>50</cp:revision>
  <dcterms:created xsi:type="dcterms:W3CDTF">2014-01-17T17:00:50Z</dcterms:created>
  <dcterms:modified xsi:type="dcterms:W3CDTF">2014-02-28T22:42:25Z</dcterms:modified>
</cp:coreProperties>
</file>