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329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5" r:id="rId11"/>
    <p:sldId id="266" r:id="rId12"/>
    <p:sldId id="264" r:id="rId13"/>
    <p:sldId id="269" r:id="rId14"/>
    <p:sldId id="267" r:id="rId15"/>
    <p:sldId id="268" r:id="rId16"/>
    <p:sldId id="270" r:id="rId17"/>
    <p:sldId id="271" r:id="rId18"/>
    <p:sldId id="272" r:id="rId19"/>
    <p:sldId id="275" r:id="rId20"/>
    <p:sldId id="273" r:id="rId21"/>
    <p:sldId id="276" r:id="rId22"/>
    <p:sldId id="277" r:id="rId23"/>
    <p:sldId id="280" r:id="rId24"/>
    <p:sldId id="278" r:id="rId25"/>
    <p:sldId id="279" r:id="rId26"/>
    <p:sldId id="288" r:id="rId27"/>
    <p:sldId id="284" r:id="rId28"/>
    <p:sldId id="281" r:id="rId29"/>
    <p:sldId id="282" r:id="rId30"/>
    <p:sldId id="289" r:id="rId31"/>
    <p:sldId id="283" r:id="rId32"/>
    <p:sldId id="287" r:id="rId33"/>
    <p:sldId id="292" r:id="rId34"/>
    <p:sldId id="298" r:id="rId35"/>
    <p:sldId id="286" r:id="rId36"/>
    <p:sldId id="285" r:id="rId37"/>
    <p:sldId id="291" r:id="rId38"/>
    <p:sldId id="290" r:id="rId39"/>
    <p:sldId id="293" r:id="rId40"/>
    <p:sldId id="297" r:id="rId41"/>
    <p:sldId id="294" r:id="rId42"/>
    <p:sldId id="300" r:id="rId43"/>
    <p:sldId id="299" r:id="rId44"/>
    <p:sldId id="301" r:id="rId45"/>
    <p:sldId id="296" r:id="rId46"/>
    <p:sldId id="295" r:id="rId47"/>
    <p:sldId id="302" r:id="rId48"/>
    <p:sldId id="303" r:id="rId49"/>
    <p:sldId id="304" r:id="rId50"/>
    <p:sldId id="305" r:id="rId51"/>
    <p:sldId id="306" r:id="rId52"/>
    <p:sldId id="307" r:id="rId53"/>
    <p:sldId id="309" r:id="rId54"/>
    <p:sldId id="308" r:id="rId55"/>
    <p:sldId id="310" r:id="rId56"/>
    <p:sldId id="311" r:id="rId57"/>
    <p:sldId id="312" r:id="rId58"/>
    <p:sldId id="313" r:id="rId59"/>
    <p:sldId id="314" r:id="rId60"/>
    <p:sldId id="316" r:id="rId61"/>
    <p:sldId id="318" r:id="rId62"/>
    <p:sldId id="315" r:id="rId63"/>
    <p:sldId id="317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8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1AECA83F-FBAD-4078-9ADC-1D7896EE9B6E}">
          <p14:sldIdLst>
            <p14:sldId id="256"/>
            <p14:sldId id="329"/>
          </p14:sldIdLst>
        </p14:section>
        <p14:section name="History" id="{CDB9447E-9E64-4473-BAF5-346AFC9411BF}">
          <p14:sldIdLst>
            <p14:sldId id="260"/>
            <p14:sldId id="257"/>
            <p14:sldId id="258"/>
            <p14:sldId id="259"/>
            <p14:sldId id="261"/>
            <p14:sldId id="262"/>
            <p14:sldId id="263"/>
            <p14:sldId id="265"/>
            <p14:sldId id="266"/>
          </p14:sldIdLst>
        </p14:section>
        <p14:section name="Goals" id="{8AA59FD3-8DBA-4839-98D5-E61475ABD4DF}">
          <p14:sldIdLst>
            <p14:sldId id="264"/>
            <p14:sldId id="269"/>
            <p14:sldId id="267"/>
            <p14:sldId id="268"/>
          </p14:sldIdLst>
        </p14:section>
        <p14:section name="Packet Format" id="{9627C360-2E36-4100-80A6-444A455D9BE5}">
          <p14:sldIdLst>
            <p14:sldId id="270"/>
            <p14:sldId id="271"/>
            <p14:sldId id="272"/>
            <p14:sldId id="275"/>
            <p14:sldId id="273"/>
            <p14:sldId id="276"/>
            <p14:sldId id="277"/>
            <p14:sldId id="280"/>
            <p14:sldId id="278"/>
            <p14:sldId id="279"/>
            <p14:sldId id="288"/>
            <p14:sldId id="284"/>
          </p14:sldIdLst>
        </p14:section>
        <p14:section name="Fragmentation" id="{29475C60-9630-46C3-8DF3-071EC73EA2D8}">
          <p14:sldIdLst>
            <p14:sldId id="281"/>
            <p14:sldId id="282"/>
            <p14:sldId id="289"/>
            <p14:sldId id="283"/>
            <p14:sldId id="287"/>
            <p14:sldId id="292"/>
            <p14:sldId id="298"/>
            <p14:sldId id="286"/>
            <p14:sldId id="285"/>
          </p14:sldIdLst>
        </p14:section>
        <p14:section name="Reliability" id="{5D1B07E3-A296-44D8-97A6-1E781E0C3F5E}">
          <p14:sldIdLst>
            <p14:sldId id="291"/>
            <p14:sldId id="290"/>
            <p14:sldId id="293"/>
            <p14:sldId id="297"/>
            <p14:sldId id="294"/>
            <p14:sldId id="300"/>
            <p14:sldId id="299"/>
            <p14:sldId id="301"/>
            <p14:sldId id="296"/>
            <p14:sldId id="295"/>
          </p14:sldIdLst>
        </p14:section>
        <p14:section name="Failure Detection" id="{3914F364-6FD0-49CB-BF9F-1B550941E48B}">
          <p14:sldIdLst>
            <p14:sldId id="302"/>
            <p14:sldId id="303"/>
            <p14:sldId id="304"/>
            <p14:sldId id="305"/>
            <p14:sldId id="306"/>
            <p14:sldId id="307"/>
          </p14:sldIdLst>
        </p14:section>
        <p14:section name="Integrity" id="{6D462566-2C70-445F-8E4C-88B529D15B77}">
          <p14:sldIdLst>
            <p14:sldId id="309"/>
            <p14:sldId id="308"/>
            <p14:sldId id="310"/>
            <p14:sldId id="311"/>
          </p14:sldIdLst>
        </p14:section>
        <p14:section name="Forwarding Instruction" id="{A46E76C3-F829-4981-85FB-E60FA214E13D}">
          <p14:sldIdLst>
            <p14:sldId id="312"/>
            <p14:sldId id="313"/>
            <p14:sldId id="314"/>
            <p14:sldId id="316"/>
            <p14:sldId id="318"/>
            <p14:sldId id="315"/>
            <p14:sldId id="317"/>
            <p14:sldId id="319"/>
            <p14:sldId id="320"/>
            <p14:sldId id="321"/>
            <p14:sldId id="322"/>
            <p14:sldId id="323"/>
            <p14:sldId id="324"/>
          </p14:sldIdLst>
        </p14:section>
        <p14:section name="Packet Information" id="{4EB3A201-713F-4350-B48A-A73128F6A02A}">
          <p14:sldIdLst>
            <p14:sldId id="325"/>
            <p14:sldId id="326"/>
            <p14:sldId id="328"/>
          </p14:sldIdLst>
        </p14:section>
        <p14:section name="$" id="{F5CDF681-3F79-4F28-B663-4C341C56057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5DC5-FE69-4302-A224-E049EE72740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2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5DC5-FE69-4302-A224-E049EE72740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1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5DC5-FE69-4302-A224-E049EE72740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5DC5-FE69-4302-A224-E049EE72740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3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5DC5-FE69-4302-A224-E049EE72740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4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5DC5-FE69-4302-A224-E049EE72740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2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5DC5-FE69-4302-A224-E049EE72740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2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5DC5-FE69-4302-A224-E049EE72740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6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5DC5-FE69-4302-A224-E049EE72740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4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5DC5-FE69-4302-A224-E049EE72740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5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5DC5-FE69-4302-A224-E049EE72740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0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5DC5-FE69-4302-A224-E049EE72740E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7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NDNLPv2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</a:t>
            </a:r>
            <a:r>
              <a:rPr lang="en-US" dirty="0" smtClean="0"/>
              <a:t>2015-03-11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84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NDNLP-BFD: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NDNLP-BFD provides failure detection on a point-to-point link.</a:t>
            </a:r>
          </a:p>
          <a:p>
            <a:r>
              <a:rPr lang="en-US" dirty="0" smtClean="0"/>
              <a:t>Each host transmits at least one packet periodically (~100ms).</a:t>
            </a:r>
          </a:p>
          <a:p>
            <a:pPr lvl="1"/>
            <a:r>
              <a:rPr lang="en-US" dirty="0" smtClean="0"/>
              <a:t>This could be regular packets, or a keep-alive packet when there's no other packets to transmit.</a:t>
            </a:r>
          </a:p>
          <a:p>
            <a:pPr lvl="1"/>
            <a:r>
              <a:rPr lang="en-US" dirty="0" smtClean="0"/>
              <a:t>The peer should respond </a:t>
            </a:r>
            <a:r>
              <a:rPr lang="en-US" dirty="0" err="1" smtClean="0"/>
              <a:t>ack</a:t>
            </a:r>
            <a:r>
              <a:rPr lang="en-US" dirty="0" smtClean="0"/>
              <a:t> packets to keep-</a:t>
            </a:r>
            <a:r>
              <a:rPr lang="en-US" dirty="0" err="1" smtClean="0"/>
              <a:t>alives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peer is assumed failed if not heard from within a fail period (~300ms).</a:t>
            </a:r>
          </a:p>
        </p:txBody>
      </p:sp>
    </p:spTree>
    <p:extLst>
      <p:ext uri="{BB962C8B-B14F-4D97-AF65-F5344CB8AC3E}">
        <p14:creationId xmlns:p14="http://schemas.microsoft.com/office/powerpoint/2010/main" val="1376524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NFD </a:t>
            </a:r>
            <a:r>
              <a:rPr lang="en-US" dirty="0" err="1" smtClean="0"/>
              <a:t>LocalControlHeader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NFD has a </a:t>
            </a:r>
            <a:r>
              <a:rPr lang="en-US" dirty="0" err="1" smtClean="0"/>
              <a:t>LocalControlHeader</a:t>
            </a:r>
            <a:r>
              <a:rPr lang="en-US" dirty="0" smtClean="0"/>
              <a:t> to carry information between forwarding daemon and privileged application on the same host.</a:t>
            </a:r>
          </a:p>
          <a:p>
            <a:r>
              <a:rPr lang="en-US" dirty="0" smtClean="0"/>
              <a:t>Those information include:</a:t>
            </a:r>
          </a:p>
          <a:p>
            <a:pPr lvl="1"/>
            <a:r>
              <a:rPr lang="en-US" dirty="0" smtClean="0"/>
              <a:t>NFD tells apps where a packet come from.</a:t>
            </a:r>
          </a:p>
          <a:p>
            <a:pPr lvl="1"/>
            <a:r>
              <a:rPr lang="en-US" dirty="0" smtClean="0"/>
              <a:t>Apps tell NFD where to forward an Interest.</a:t>
            </a:r>
          </a:p>
          <a:p>
            <a:pPr lvl="1"/>
            <a:r>
              <a:rPr lang="en-US" dirty="0" smtClean="0"/>
              <a:t>Apps tell NFD about constraints on local caching.</a:t>
            </a:r>
          </a:p>
          <a:p>
            <a:pPr lvl="1"/>
            <a:r>
              <a:rPr lang="en-US" dirty="0" smtClean="0"/>
              <a:t>NFD delivers packets matching a filter to a monitoring app. (planned feature; not what </a:t>
            </a:r>
            <a:r>
              <a:rPr lang="en-US" dirty="0" err="1" smtClean="0"/>
              <a:t>ndndump</a:t>
            </a:r>
            <a:r>
              <a:rPr lang="en-US" dirty="0" smtClean="0"/>
              <a:t> uses today)</a:t>
            </a:r>
          </a:p>
        </p:txBody>
      </p:sp>
    </p:spTree>
    <p:extLst>
      <p:ext uri="{BB962C8B-B14F-4D97-AF65-F5344CB8AC3E}">
        <p14:creationId xmlns:p14="http://schemas.microsoft.com/office/powerpoint/2010/main" val="416035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4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fragmentation and reassembly</a:t>
            </a:r>
          </a:p>
          <a:p>
            <a:pPr lvl="1"/>
            <a:r>
              <a:rPr lang="en-US" dirty="0" smtClean="0"/>
              <a:t>fragment a network-layer packet to fit in link MTU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reduce packet loss</a:t>
            </a:r>
          </a:p>
          <a:p>
            <a:r>
              <a:rPr lang="en-US" dirty="0" smtClean="0"/>
              <a:t>failure detection</a:t>
            </a:r>
          </a:p>
          <a:p>
            <a:pPr lvl="1"/>
            <a:r>
              <a:rPr lang="en-US" dirty="0" smtClean="0"/>
              <a:t>rapidly detect link failure and recovery</a:t>
            </a:r>
          </a:p>
          <a:p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prevent packet injection</a:t>
            </a:r>
          </a:p>
          <a:p>
            <a:r>
              <a:rPr lang="en-US" dirty="0" smtClean="0"/>
              <a:t>forwarding instruction</a:t>
            </a:r>
          </a:p>
          <a:p>
            <a:pPr lvl="1"/>
            <a:r>
              <a:rPr lang="en-US" dirty="0" smtClean="0"/>
              <a:t>NACK, </a:t>
            </a:r>
            <a:r>
              <a:rPr lang="en-US" dirty="0" err="1" smtClean="0"/>
              <a:t>nexthop</a:t>
            </a:r>
            <a:r>
              <a:rPr lang="en-US" dirty="0" smtClean="0"/>
              <a:t> choice, cache control,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packet information</a:t>
            </a:r>
          </a:p>
          <a:p>
            <a:pPr lvl="1"/>
            <a:r>
              <a:rPr lang="en-US" dirty="0" smtClean="0"/>
              <a:t>for management and monitoring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26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</a:t>
            </a:r>
            <a:r>
              <a:rPr lang="en-US" dirty="0"/>
              <a:t>H</a:t>
            </a:r>
            <a:r>
              <a:rPr lang="en-US" dirty="0" smtClean="0"/>
              <a:t>eader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NDNLPv2 header can be used on all kinds of links.</a:t>
            </a:r>
          </a:p>
          <a:p>
            <a:pPr lvl="1"/>
            <a:r>
              <a:rPr lang="en-US" dirty="0" smtClean="0"/>
              <a:t>Different endpoints:</a:t>
            </a:r>
          </a:p>
          <a:p>
            <a:pPr lvl="2"/>
            <a:r>
              <a:rPr lang="en-US" dirty="0" smtClean="0"/>
              <a:t>point-to-point between app and forwarder</a:t>
            </a:r>
          </a:p>
          <a:p>
            <a:pPr lvl="2"/>
            <a:r>
              <a:rPr lang="en-US" dirty="0" smtClean="0"/>
              <a:t>point-to-point between two forwarders</a:t>
            </a:r>
          </a:p>
          <a:p>
            <a:pPr lvl="2"/>
            <a:r>
              <a:rPr lang="en-US" dirty="0" smtClean="0"/>
              <a:t>multi-access among a semi-fixed group</a:t>
            </a:r>
          </a:p>
          <a:p>
            <a:pPr lvl="2"/>
            <a:r>
              <a:rPr lang="en-US" dirty="0" smtClean="0"/>
              <a:t>broadcast among a highly dynamic group</a:t>
            </a:r>
            <a:endParaRPr lang="en-US" dirty="0"/>
          </a:p>
          <a:p>
            <a:pPr lvl="1"/>
            <a:r>
              <a:rPr lang="en-US" dirty="0" smtClean="0"/>
              <a:t>Different transports:</a:t>
            </a:r>
          </a:p>
          <a:p>
            <a:pPr lvl="2"/>
            <a:r>
              <a:rPr lang="en-US" dirty="0" smtClean="0"/>
              <a:t>datagram transport</a:t>
            </a:r>
          </a:p>
          <a:p>
            <a:pPr lvl="2"/>
            <a:r>
              <a:rPr lang="en-US" dirty="0" smtClean="0"/>
              <a:t>stream transport</a:t>
            </a:r>
          </a:p>
        </p:txBody>
      </p:sp>
    </p:spTree>
    <p:extLst>
      <p:ext uri="{BB962C8B-B14F-4D97-AF65-F5344CB8AC3E}">
        <p14:creationId xmlns:p14="http://schemas.microsoft.com/office/powerpoint/2010/main" val="1981551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</a:t>
            </a:r>
            <a:r>
              <a:rPr lang="en-US" dirty="0"/>
              <a:t>F</a:t>
            </a:r>
            <a:r>
              <a:rPr lang="en-US" dirty="0" smtClean="0"/>
              <a:t>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links need different features, or different designs of a feature.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fragmentation is unnecessary with stream transport; reliability needs to be designed differently on a point-to-point link vs on a highly dynamic multi-access group.</a:t>
            </a:r>
          </a:p>
          <a:p>
            <a:r>
              <a:rPr lang="en-US" dirty="0" smtClean="0"/>
              <a:t>Therefore, NDNLPv2 needs to ensure:</a:t>
            </a:r>
          </a:p>
          <a:p>
            <a:pPr lvl="1"/>
            <a:r>
              <a:rPr lang="en-US" dirty="0" smtClean="0"/>
              <a:t>All features are optional. When a feature is unused, its fields shouldn't appear in the header.</a:t>
            </a:r>
          </a:p>
          <a:p>
            <a:pPr lvl="1"/>
            <a:r>
              <a:rPr lang="en-US" dirty="0" smtClean="0"/>
              <a:t>Different designs of a feature can be adopted.</a:t>
            </a:r>
          </a:p>
        </p:txBody>
      </p:sp>
    </p:spTree>
    <p:extLst>
      <p:ext uri="{BB962C8B-B14F-4D97-AF65-F5344CB8AC3E}">
        <p14:creationId xmlns:p14="http://schemas.microsoft.com/office/powerpoint/2010/main" val="1435768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Format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30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NdnlpPacket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NdnlpPacket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NDNLP-PACKET-TYPE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NdnlpHeader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NdnlpFragment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NdnlpTrailer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12057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NdnlpHeader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NdnlpHeader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NDNLP-HEADER-TYPE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NdnlpSequence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..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NdnlpNop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NdnlpSequence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NDNLP-SEQUENCE-TYPE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fixed-bit unsigned integer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NdnlpNop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one or more zeros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145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NdnlpFragment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NdnlpFragment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NDNLP-FRAGMENT-TYPE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byte+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recalls the history of NDN link protocols, presents the format of NDNLPv2, describes its semantics, and discusses design choices.</a:t>
            </a:r>
          </a:p>
          <a:p>
            <a:r>
              <a:rPr lang="en-US" dirty="0" smtClean="0"/>
              <a:t>TLDR: if you don't have time to review the whole document, please look at "Goals" section, "Packet Format" section, and "Introduction" pages in other sections.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19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NdnlpTrailer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NdnlpTrailer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NDNLP-TRAILER-TYPE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..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NdnlpNop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56849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Outermost </a:t>
            </a:r>
            <a:r>
              <a:rPr lang="en-US" dirty="0"/>
              <a:t>P</a:t>
            </a:r>
            <a:r>
              <a:rPr lang="en-US" dirty="0" smtClean="0"/>
              <a:t>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Hosts communicating on a NDNLPv2 link MUST allow both </a:t>
            </a:r>
            <a:r>
              <a:rPr lang="en-US" dirty="0" err="1" smtClean="0"/>
              <a:t>NdnlpPackets</a:t>
            </a:r>
            <a:r>
              <a:rPr lang="en-US" dirty="0" smtClean="0"/>
              <a:t> and bare network packets (Interest and Data) to be transmitted on the link.</a:t>
            </a:r>
          </a:p>
          <a:p>
            <a:pPr lvl="1"/>
            <a:r>
              <a:rPr lang="en-US" dirty="0" smtClean="0"/>
              <a:t>A bare network packet on a NDNLPv2 link SHOULD be interpreted as a </a:t>
            </a:r>
            <a:r>
              <a:rPr lang="en-US" dirty="0" err="1" smtClean="0"/>
              <a:t>NdnlpPacket</a:t>
            </a:r>
            <a:r>
              <a:rPr lang="en-US" dirty="0"/>
              <a:t> </a:t>
            </a:r>
            <a:r>
              <a:rPr lang="en-US" dirty="0" smtClean="0"/>
              <a:t>with no header and trailer, and have the bare network packet as its </a:t>
            </a:r>
            <a:r>
              <a:rPr lang="en-US" dirty="0" err="1" smtClean="0"/>
              <a:t>NdnlpFragment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requirement allows a network packet that doesn't need any NDNLP feature to be transmitted without being encapsulated in NDNLPv2 header.</a:t>
            </a:r>
          </a:p>
          <a:p>
            <a:pPr lvl="1"/>
            <a:r>
              <a:rPr lang="en-US" dirty="0" smtClean="0"/>
              <a:t>More importantly, this allows an NDNLPv2 host to accept packets from non-NDNLPv2 hosts.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1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and Trailer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NDNLPv2 features can add fields into </a:t>
            </a:r>
            <a:r>
              <a:rPr lang="en-US" dirty="0" err="1" smtClean="0"/>
              <a:t>NdnlpHeader</a:t>
            </a:r>
            <a:r>
              <a:rPr lang="en-US" dirty="0" smtClean="0"/>
              <a:t> and </a:t>
            </a:r>
            <a:r>
              <a:rPr lang="en-US" dirty="0" err="1" smtClean="0"/>
              <a:t>NdnlpTrailer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field definition MUST state whether it belongs to the header or the trailer.</a:t>
            </a:r>
          </a:p>
          <a:p>
            <a:r>
              <a:rPr lang="en-US" dirty="0" smtClean="0"/>
              <a:t>Most fields SHOULD be added to the header.</a:t>
            </a:r>
          </a:p>
          <a:p>
            <a:r>
              <a:rPr lang="en-US" dirty="0" smtClean="0"/>
              <a:t>Only fields that cannot be determined before header generation are added to the trailer.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HMAC signature of </a:t>
            </a:r>
            <a:r>
              <a:rPr lang="en-US" dirty="0" err="1" smtClean="0"/>
              <a:t>header+fragment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6652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NdnlpSequence</a:t>
            </a:r>
            <a:r>
              <a:rPr lang="en-US" dirty="0" smtClean="0"/>
              <a:t> contains a sequence number that is useful to multiple features.</a:t>
            </a:r>
          </a:p>
          <a:p>
            <a:pPr lvl="1"/>
            <a:r>
              <a:rPr lang="en-US" dirty="0" smtClean="0"/>
              <a:t>If no enabled feature is using the sequence number, this field can be omitted.</a:t>
            </a:r>
          </a:p>
          <a:p>
            <a:r>
              <a:rPr lang="en-US" dirty="0" smtClean="0"/>
              <a:t>The sequence number is encoded as fixed-bit, so that field length is predictable.</a:t>
            </a:r>
          </a:p>
          <a:p>
            <a:pPr lvl="1"/>
            <a:r>
              <a:rPr lang="en-US" dirty="0" smtClean="0"/>
              <a:t>Hosts SHOULD use 64-bit sequence numbers in most cases.</a:t>
            </a:r>
          </a:p>
          <a:p>
            <a:pPr lvl="1"/>
            <a:r>
              <a:rPr lang="en-US" dirty="0" smtClean="0"/>
              <a:t>Hosts MAY use more bits if 64-bit is insufficient for faster link speeds. In such cases, care SHOULD be taken to ensure all hosts on the link support the length.</a:t>
            </a:r>
          </a:p>
          <a:p>
            <a:r>
              <a:rPr lang="en-US" dirty="0" smtClean="0"/>
              <a:t>A host MUST generate consecutive sequence numbers for outgoing packets on the same 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592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NdnlpNop</a:t>
            </a:r>
            <a:r>
              <a:rPr lang="en-US" dirty="0" smtClean="0"/>
              <a:t>: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NdnlpNop</a:t>
            </a:r>
            <a:r>
              <a:rPr lang="en-US" dirty="0" smtClean="0"/>
              <a:t> is a padding at the end of </a:t>
            </a:r>
            <a:r>
              <a:rPr lang="en-US" dirty="0" err="1" smtClean="0"/>
              <a:t>NdnlpHeader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When a </a:t>
            </a:r>
            <a:r>
              <a:rPr lang="en-US" dirty="0" err="1" smtClean="0"/>
              <a:t>NdnlpHeader</a:t>
            </a:r>
            <a:r>
              <a:rPr lang="en-US" dirty="0" smtClean="0"/>
              <a:t> parser sees zero in place of TLV-TYPE, it MUST ignore the rest of </a:t>
            </a:r>
            <a:r>
              <a:rPr lang="en-US" dirty="0" err="1" smtClean="0"/>
              <a:t>NdnlpHeader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useful when a </a:t>
            </a:r>
            <a:r>
              <a:rPr lang="en-US" dirty="0" err="1" smtClean="0"/>
              <a:t>NdnlpPacket</a:t>
            </a:r>
            <a:r>
              <a:rPr lang="en-US" dirty="0" smtClean="0"/>
              <a:t> is directly constructed in an aligned hardware buffer (</a:t>
            </a:r>
            <a:r>
              <a:rPr lang="en-US" dirty="0" err="1" smtClean="0"/>
              <a:t>eg</a:t>
            </a:r>
            <a:r>
              <a:rPr lang="en-US" dirty="0" smtClean="0"/>
              <a:t>. NIC-mapped memory), but </a:t>
            </a:r>
            <a:r>
              <a:rPr lang="en-US" dirty="0" err="1" smtClean="0"/>
              <a:t>NdnlpHeader</a:t>
            </a:r>
            <a:r>
              <a:rPr lang="en-US" dirty="0" smtClean="0"/>
              <a:t> size is undecidable before </a:t>
            </a:r>
            <a:r>
              <a:rPr lang="en-US" dirty="0" err="1" smtClean="0"/>
              <a:t>NdnlpFragment</a:t>
            </a:r>
            <a:r>
              <a:rPr lang="en-US" dirty="0" smtClean="0"/>
              <a:t> is copied into the buffer.</a:t>
            </a:r>
          </a:p>
        </p:txBody>
      </p:sp>
    </p:spTree>
    <p:extLst>
      <p:ext uri="{BB962C8B-B14F-4D97-AF65-F5344CB8AC3E}">
        <p14:creationId xmlns:p14="http://schemas.microsoft.com/office/powerpoint/2010/main" val="314971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NdnlpFragment</a:t>
            </a:r>
            <a:r>
              <a:rPr lang="en-US" dirty="0" smtClean="0"/>
              <a:t>: (fragment of) network layer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NdnlpFragment</a:t>
            </a:r>
            <a:r>
              <a:rPr lang="en-US" dirty="0" smtClean="0"/>
              <a:t> contains a fragment of one or more network layer packets (Interest or Data).</a:t>
            </a:r>
          </a:p>
          <a:p>
            <a:r>
              <a:rPr lang="en-US" dirty="0" smtClean="0"/>
              <a:t>The fragmentation and reassembly feature defines how </a:t>
            </a:r>
            <a:r>
              <a:rPr lang="en-US" dirty="0" err="1" smtClean="0"/>
              <a:t>NdnlpFragment</a:t>
            </a:r>
            <a:r>
              <a:rPr lang="en-US" dirty="0" smtClean="0"/>
              <a:t> field is constructed and interpreted.</a:t>
            </a:r>
          </a:p>
          <a:p>
            <a:r>
              <a:rPr lang="en-US" dirty="0" smtClean="0"/>
              <a:t>When fragmentation and reassembly feature is disabled, the </a:t>
            </a:r>
            <a:r>
              <a:rPr lang="en-US" dirty="0" err="1" smtClean="0"/>
              <a:t>NdnlpFragment</a:t>
            </a:r>
            <a:r>
              <a:rPr lang="en-US" dirty="0" smtClean="0"/>
              <a:t> field contains a whole network layer packet.</a:t>
            </a:r>
          </a:p>
          <a:p>
            <a:r>
              <a:rPr lang="en-US" dirty="0" err="1" smtClean="0"/>
              <a:t>NdnlpFragment</a:t>
            </a:r>
            <a:r>
              <a:rPr lang="en-US" dirty="0" smtClean="0"/>
              <a:t> can be omitted. </a:t>
            </a:r>
            <a:r>
              <a:rPr lang="en-US" dirty="0" err="1" smtClean="0"/>
              <a:t>NdnlpPacket</a:t>
            </a:r>
            <a:r>
              <a:rPr lang="en-US" dirty="0" smtClean="0"/>
              <a:t> without </a:t>
            </a:r>
            <a:r>
              <a:rPr lang="en-US" dirty="0" err="1" smtClean="0"/>
              <a:t>NdnlpFragment</a:t>
            </a:r>
            <a:r>
              <a:rPr lang="en-US" dirty="0" smtClean="0"/>
              <a:t> is an IDLE packet.</a:t>
            </a:r>
          </a:p>
        </p:txBody>
      </p:sp>
    </p:spTree>
    <p:extLst>
      <p:ext uri="{BB962C8B-B14F-4D97-AF65-F5344CB8AC3E}">
        <p14:creationId xmlns:p14="http://schemas.microsoft.com/office/powerpoint/2010/main" val="1656542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</a:t>
            </a:r>
            <a:r>
              <a:rPr lang="en-US" dirty="0"/>
              <a:t>O</a:t>
            </a:r>
            <a:r>
              <a:rPr lang="en-US" dirty="0" smtClean="0"/>
              <a:t>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Fields in extensible part of the header and the trailer can appear in any 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69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Unknown </a:t>
            </a:r>
            <a:r>
              <a:rPr lang="en-US" dirty="0"/>
              <a:t>F</a:t>
            </a:r>
            <a:r>
              <a:rPr lang="en-US" dirty="0" smtClean="0"/>
              <a:t>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incoming </a:t>
            </a:r>
            <a:r>
              <a:rPr lang="en-US" dirty="0" err="1" smtClean="0"/>
              <a:t>NdnlpPacket</a:t>
            </a:r>
            <a:r>
              <a:rPr lang="en-US" dirty="0"/>
              <a:t> </a:t>
            </a:r>
            <a:r>
              <a:rPr lang="en-US" dirty="0" smtClean="0"/>
              <a:t>contains unknown fields, it's dropped.</a:t>
            </a:r>
          </a:p>
          <a:p>
            <a:pPr lvl="1"/>
            <a:r>
              <a:rPr lang="en-US" dirty="0" smtClean="0"/>
              <a:t>However, the host SHOULD NOT consider the link has an error.</a:t>
            </a:r>
          </a:p>
          <a:p>
            <a:r>
              <a:rPr lang="en-US" dirty="0" smtClean="0"/>
              <a:t>Rationale: </a:t>
            </a:r>
            <a:r>
              <a:rPr lang="en-US" dirty="0" err="1" smtClean="0"/>
              <a:t>NdnlpPacket</a:t>
            </a:r>
            <a:r>
              <a:rPr lang="en-US" dirty="0" smtClean="0"/>
              <a:t> is hop-by-hop. It's feasible to ensure everyone to understand all fields.</a:t>
            </a:r>
          </a:p>
          <a:p>
            <a:r>
              <a:rPr lang="en-US" dirty="0" smtClean="0"/>
              <a:t>Note: if a field is known but the relevant feature is disabled, it's not an "unknown field".</a:t>
            </a:r>
          </a:p>
          <a:p>
            <a:pPr lvl="1"/>
            <a:r>
              <a:rPr lang="en-US" dirty="0" smtClean="0"/>
              <a:t>Field definition SHOULD state what to do when relevant feature is disabled.</a:t>
            </a:r>
          </a:p>
        </p:txBody>
      </p:sp>
    </p:spTree>
    <p:extLst>
      <p:ext uri="{BB962C8B-B14F-4D97-AF65-F5344CB8AC3E}">
        <p14:creationId xmlns:p14="http://schemas.microsoft.com/office/powerpoint/2010/main" val="941789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Indexed Fragmentation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22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Indexed fragmentation provides fragmentation and reassembly feature on datagram links that does not guarantee in-order delivery.</a:t>
            </a:r>
          </a:p>
          <a:p>
            <a:r>
              <a:rPr lang="en-US" dirty="0" smtClean="0"/>
              <a:t>A network layer packet is fragmented into one or more fragments; each fragment can belong to only one network layer packet.</a:t>
            </a:r>
          </a:p>
        </p:txBody>
      </p:sp>
    </p:spTree>
    <p:extLst>
      <p:ext uri="{BB962C8B-B14F-4D97-AF65-F5344CB8AC3E}">
        <p14:creationId xmlns:p14="http://schemas.microsoft.com/office/powerpoint/2010/main" val="213857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1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NDNLPv1 technical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6236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NdnlpSequence</a:t>
            </a:r>
            <a:r>
              <a:rPr lang="en-US" dirty="0" smtClean="0"/>
              <a:t> is REQUIRED.</a:t>
            </a:r>
          </a:p>
          <a:p>
            <a:r>
              <a:rPr lang="en-US" dirty="0" smtClean="0"/>
              <a:t>Header fields:</a:t>
            </a:r>
            <a:endParaRPr lang="en-US" dirty="0" smtClean="0"/>
          </a:p>
          <a:p>
            <a:pPr lvl="1"/>
            <a:r>
              <a:rPr lang="en-US" dirty="0" err="1" smtClean="0"/>
              <a:t>NdnlpFragIndex</a:t>
            </a:r>
            <a:r>
              <a:rPr lang="en-US" dirty="0" smtClean="0"/>
              <a:t>: 0-based index of this fragment in the network layer packet</a:t>
            </a:r>
          </a:p>
          <a:p>
            <a:pPr lvl="1"/>
            <a:r>
              <a:rPr lang="en-US" dirty="0" err="1" smtClean="0"/>
              <a:t>NdnlpFragCount</a:t>
            </a:r>
            <a:r>
              <a:rPr lang="en-US" dirty="0" smtClean="0"/>
              <a:t>: count of fragments of the network layer packet</a:t>
            </a:r>
          </a:p>
          <a:p>
            <a:r>
              <a:rPr lang="en-US" dirty="0" smtClean="0"/>
              <a:t>If a network layer packet can fit into one fragment, </a:t>
            </a:r>
            <a:r>
              <a:rPr lang="en-US" dirty="0" err="1" smtClean="0"/>
              <a:t>NdnlpFragIndex</a:t>
            </a:r>
            <a:r>
              <a:rPr lang="en-US" dirty="0" smtClean="0"/>
              <a:t> and </a:t>
            </a:r>
            <a:r>
              <a:rPr lang="en-US" dirty="0" err="1" smtClean="0"/>
              <a:t>NdnlpFragCount</a:t>
            </a:r>
            <a:r>
              <a:rPr lang="en-US" dirty="0" smtClean="0"/>
              <a:t> MAY be omitted.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94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NdnlpFragIndex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NDNLP-FRAG-INDEX-TYPE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NdnlpFragCount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NDNLP-FRAG-COUNT-TYPE TLV-LENGTH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123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Header and Trailer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Unless otherwise noted, header and trailer fields of other NDNLPv2 features only appear in the </a:t>
            </a:r>
            <a:r>
              <a:rPr lang="en-US" dirty="0" err="1" smtClean="0"/>
              <a:t>NdnlpPacket</a:t>
            </a:r>
            <a:r>
              <a:rPr lang="en-US" dirty="0" smtClean="0"/>
              <a:t> that carries the first fragment.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959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transmit a 2000-octet network layer packet on a MTU=1500 link, it's sliced into two fragments: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Sequence=N+0, </a:t>
            </a:r>
            <a:r>
              <a:rPr lang="en-US" dirty="0" err="1" smtClean="0"/>
              <a:t>FragIndex</a:t>
            </a:r>
            <a:r>
              <a:rPr lang="en-US" dirty="0" smtClean="0"/>
              <a:t>=0, </a:t>
            </a:r>
            <a:r>
              <a:rPr lang="en-US" dirty="0" err="1" smtClean="0"/>
              <a:t>FragCount</a:t>
            </a:r>
            <a:r>
              <a:rPr lang="en-US" dirty="0" smtClean="0"/>
              <a:t>=2,</a:t>
            </a:r>
            <a:br>
              <a:rPr lang="en-US" dirty="0" smtClean="0"/>
            </a:br>
            <a:r>
              <a:rPr lang="en-US" dirty="0" smtClean="0"/>
              <a:t>(header fields for other features),</a:t>
            </a:r>
            <a:br>
              <a:rPr lang="en-US" dirty="0" smtClean="0"/>
            </a:br>
            <a:r>
              <a:rPr lang="en-US" dirty="0" smtClean="0"/>
              <a:t>Fragment=payload[0:1500]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Sequence=N+1, </a:t>
            </a:r>
            <a:r>
              <a:rPr lang="en-US" dirty="0" err="1" smtClean="0"/>
              <a:t>FragIndex</a:t>
            </a:r>
            <a:r>
              <a:rPr lang="en-US" dirty="0" smtClean="0"/>
              <a:t>=1, </a:t>
            </a:r>
            <a:r>
              <a:rPr lang="en-US" dirty="0" err="1" smtClean="0"/>
              <a:t>FragCount</a:t>
            </a:r>
            <a:r>
              <a:rPr lang="en-US" dirty="0" smtClean="0"/>
              <a:t>=2,</a:t>
            </a:r>
            <a:br>
              <a:rPr lang="en-US" dirty="0" smtClean="0"/>
            </a:br>
            <a:r>
              <a:rPr lang="en-US" dirty="0" smtClean="0"/>
              <a:t>Fragment=payload[1500:2000]</a:t>
            </a:r>
          </a:p>
          <a:p>
            <a:r>
              <a:rPr lang="en-US" dirty="0" smtClean="0"/>
              <a:t>To transmit a 1000-octet network layer packet on a MTU=1500 link, it's put in one fragment:</a:t>
            </a:r>
          </a:p>
          <a:p>
            <a:pPr lvl="1"/>
            <a:r>
              <a:rPr lang="en-US" dirty="0" smtClean="0"/>
              <a:t>Sequence=N+0, Fragment=payload[0:1000]</a:t>
            </a:r>
          </a:p>
          <a:p>
            <a:pPr lvl="1"/>
            <a:r>
              <a:rPr lang="en-US" dirty="0" smtClean="0"/>
              <a:t>or, Sequence=N+0, </a:t>
            </a:r>
            <a:r>
              <a:rPr lang="en-US" dirty="0" err="1" smtClean="0"/>
              <a:t>FragIndex</a:t>
            </a:r>
            <a:r>
              <a:rPr lang="en-US" dirty="0" smtClean="0"/>
              <a:t>=0, </a:t>
            </a:r>
            <a:r>
              <a:rPr lang="en-US" dirty="0" err="1" smtClean="0"/>
              <a:t>FragCount</a:t>
            </a:r>
            <a:r>
              <a:rPr lang="en-US" dirty="0" smtClean="0"/>
              <a:t>=1,</a:t>
            </a:r>
            <a:br>
              <a:rPr lang="en-US" dirty="0" smtClean="0"/>
            </a:br>
            <a:r>
              <a:rPr lang="en-US" dirty="0" smtClean="0"/>
              <a:t>Fragment=payload[0:1000]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153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B-E Fragmentation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0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B-E fragmentation provides fragmentation and reassembly feature for a standard layer 2 media that can guarantee in-order delivery.</a:t>
            </a:r>
          </a:p>
          <a:p>
            <a:r>
              <a:rPr lang="en-US" dirty="0" smtClean="0"/>
              <a:t>This design follows the Sequenced-Fragment protocol as defined in draft-</a:t>
            </a:r>
            <a:r>
              <a:rPr lang="en-US" dirty="0" err="1" smtClean="0"/>
              <a:t>mosko</a:t>
            </a:r>
            <a:r>
              <a:rPr lang="en-US" dirty="0" smtClean="0"/>
              <a:t>-</a:t>
            </a:r>
            <a:r>
              <a:rPr lang="en-US" dirty="0" err="1" smtClean="0"/>
              <a:t>icnrg-hopfragment</a:t>
            </a:r>
            <a:r>
              <a:rPr lang="en-US" dirty="0" smtClean="0"/>
              <a:t> section 2.</a:t>
            </a:r>
          </a:p>
        </p:txBody>
      </p:sp>
    </p:spTree>
    <p:extLst>
      <p:ext uri="{BB962C8B-B14F-4D97-AF65-F5344CB8AC3E}">
        <p14:creationId xmlns:p14="http://schemas.microsoft.com/office/powerpoint/2010/main" val="426624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ARQ Reliability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552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ARQ reliability improves reliability on a </a:t>
            </a:r>
            <a:r>
              <a:rPr lang="en-US" dirty="0" err="1" smtClean="0"/>
              <a:t>lossy</a:t>
            </a:r>
            <a:r>
              <a:rPr lang="en-US" dirty="0" smtClean="0"/>
              <a:t> link, using automated repeat requests.</a:t>
            </a:r>
          </a:p>
          <a:p>
            <a:pPr lvl="1"/>
            <a:r>
              <a:rPr lang="en-US" dirty="0" smtClean="0"/>
              <a:t>This reliability improvement is a supplement of strategy retries. It can help improve network performance.</a:t>
            </a:r>
          </a:p>
        </p:txBody>
      </p:sp>
    </p:spTree>
    <p:extLst>
      <p:ext uri="{BB962C8B-B14F-4D97-AF65-F5344CB8AC3E}">
        <p14:creationId xmlns:p14="http://schemas.microsoft.com/office/powerpoint/2010/main" val="3496762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/>
              <a:t>O</a:t>
            </a:r>
            <a:r>
              <a:rPr lang="en-US" dirty="0" smtClean="0"/>
              <a:t>perations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Sender caches recent outgoing </a:t>
            </a:r>
            <a:r>
              <a:rPr lang="en-US" dirty="0" err="1" smtClean="0"/>
              <a:t>NdnlpPackets</a:t>
            </a:r>
            <a:r>
              <a:rPr lang="en-US" dirty="0" smtClean="0"/>
              <a:t>, indexed by sequence number.</a:t>
            </a:r>
          </a:p>
          <a:p>
            <a:pPr lvl="1"/>
            <a:r>
              <a:rPr lang="en-US" dirty="0" smtClean="0"/>
              <a:t>This cache is indexed by sequence number.</a:t>
            </a:r>
          </a:p>
          <a:p>
            <a:pPr lvl="1"/>
            <a:r>
              <a:rPr lang="en-US" dirty="0" smtClean="0"/>
              <a:t>This cache uses FIFO policy, and SHOULD have enough capacity for </a:t>
            </a:r>
            <a:r>
              <a:rPr lang="en-US" dirty="0" err="1" smtClean="0"/>
              <a:t>NdnlpPackets</a:t>
            </a:r>
            <a:r>
              <a:rPr lang="en-US" dirty="0"/>
              <a:t> </a:t>
            </a:r>
            <a:r>
              <a:rPr lang="en-US" dirty="0" smtClean="0"/>
              <a:t>sent in 4xRTT.</a:t>
            </a:r>
          </a:p>
          <a:p>
            <a:r>
              <a:rPr lang="en-US" dirty="0" smtClean="0"/>
              <a:t>Receiver detects gaps in sequence numbers. If a missing sequence number isn't received within 1xRTT of the arrival of a sequence number after it, the receiver transmits a repeat request.</a:t>
            </a:r>
          </a:p>
          <a:p>
            <a:r>
              <a:rPr lang="en-US" dirty="0" smtClean="0"/>
              <a:t>Sender resends </a:t>
            </a:r>
            <a:r>
              <a:rPr lang="en-US" dirty="0" err="1" smtClean="0"/>
              <a:t>NdnlpPackets</a:t>
            </a:r>
            <a:r>
              <a:rPr lang="en-US" dirty="0" smtClean="0"/>
              <a:t> in reply to repeat requests.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97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NDNLPv1 was designed in 2012 as a link protocol for NDN. It solves two major issues to enable NDN directly on Ethernet:</a:t>
            </a:r>
          </a:p>
          <a:p>
            <a:pPr lvl="1"/>
            <a:r>
              <a:rPr lang="en-US" dirty="0" smtClean="0"/>
              <a:t>messages larger than Ethernet MTU cannot be sent</a:t>
            </a:r>
          </a:p>
          <a:p>
            <a:pPr lvl="1"/>
            <a:r>
              <a:rPr lang="en-US" dirty="0" smtClean="0"/>
              <a:t>packet losses may degrade application performance</a:t>
            </a:r>
          </a:p>
          <a:p>
            <a:r>
              <a:rPr lang="en-US" dirty="0" smtClean="0"/>
              <a:t>NDNLPv1 provides two features:</a:t>
            </a:r>
          </a:p>
          <a:p>
            <a:pPr lvl="1"/>
            <a:r>
              <a:rPr lang="en-US" dirty="0" smtClean="0"/>
              <a:t>fragmentation and reassembly</a:t>
            </a:r>
          </a:p>
          <a:p>
            <a:pPr lvl="1"/>
            <a:r>
              <a:rPr lang="en-US" dirty="0" smtClean="0"/>
              <a:t>acknowledgement and retransmission</a:t>
            </a:r>
          </a:p>
        </p:txBody>
      </p:sp>
    </p:spTree>
    <p:extLst>
      <p:ext uri="{BB962C8B-B14F-4D97-AF65-F5344CB8AC3E}">
        <p14:creationId xmlns:p14="http://schemas.microsoft.com/office/powerpoint/2010/main" val="20399891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837791"/>
              </p:ext>
            </p:extLst>
          </p:nvPr>
        </p:nvGraphicFramePr>
        <p:xfrm>
          <a:off x="628650" y="1825625"/>
          <a:ext cx="78867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050"/>
                <a:gridCol w="1028700"/>
                <a:gridCol w="2095500"/>
                <a:gridCol w="1384300"/>
                <a:gridCol w="2343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(RTTs)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=1,</a:t>
                      </a:r>
                      <a:r>
                        <a:rPr lang="en-US" baseline="0" dirty="0" smtClean="0"/>
                        <a:t> fragment=P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=3, fragment=R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=4, fragment=S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repair</a:t>
                      </a:r>
                      <a:r>
                        <a:rPr lang="en-US" baseline="0" dirty="0" smtClean="0"/>
                        <a:t> 2,3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@2.3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=3, fragment=R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9154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idle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Sender transmits an IDLE packet, if it hasn't sent anything within last 1xRTT.</a:t>
            </a:r>
          </a:p>
          <a:p>
            <a:pPr lvl="1"/>
            <a:r>
              <a:rPr lang="en-US" dirty="0" smtClean="0"/>
              <a:t>This allows receivers to detect a gap in case the last </a:t>
            </a:r>
            <a:r>
              <a:rPr lang="en-US" dirty="0" err="1" smtClean="0"/>
              <a:t>NdnlpPacket</a:t>
            </a:r>
            <a:r>
              <a:rPr lang="en-US" dirty="0" smtClean="0"/>
              <a:t> is lost.</a:t>
            </a:r>
          </a:p>
          <a:p>
            <a:pPr lvl="1"/>
            <a:r>
              <a:rPr lang="en-US" dirty="0" smtClean="0"/>
              <a:t>But there's no recovery in case the "idle" </a:t>
            </a:r>
            <a:r>
              <a:rPr lang="en-US" dirty="0" err="1" smtClean="0"/>
              <a:t>NdnlpPacket</a:t>
            </a:r>
            <a:r>
              <a:rPr lang="en-US" dirty="0" smtClean="0"/>
              <a:t> is lost.</a:t>
            </a:r>
          </a:p>
        </p:txBody>
      </p:sp>
    </p:spTree>
    <p:extLst>
      <p:ext uri="{BB962C8B-B14F-4D97-AF65-F5344CB8AC3E}">
        <p14:creationId xmlns:p14="http://schemas.microsoft.com/office/powerpoint/2010/main" val="6104286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idle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571076"/>
              </p:ext>
            </p:extLst>
          </p:nvPr>
        </p:nvGraphicFramePr>
        <p:xfrm>
          <a:off x="628650" y="1825625"/>
          <a:ext cx="78867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050"/>
                <a:gridCol w="1028700"/>
                <a:gridCol w="2095500"/>
                <a:gridCol w="1384300"/>
                <a:gridCol w="2343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(RTTs)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=1,</a:t>
                      </a:r>
                      <a:r>
                        <a:rPr lang="en-US" baseline="0" dirty="0" smtClean="0"/>
                        <a:t> fragment=P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=3, idle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repair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@2.1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7019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multi-access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a multi-access link, group-RTT should be used in place of RTT.</a:t>
            </a:r>
          </a:p>
          <a:p>
            <a:r>
              <a:rPr lang="en-US" dirty="0" smtClean="0"/>
              <a:t>On a multi-access link, receiver should listen for repair requests transmitted by other receivers, and suppress its own if it's completely covered.</a:t>
            </a:r>
          </a:p>
          <a:p>
            <a:pPr lvl="1"/>
            <a:r>
              <a:rPr lang="en-US" dirty="0" smtClean="0"/>
              <a:t>Random delays can be used in order to suppress/aggregate repair requests, but the delay cannot exceed 1xRTT.</a:t>
            </a:r>
          </a:p>
        </p:txBody>
      </p:sp>
    </p:spTree>
    <p:extLst>
      <p:ext uri="{BB962C8B-B14F-4D97-AF65-F5344CB8AC3E}">
        <p14:creationId xmlns:p14="http://schemas.microsoft.com/office/powerpoint/2010/main" val="9672819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suppression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541607"/>
              </p:ext>
            </p:extLst>
          </p:nvPr>
        </p:nvGraphicFramePr>
        <p:xfrm>
          <a:off x="628650" y="1825625"/>
          <a:ext cx="7886700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050"/>
                <a:gridCol w="1028700"/>
                <a:gridCol w="2095500"/>
                <a:gridCol w="1384300"/>
                <a:gridCol w="2343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(RTTs)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=1,</a:t>
                      </a:r>
                      <a:r>
                        <a:rPr lang="en-US" baseline="0" dirty="0" smtClean="0"/>
                        <a:t> fragment=P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B,C @0.5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=3, fragment=R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=4, fragment=S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B,C @0.8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0" dirty="0" smtClean="0"/>
                        <a:t> needs repair 3;</a:t>
                      </a:r>
                    </a:p>
                    <a:p>
                      <a:r>
                        <a:rPr lang="en-US" baseline="0" dirty="0" smtClean="0"/>
                        <a:t>C needs repair 2,3;</a:t>
                      </a:r>
                    </a:p>
                    <a:p>
                      <a:r>
                        <a:rPr lang="en-US" baseline="0" dirty="0" smtClean="0"/>
                        <a:t>entering random delay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repair 2,3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A,B @2.5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</a:t>
                      </a:r>
                      <a:r>
                        <a:rPr lang="en-US" baseline="0" dirty="0" smtClean="0"/>
                        <a:t> cancels its own repair request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B,C @3.0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drops this fragment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=3, fragment=R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B,C @3.0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831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NdnlpSequence</a:t>
            </a:r>
            <a:r>
              <a:rPr lang="en-US" dirty="0"/>
              <a:t> is </a:t>
            </a:r>
            <a:r>
              <a:rPr lang="en-US" dirty="0" smtClean="0"/>
              <a:t>REQUIRED.</a:t>
            </a:r>
          </a:p>
          <a:p>
            <a:pPr lvl="1"/>
            <a:r>
              <a:rPr lang="en-US" dirty="0" smtClean="0"/>
              <a:t>except: </a:t>
            </a:r>
            <a:r>
              <a:rPr lang="en-US" dirty="0" err="1" smtClean="0"/>
              <a:t>NdnlpPacket</a:t>
            </a:r>
            <a:r>
              <a:rPr lang="en-US" dirty="0" smtClean="0"/>
              <a:t> that carries only </a:t>
            </a:r>
            <a:r>
              <a:rPr lang="en-US" dirty="0" err="1" smtClean="0"/>
              <a:t>NdnlpArq</a:t>
            </a:r>
            <a:r>
              <a:rPr lang="en-US" dirty="0" smtClean="0"/>
              <a:t> doesn't require </a:t>
            </a:r>
            <a:r>
              <a:rPr lang="en-US" dirty="0" err="1" smtClean="0"/>
              <a:t>NdnlpSequence</a:t>
            </a:r>
            <a:r>
              <a:rPr lang="en-US" dirty="0" smtClean="0"/>
              <a:t>, unless it's required by another feature.</a:t>
            </a:r>
            <a:endParaRPr lang="en-US" dirty="0"/>
          </a:p>
          <a:p>
            <a:r>
              <a:rPr lang="en-US" dirty="0" err="1" smtClean="0"/>
              <a:t>NdnlpArq</a:t>
            </a:r>
            <a:r>
              <a:rPr lang="en-US" dirty="0" smtClean="0"/>
              <a:t> header filed: contains </a:t>
            </a:r>
            <a:r>
              <a:rPr lang="en-US" dirty="0" smtClean="0"/>
              <a:t>sequence </a:t>
            </a:r>
            <a:r>
              <a:rPr lang="en-US" dirty="0" smtClean="0"/>
              <a:t>numbers </a:t>
            </a:r>
            <a:r>
              <a:rPr lang="en-US" dirty="0" smtClean="0"/>
              <a:t>that need </a:t>
            </a:r>
            <a:r>
              <a:rPr lang="en-US" dirty="0" smtClean="0"/>
              <a:t>repair.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can be sent as a standalone </a:t>
            </a:r>
            <a:r>
              <a:rPr lang="en-US" dirty="0" err="1" smtClean="0"/>
              <a:t>NdnlpPacket</a:t>
            </a:r>
            <a:r>
              <a:rPr lang="en-US" dirty="0" smtClean="0"/>
              <a:t> without </a:t>
            </a:r>
            <a:r>
              <a:rPr lang="en-US" dirty="0" err="1" smtClean="0"/>
              <a:t>NdnlpFragment</a:t>
            </a:r>
            <a:r>
              <a:rPr lang="en-US" dirty="0" smtClean="0"/>
              <a:t>, or piggy-backed onto another </a:t>
            </a:r>
            <a:r>
              <a:rPr lang="en-US" dirty="0" err="1" smtClean="0"/>
              <a:t>NdnlpPacket</a:t>
            </a:r>
            <a:r>
              <a:rPr lang="en-US" dirty="0" smtClean="0"/>
              <a:t> that also carries a </a:t>
            </a:r>
            <a:r>
              <a:rPr lang="en-US" dirty="0" err="1" smtClean="0"/>
              <a:t>NdnlpFragment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87879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NdnlpArq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NDNLP-ARQ-TYPE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NdnlpSequence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6635680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Mostly-Passive Failure Detection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477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Mostly-passive failure detection provides rapid failure detection of a host on either a point-to-point link or a multi-access group.</a:t>
            </a:r>
          </a:p>
          <a:p>
            <a:r>
              <a:rPr lang="en-US" dirty="0" smtClean="0"/>
              <a:t>A host is considered failed if nothing arrives from that host within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dead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procedure is passive.</a:t>
            </a:r>
          </a:p>
          <a:p>
            <a:r>
              <a:rPr lang="en-US" dirty="0" smtClean="0"/>
              <a:t>A host transmits an IDLE packet if it hasn't sent anything in last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, in order to convince other hosts that it's alive.</a:t>
            </a:r>
          </a:p>
          <a:p>
            <a:pPr lvl="1"/>
            <a:r>
              <a:rPr lang="en-US" dirty="0" smtClean="0"/>
              <a:t>This is the non-passive, but it won't happen when host is busy.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dead</a:t>
            </a:r>
            <a:r>
              <a:rPr lang="en-US" dirty="0" smtClean="0"/>
              <a:t> &gt;= 3xT</a:t>
            </a:r>
            <a:r>
              <a:rPr lang="en-US" baseline="-25000" dirty="0" smtClean="0"/>
              <a:t>idle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5272353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full </a:t>
            </a:r>
            <a:r>
              <a:rPr lang="en-US" dirty="0"/>
              <a:t>m</a:t>
            </a:r>
            <a:r>
              <a:rPr lang="en-US" dirty="0" smtClean="0"/>
              <a:t>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Host periodically transmits IDLE packets,</a:t>
            </a:r>
          </a:p>
          <a:p>
            <a:pPr lvl="1"/>
            <a:r>
              <a:rPr lang="en-US" dirty="0"/>
              <a:t>if it hasn't transmitted anything in last </a:t>
            </a:r>
            <a:r>
              <a:rPr lang="en-US" dirty="0" err="1"/>
              <a:t>T</a:t>
            </a:r>
            <a:r>
              <a:rPr lang="en-US" baseline="-25000" dirty="0" err="1"/>
              <a:t>idle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Full mode is suitable when the host wants to ensure its peer(s) know its aliveness, such as:</a:t>
            </a:r>
          </a:p>
          <a:p>
            <a:pPr lvl="1"/>
            <a:r>
              <a:rPr lang="en-US" dirty="0" smtClean="0"/>
              <a:t>router-router links</a:t>
            </a:r>
          </a:p>
          <a:p>
            <a:pPr lvl="1"/>
            <a:r>
              <a:rPr lang="en-US" dirty="0" smtClean="0"/>
              <a:t>laptop side of laptop-router link</a:t>
            </a:r>
          </a:p>
        </p:txBody>
      </p:sp>
    </p:spTree>
    <p:extLst>
      <p:ext uri="{BB962C8B-B14F-4D97-AF65-F5344CB8AC3E}">
        <p14:creationId xmlns:p14="http://schemas.microsoft.com/office/powerpoint/2010/main" val="418569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NDNLPv1: packet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NdnlpData</a:t>
            </a:r>
            <a:r>
              <a:rPr lang="en-US" dirty="0" smtClean="0"/>
              <a:t> contains a fragment of an Interest or a </a:t>
            </a:r>
            <a:r>
              <a:rPr lang="en-US" dirty="0" err="1" smtClean="0"/>
              <a:t>ContentObject</a:t>
            </a:r>
            <a:r>
              <a:rPr lang="en-US" dirty="0" smtClean="0"/>
              <a:t> (aka Data). Its header has:</a:t>
            </a:r>
          </a:p>
          <a:p>
            <a:pPr lvl="1"/>
            <a:r>
              <a:rPr lang="en-US" dirty="0" smtClean="0"/>
              <a:t>sequence number</a:t>
            </a:r>
          </a:p>
          <a:p>
            <a:pPr lvl="1"/>
            <a:r>
              <a:rPr lang="en-US" dirty="0" smtClean="0"/>
              <a:t>fragment index and fragment count</a:t>
            </a:r>
          </a:p>
          <a:p>
            <a:pPr lvl="1"/>
            <a:r>
              <a:rPr lang="en-US" dirty="0" smtClean="0"/>
              <a:t>a flag to request link acknowledgement</a:t>
            </a:r>
          </a:p>
          <a:p>
            <a:r>
              <a:rPr lang="en-US" dirty="0" err="1" smtClean="0"/>
              <a:t>NdnlpAck</a:t>
            </a:r>
            <a:r>
              <a:rPr lang="en-US" dirty="0" smtClean="0"/>
              <a:t> contains acknowledgements for one or more fragments</a:t>
            </a:r>
          </a:p>
          <a:p>
            <a:pPr lvl="1"/>
            <a:r>
              <a:rPr lang="en-US" dirty="0" smtClean="0"/>
              <a:t>Acknowledgements are organized into blocks, where each block has a bitmap to indicate the receipt status of fragments in a consecutive range of sequence numbers. (similar to TCP SACK)</a:t>
            </a:r>
          </a:p>
        </p:txBody>
      </p:sp>
    </p:spTree>
    <p:extLst>
      <p:ext uri="{BB962C8B-B14F-4D97-AF65-F5344CB8AC3E}">
        <p14:creationId xmlns:p14="http://schemas.microsoft.com/office/powerpoint/2010/main" val="30503687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passive </a:t>
            </a:r>
            <a:r>
              <a:rPr lang="en-US" dirty="0"/>
              <a:t>m</a:t>
            </a:r>
            <a:r>
              <a:rPr lang="en-US" dirty="0" smtClean="0"/>
              <a:t>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 does not periodically transmit IDLE packets.</a:t>
            </a:r>
          </a:p>
          <a:p>
            <a:r>
              <a:rPr lang="en-US" dirty="0" smtClean="0"/>
              <a:t>Host replies an IDLE packet in response to an incoming IDLE packet,</a:t>
            </a:r>
          </a:p>
          <a:p>
            <a:pPr lvl="1"/>
            <a:r>
              <a:rPr lang="en-US" dirty="0" smtClean="0"/>
              <a:t>if it hasn't transmitted anything in last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Passive </a:t>
            </a:r>
            <a:r>
              <a:rPr lang="en-US" dirty="0"/>
              <a:t>mode </a:t>
            </a:r>
            <a:r>
              <a:rPr lang="en-US" dirty="0" smtClean="0"/>
              <a:t>consumes less resources (no timer), and is </a:t>
            </a:r>
            <a:r>
              <a:rPr lang="en-US" dirty="0"/>
              <a:t>suitable when the </a:t>
            </a:r>
            <a:r>
              <a:rPr lang="en-US" dirty="0" smtClean="0"/>
              <a:t>host knows its peer(s) is in full mode, </a:t>
            </a:r>
            <a:r>
              <a:rPr lang="en-US" dirty="0"/>
              <a:t>such as:</a:t>
            </a:r>
          </a:p>
          <a:p>
            <a:pPr lvl="1"/>
            <a:r>
              <a:rPr lang="en-US" dirty="0" smtClean="0"/>
              <a:t>router side </a:t>
            </a:r>
            <a:r>
              <a:rPr lang="en-US" dirty="0"/>
              <a:t>of laptop-router </a:t>
            </a:r>
            <a:r>
              <a:rPr lang="en-US" dirty="0" smtClean="0"/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907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on multi-access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multi-access link can never fail, but a host can detect failures of peers on the link.</a:t>
            </a:r>
          </a:p>
          <a:p>
            <a:r>
              <a:rPr lang="en-US" dirty="0" smtClean="0"/>
              <a:t>As long as at least one host is in full mode, every other host, regardless of its mode, will be transmitting at least one packet every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, either scheduled by timer or as a reply.</a:t>
            </a:r>
          </a:p>
          <a:p>
            <a:pPr lvl="1"/>
            <a:r>
              <a:rPr lang="en-US" dirty="0" smtClean="0"/>
              <a:t>Recall that a passive mode host replies to IDLE packet only if nothing is transmitted in last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, so this won't cause exponential transmissions.</a:t>
            </a:r>
          </a:p>
        </p:txBody>
      </p:sp>
    </p:spTree>
    <p:extLst>
      <p:ext uri="{BB962C8B-B14F-4D97-AF65-F5344CB8AC3E}">
        <p14:creationId xmlns:p14="http://schemas.microsoft.com/office/powerpoint/2010/main" val="755073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Caution: </a:t>
            </a:r>
            <a:r>
              <a:rPr lang="en-US" dirty="0" err="1" smtClean="0"/>
              <a:t>WiFi</a:t>
            </a:r>
            <a:r>
              <a:rPr lang="en-US" dirty="0"/>
              <a:t> </a:t>
            </a:r>
            <a:r>
              <a:rPr lang="en-US" dirty="0" smtClean="0"/>
              <a:t>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WiFi</a:t>
            </a:r>
            <a:r>
              <a:rPr lang="en-US" dirty="0" smtClean="0"/>
              <a:t> multicast is slow, and requires all stations in Low Power mode to stay awake.</a:t>
            </a:r>
          </a:p>
          <a:p>
            <a:r>
              <a:rPr lang="en-US" dirty="0" smtClean="0"/>
              <a:t>It's NOT RECOMMENDED to run this failure detection feature on a multicast group that involves </a:t>
            </a:r>
            <a:r>
              <a:rPr lang="en-US" dirty="0" err="1" smtClean="0"/>
              <a:t>WiFi</a:t>
            </a:r>
            <a:r>
              <a:rPr lang="en-US" dirty="0" smtClean="0"/>
              <a:t> stations.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858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HMAC Integrity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421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HMAC integrity allows an HMAC signature to be attached to each </a:t>
            </a:r>
            <a:r>
              <a:rPr lang="en-US" dirty="0" err="1" smtClean="0"/>
              <a:t>NdnlpPacket</a:t>
            </a:r>
            <a:r>
              <a:rPr lang="en-US" dirty="0" smtClean="0"/>
              <a:t>, in order to prevent packet injection.</a:t>
            </a:r>
          </a:p>
          <a:p>
            <a:pPr lvl="1"/>
            <a:r>
              <a:rPr lang="en-US" dirty="0" smtClean="0"/>
              <a:t>This is most useful on a point-to-point datagram tunnel, but can be used on other links as well.</a:t>
            </a:r>
          </a:p>
          <a:p>
            <a:r>
              <a:rPr lang="en-US" dirty="0" smtClean="0"/>
              <a:t>This design assumes the hash algorithm and sender's key are pre-shared,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during tunnel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24306338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NdnlpHmacSignature</a:t>
            </a:r>
            <a:r>
              <a:rPr lang="en-US" dirty="0" smtClean="0"/>
              <a:t> trailer field: HMAC signature covering </a:t>
            </a:r>
            <a:r>
              <a:rPr lang="en-US" dirty="0" err="1" smtClean="0"/>
              <a:t>NdnlpHeader</a:t>
            </a:r>
            <a:r>
              <a:rPr lang="en-US" dirty="0" smtClean="0"/>
              <a:t> and </a:t>
            </a:r>
            <a:r>
              <a:rPr lang="en-US" dirty="0" err="1" smtClean="0"/>
              <a:t>NdnlpFragment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field is put in the trailer, so that the signature can be generated over a consecutive chunk of octets.</a:t>
            </a:r>
          </a:p>
          <a:p>
            <a:r>
              <a:rPr lang="en-US" dirty="0" err="1" smtClean="0"/>
              <a:t>NdnlpTrailer</a:t>
            </a:r>
            <a:r>
              <a:rPr lang="en-US" dirty="0" smtClean="0"/>
              <a:t> isn't covered by the signature.</a:t>
            </a:r>
          </a:p>
          <a:p>
            <a:pPr lvl="1"/>
            <a:r>
              <a:rPr lang="en-US" dirty="0" smtClean="0"/>
              <a:t>Other fields in the trailer, if any, won't be protected by the signature.</a:t>
            </a:r>
          </a:p>
          <a:p>
            <a:r>
              <a:rPr lang="en-US" dirty="0" err="1" smtClean="0"/>
              <a:t>NdnlpHmacSignature</a:t>
            </a:r>
            <a:r>
              <a:rPr lang="en-US" dirty="0" smtClean="0"/>
              <a:t> field is per-fragment.</a:t>
            </a:r>
          </a:p>
          <a:p>
            <a:pPr lvl="1"/>
            <a:r>
              <a:rPr lang="en-US" dirty="0" smtClean="0"/>
              <a:t>If a network layer packet is fragmented, each fragment gets its own signature.</a:t>
            </a:r>
          </a:p>
        </p:txBody>
      </p:sp>
    </p:spTree>
    <p:extLst>
      <p:ext uri="{BB962C8B-B14F-4D97-AF65-F5344CB8AC3E}">
        <p14:creationId xmlns:p14="http://schemas.microsoft.com/office/powerpoint/2010/main" val="35992865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NdnlpHmacSignature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NDNLP-HMAC-SIGNATURE-TYPE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byte+</a:t>
            </a:r>
          </a:p>
        </p:txBody>
      </p:sp>
    </p:spTree>
    <p:extLst>
      <p:ext uri="{BB962C8B-B14F-4D97-AF65-F5344CB8AC3E}">
        <p14:creationId xmlns:p14="http://schemas.microsoft.com/office/powerpoint/2010/main" val="673377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NACK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084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network NACK is a forwarding instruction from upstream to downstream that indicates the upstream is unable to satisfy an Interest.</a:t>
            </a:r>
          </a:p>
          <a:p>
            <a:r>
              <a:rPr lang="en-US" dirty="0" smtClean="0"/>
              <a:t>Network layer packet MUST be an Interest that the upstream is unable to satisfy.</a:t>
            </a:r>
          </a:p>
          <a:p>
            <a:r>
              <a:rPr lang="en-US" dirty="0" err="1" smtClean="0"/>
              <a:t>NdnlpNack</a:t>
            </a:r>
            <a:r>
              <a:rPr lang="en-US" dirty="0" smtClean="0"/>
              <a:t> header field indicates the packet is a NACK instead of a regular Interest.</a:t>
            </a:r>
          </a:p>
          <a:p>
            <a:pPr lvl="1"/>
            <a:r>
              <a:rPr lang="en-US" dirty="0" smtClean="0"/>
              <a:t>It can optionally carry a reason, and an instruction on what downstream should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236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NdnlpNack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NDNLP-NACK-TYPE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DuplicateNack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GiveUpNack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NoDataNack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CongestionNack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BusyNack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DuplicateNack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DUPLICATE-NACK-TYPE TLV-LENGTH(=0)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GiveUpNack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GIVE-UP-NACK-TYPE TLV-LENGTH(=0)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NoDataNack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NO-DATA-NACK-TYPE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NoForwardInstruction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NoForwardInstruction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NO-FORWARD-INSTRUCTION-TYPE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Name</a:t>
            </a:r>
          </a:p>
        </p:txBody>
      </p:sp>
    </p:spTree>
    <p:extLst>
      <p:ext uri="{BB962C8B-B14F-4D97-AF65-F5344CB8AC3E}">
        <p14:creationId xmlns:p14="http://schemas.microsoft.com/office/powerpoint/2010/main" val="304923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NDNLPv1: fragmentation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sender chops a message into fragments, and send them using consecutive sequence numbers.</a:t>
            </a:r>
          </a:p>
          <a:p>
            <a:r>
              <a:rPr lang="en-US" dirty="0" smtClean="0"/>
              <a:t>The receiver reassemble fragments into messages.</a:t>
            </a:r>
          </a:p>
          <a:p>
            <a:pPr lvl="1"/>
            <a:r>
              <a:rPr lang="en-US" dirty="0" smtClean="0"/>
              <a:t>Each message has a "message identifier" that can be calculated from any fragment by subtracting fragment index from sequence number.</a:t>
            </a:r>
          </a:p>
        </p:txBody>
      </p:sp>
    </p:spTree>
    <p:extLst>
      <p:ext uri="{BB962C8B-B14F-4D97-AF65-F5344CB8AC3E}">
        <p14:creationId xmlns:p14="http://schemas.microsoft.com/office/powerpoint/2010/main" val="2723768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CongestionNack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CONGESTION-NACK-TYPE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AdjustRateInstruction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AdjustRateInstruction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ADJUST-RATE-INSTRUCTION-TYPE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TLV-LENGTH(=4)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IEEE794-binary32-float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BusyNack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BUSY-NACK-TYPE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RetryAfterInstruction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RetryAfterInstruction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RETRY-AFTER-INSTRUCTION-TYPE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8725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1163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Choice: reason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each NACK reason needs a TLV-TYPE instead of a numeric code?</a:t>
            </a:r>
          </a:p>
          <a:p>
            <a:pPr lvl="1"/>
            <a:r>
              <a:rPr lang="en-US" dirty="0" smtClean="0"/>
              <a:t>because additional information and instructions can be carried in the reason's element.</a:t>
            </a:r>
          </a:p>
          <a:p>
            <a:r>
              <a:rPr lang="en-US" dirty="0" smtClean="0"/>
              <a:t>What's the necessity of outer </a:t>
            </a:r>
            <a:r>
              <a:rPr lang="en-US" dirty="0" err="1" smtClean="0"/>
              <a:t>NdnlpNack</a:t>
            </a:r>
            <a:r>
              <a:rPr lang="en-US" dirty="0" smtClean="0"/>
              <a:t> element?</a:t>
            </a:r>
          </a:p>
          <a:p>
            <a:pPr lvl="1"/>
            <a:r>
              <a:rPr lang="en-US" dirty="0" smtClean="0"/>
              <a:t>This allows hosts to recognize this is a NACK.</a:t>
            </a:r>
          </a:p>
          <a:p>
            <a:pPr lvl="1"/>
            <a:r>
              <a:rPr lang="en-US" dirty="0" smtClean="0"/>
              <a:t>A host that recognizes </a:t>
            </a:r>
            <a:r>
              <a:rPr lang="en-US" dirty="0" err="1" smtClean="0"/>
              <a:t>NdnlpNack</a:t>
            </a:r>
            <a:r>
              <a:rPr lang="en-US" dirty="0" smtClean="0"/>
              <a:t> but doesn't recognize the inner reason type SHOULD treat this as a NACK without reason, instead of dropping the packet.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732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Choice: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instructions nested under the reason element, instead of directly under </a:t>
            </a:r>
            <a:r>
              <a:rPr lang="en-US" dirty="0" err="1" smtClean="0"/>
              <a:t>NdnlpNack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An instruction is a hint to the forwarding strategy. It makes sense only under a certain reason.</a:t>
            </a:r>
          </a:p>
          <a:p>
            <a:r>
              <a:rPr lang="en-US" dirty="0" smtClean="0"/>
              <a:t>How is the Name in </a:t>
            </a:r>
            <a:r>
              <a:rPr lang="en-US" dirty="0" err="1" smtClean="0"/>
              <a:t>NoForwardInstruction</a:t>
            </a:r>
            <a:r>
              <a:rPr lang="en-US" dirty="0" smtClean="0"/>
              <a:t> chosen?</a:t>
            </a:r>
            <a:endParaRPr lang="en-US" dirty="0"/>
          </a:p>
          <a:p>
            <a:pPr lvl="1"/>
            <a:r>
              <a:rPr lang="en-US" dirty="0" smtClean="0"/>
              <a:t>A forwarder (not considering policy) never knows which namespace it cannot serve.</a:t>
            </a:r>
          </a:p>
          <a:p>
            <a:pPr lvl="1"/>
            <a:r>
              <a:rPr lang="en-US" dirty="0" smtClean="0"/>
              <a:t>TODO: need an answer</a:t>
            </a:r>
          </a:p>
        </p:txBody>
      </p:sp>
    </p:spTree>
    <p:extLst>
      <p:ext uri="{BB962C8B-B14F-4D97-AF65-F5344CB8AC3E}">
        <p14:creationId xmlns:p14="http://schemas.microsoft.com/office/powerpoint/2010/main" val="25138824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Controlled Forwarding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465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Consumer controlled forwarding allows a local consumer application to explicitly specify the </a:t>
            </a:r>
            <a:r>
              <a:rPr lang="en-US" dirty="0" err="1" smtClean="0"/>
              <a:t>nexthop</a:t>
            </a:r>
            <a:r>
              <a:rPr lang="en-US" dirty="0" smtClean="0"/>
              <a:t> face to forward an Interest.</a:t>
            </a:r>
          </a:p>
          <a:p>
            <a:r>
              <a:rPr lang="en-US" dirty="0"/>
              <a:t>Network layer packet MUST be an </a:t>
            </a:r>
            <a:r>
              <a:rPr lang="en-US" dirty="0" smtClean="0"/>
              <a:t>Interest on which the instruction in </a:t>
            </a:r>
            <a:r>
              <a:rPr lang="en-US" dirty="0" err="1" smtClean="0"/>
              <a:t>NextHopFaceId</a:t>
            </a:r>
            <a:r>
              <a:rPr lang="en-US" dirty="0" smtClean="0"/>
              <a:t> header field applies.</a:t>
            </a:r>
          </a:p>
          <a:p>
            <a:r>
              <a:rPr lang="en-US" dirty="0" smtClean="0"/>
              <a:t>A host SHOULD follow this instruction and forward the Interest to the specified </a:t>
            </a:r>
            <a:r>
              <a:rPr lang="en-US" dirty="0" err="1" smtClean="0"/>
              <a:t>nexthop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ContentStore</a:t>
            </a:r>
            <a:r>
              <a:rPr lang="en-US" dirty="0" smtClean="0"/>
              <a:t> SHOULD NOT satisfy this Interest, unless </a:t>
            </a:r>
            <a:r>
              <a:rPr lang="en-US" dirty="0" err="1" smtClean="0"/>
              <a:t>NextHopFaceId</a:t>
            </a:r>
            <a:r>
              <a:rPr lang="en-US" dirty="0" smtClean="0"/>
              <a:t> is a special </a:t>
            </a:r>
            <a:r>
              <a:rPr lang="en-US" dirty="0" err="1" smtClean="0"/>
              <a:t>FaceId</a:t>
            </a:r>
            <a:r>
              <a:rPr lang="en-US" dirty="0" smtClean="0"/>
              <a:t> that represent the </a:t>
            </a:r>
            <a:r>
              <a:rPr lang="en-US" dirty="0" err="1" smtClean="0"/>
              <a:t>ContentStore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FIB </a:t>
            </a:r>
            <a:r>
              <a:rPr lang="en-US" dirty="0" err="1" smtClean="0"/>
              <a:t>nexthops</a:t>
            </a:r>
            <a:r>
              <a:rPr lang="en-US" dirty="0" smtClean="0"/>
              <a:t> are ignored.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407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NextHopFaceId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NEXT-HOP-FACE-ID-TYPE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7382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Cache Policy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6527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cache policy feature allows a local producer application to instruct </a:t>
            </a:r>
            <a:r>
              <a:rPr lang="en-US" dirty="0" err="1" smtClean="0"/>
              <a:t>ContentStore</a:t>
            </a:r>
            <a:r>
              <a:rPr lang="en-US" dirty="0" smtClean="0"/>
              <a:t> on whether and how to cache a Data packet.</a:t>
            </a:r>
          </a:p>
          <a:p>
            <a:r>
              <a:rPr lang="en-US" dirty="0"/>
              <a:t>Network layer packet MUST be </a:t>
            </a:r>
            <a:r>
              <a:rPr lang="en-US" dirty="0" smtClean="0"/>
              <a:t>a Data packet on </a:t>
            </a:r>
            <a:r>
              <a:rPr lang="en-US" dirty="0"/>
              <a:t>which </a:t>
            </a:r>
            <a:r>
              <a:rPr lang="en-US" dirty="0" smtClean="0"/>
              <a:t>the </a:t>
            </a:r>
            <a:r>
              <a:rPr lang="en-US" dirty="0"/>
              <a:t>instruction </a:t>
            </a:r>
            <a:r>
              <a:rPr lang="en-US" dirty="0" smtClean="0"/>
              <a:t>in </a:t>
            </a:r>
            <a:r>
              <a:rPr lang="en-US" dirty="0" err="1" smtClean="0"/>
              <a:t>CachingPolicy</a:t>
            </a:r>
            <a:r>
              <a:rPr lang="en-US" dirty="0" smtClean="0"/>
              <a:t> header field applies</a:t>
            </a:r>
            <a:r>
              <a:rPr lang="en-US" dirty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host </a:t>
            </a:r>
            <a:r>
              <a:rPr lang="en-US" dirty="0" smtClean="0"/>
              <a:t>MAY follow </a:t>
            </a:r>
            <a:r>
              <a:rPr lang="en-US" dirty="0"/>
              <a:t>this </a:t>
            </a:r>
            <a:r>
              <a:rPr lang="en-US" dirty="0" smtClean="0"/>
              <a:t>instruction.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5763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CachingPolicy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CACHING-POLICY-TYPE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NoCache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TimeLimitedCache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NoCache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NO-CACHE-TYPE TLV-LENGTH(=0)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TimeLimitedCache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TIME-LIMITED-CACHE-TYPE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ExpirationPeriod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345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NDNLPv1: link acknowledgement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sender retains recently sent fragments.</a:t>
            </a:r>
          </a:p>
          <a:p>
            <a:r>
              <a:rPr lang="en-US" dirty="0" smtClean="0"/>
              <a:t>The receiver stashes sequence numbers of received fragments, and sends all acknowledgements once per 2x link delay.</a:t>
            </a:r>
          </a:p>
          <a:p>
            <a:r>
              <a:rPr lang="en-US" dirty="0" smtClean="0"/>
              <a:t>The sender expects every fragment to be acknowledged within 4x link delay. It retransmits unacknowledged fragments, at most twice per fragment within 32x link delay, and gives up after that.</a:t>
            </a:r>
          </a:p>
        </p:txBody>
      </p:sp>
    </p:spTree>
    <p:extLst>
      <p:ext uri="{BB962C8B-B14F-4D97-AF65-F5344CB8AC3E}">
        <p14:creationId xmlns:p14="http://schemas.microsoft.com/office/powerpoint/2010/main" val="30695447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Face Indication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6965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Incoming face indication feature allows the forward to inform local applications about the face on which a packet is received.</a:t>
            </a:r>
          </a:p>
          <a:p>
            <a:r>
              <a:rPr lang="en-US" dirty="0" err="1" smtClean="0"/>
              <a:t>IncomingFaceId</a:t>
            </a:r>
            <a:r>
              <a:rPr lang="en-US" dirty="0" smtClean="0"/>
              <a:t> header field can be applied to Interest or Data packets.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9475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IncomingFaceId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INCOMING-FACE-ID-TYPE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54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 Multicast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NDNLPv1 was initially designed for unicast link only.</a:t>
            </a:r>
          </a:p>
          <a:p>
            <a:r>
              <a:rPr lang="en-US" dirty="0" smtClean="0"/>
              <a:t>Multicast extension was added in 2013.</a:t>
            </a:r>
          </a:p>
          <a:p>
            <a:r>
              <a:rPr lang="en-US" dirty="0" smtClean="0"/>
              <a:t>Fragmentation operations:</a:t>
            </a:r>
          </a:p>
          <a:p>
            <a:pPr lvl="1"/>
            <a:r>
              <a:rPr lang="en-US" dirty="0" smtClean="0"/>
              <a:t>The sender operates in the same manner.</a:t>
            </a:r>
          </a:p>
          <a:p>
            <a:pPr lvl="1"/>
            <a:r>
              <a:rPr lang="en-US" dirty="0" smtClean="0"/>
              <a:t>The receiver needs to distinguish sender address. Fragments of different (sender address, destination address) are processed separately.</a:t>
            </a:r>
          </a:p>
          <a:p>
            <a:r>
              <a:rPr lang="en-US" dirty="0" smtClean="0"/>
              <a:t>Link acknowledgement is no longer supported, because packet loss is believed to be uncommon on wired Ethernet.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8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NDNLPv1-TLV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2014, NDN-TLV packet format is adopted. NDNLPv1 is also changed from CCNB format to TLV format.</a:t>
            </a:r>
          </a:p>
          <a:p>
            <a:r>
              <a:rPr lang="en-US" dirty="0" smtClean="0"/>
              <a:t>Semantics are unchanged.</a:t>
            </a:r>
          </a:p>
          <a:p>
            <a:r>
              <a:rPr lang="en-US" dirty="0" smtClean="0"/>
              <a:t>Fragmentation feature is implemented in NFD v0.2.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712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2781</Words>
  <Application>Microsoft Office PowerPoint</Application>
  <PresentationFormat>On-screen Show (4:3)</PresentationFormat>
  <Paragraphs>375</Paragraphs>
  <Slides>72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7" baseType="lpstr">
      <vt:lpstr>Arial</vt:lpstr>
      <vt:lpstr>Calibri</vt:lpstr>
      <vt:lpstr>Calibri Light</vt:lpstr>
      <vt:lpstr>Consolas</vt:lpstr>
      <vt:lpstr>Office Theme</vt:lpstr>
      <vt:lpstr>NDNLPv2</vt:lpstr>
      <vt:lpstr>Outline</vt:lpstr>
      <vt:lpstr>History</vt:lpstr>
      <vt:lpstr>NDNLPv1 features</vt:lpstr>
      <vt:lpstr>NDNLPv1: packet types</vt:lpstr>
      <vt:lpstr>NDNLPv1: fragmentation operations</vt:lpstr>
      <vt:lpstr>NDNLPv1: link acknowledgement operations</vt:lpstr>
      <vt:lpstr>NDNLPv1 Multicast Extension</vt:lpstr>
      <vt:lpstr>NDNLPv1-TLV</vt:lpstr>
      <vt:lpstr>NDNLP-BFD: failure detection</vt:lpstr>
      <vt:lpstr>NFD LocalControlHeader</vt:lpstr>
      <vt:lpstr>Goals</vt:lpstr>
      <vt:lpstr>Features</vt:lpstr>
      <vt:lpstr>Unified Header</vt:lpstr>
      <vt:lpstr>Modular Features</vt:lpstr>
      <vt:lpstr>Packet Format</vt:lpstr>
      <vt:lpstr>NdnlpPacket</vt:lpstr>
      <vt:lpstr>NdnlpHeader</vt:lpstr>
      <vt:lpstr>NdnlpFragment</vt:lpstr>
      <vt:lpstr>NdnlpTrailer</vt:lpstr>
      <vt:lpstr>Outermost Packet</vt:lpstr>
      <vt:lpstr>Header and Trailer</vt:lpstr>
      <vt:lpstr>Sequence Number</vt:lpstr>
      <vt:lpstr>NdnlpNop: padding</vt:lpstr>
      <vt:lpstr>NdnlpFragment: (fragment of) network layer packet</vt:lpstr>
      <vt:lpstr>Field Order</vt:lpstr>
      <vt:lpstr>Unknown Fields</vt:lpstr>
      <vt:lpstr>Indexed Fragmentation</vt:lpstr>
      <vt:lpstr>Introduction</vt:lpstr>
      <vt:lpstr>Operations</vt:lpstr>
      <vt:lpstr>Fields</vt:lpstr>
      <vt:lpstr>Format Definition</vt:lpstr>
      <vt:lpstr>Other Header and Trailer Fields</vt:lpstr>
      <vt:lpstr>Example</vt:lpstr>
      <vt:lpstr>B-E Fragmentation</vt:lpstr>
      <vt:lpstr>Introduction</vt:lpstr>
      <vt:lpstr>ARQ Reliability</vt:lpstr>
      <vt:lpstr>Introduction</vt:lpstr>
      <vt:lpstr>Basic Operations</vt:lpstr>
      <vt:lpstr>Example</vt:lpstr>
      <vt:lpstr>Operations: idle</vt:lpstr>
      <vt:lpstr>Example: idle</vt:lpstr>
      <vt:lpstr>Operations: multi-access link</vt:lpstr>
      <vt:lpstr>Example: suppression</vt:lpstr>
      <vt:lpstr>Fields</vt:lpstr>
      <vt:lpstr>Format Definition</vt:lpstr>
      <vt:lpstr>Mostly-Passive Failure Detection</vt:lpstr>
      <vt:lpstr>Introduction</vt:lpstr>
      <vt:lpstr>Operations: full mode</vt:lpstr>
      <vt:lpstr>Operations: passive mode</vt:lpstr>
      <vt:lpstr>Operations: on multi-access link</vt:lpstr>
      <vt:lpstr>Caution: WiFi multicast</vt:lpstr>
      <vt:lpstr>HMAC Integrity</vt:lpstr>
      <vt:lpstr>Introduction</vt:lpstr>
      <vt:lpstr>Fields</vt:lpstr>
      <vt:lpstr>Format Definition</vt:lpstr>
      <vt:lpstr>Network NACK</vt:lpstr>
      <vt:lpstr>Introduction</vt:lpstr>
      <vt:lpstr>Format Definition</vt:lpstr>
      <vt:lpstr>Format Definition</vt:lpstr>
      <vt:lpstr>Semantics</vt:lpstr>
      <vt:lpstr>Design Choice: reason types</vt:lpstr>
      <vt:lpstr>Design Choice: instructions</vt:lpstr>
      <vt:lpstr>Consumer Controlled Forwarding</vt:lpstr>
      <vt:lpstr>Introduction</vt:lpstr>
      <vt:lpstr>Format Definition</vt:lpstr>
      <vt:lpstr>Local Cache Policy</vt:lpstr>
      <vt:lpstr>Introduction</vt:lpstr>
      <vt:lpstr>Format Definition</vt:lpstr>
      <vt:lpstr>Incoming Face Indication</vt:lpstr>
      <vt:lpstr>Introduction</vt:lpstr>
      <vt:lpstr>Format Definition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2015-03-10T16:11:03Z</dcterms:created>
  <dcterms:modified xsi:type="dcterms:W3CDTF">2015-03-11T23:08:57Z</dcterms:modified>
</cp:coreProperties>
</file>