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0"/>
  </p:notesMasterIdLst>
  <p:sldIdLst>
    <p:sldId id="256" r:id="rId2"/>
    <p:sldId id="307" r:id="rId3"/>
    <p:sldId id="365" r:id="rId4"/>
    <p:sldId id="366" r:id="rId5"/>
    <p:sldId id="369" r:id="rId6"/>
    <p:sldId id="309" r:id="rId7"/>
    <p:sldId id="308" r:id="rId8"/>
    <p:sldId id="370" r:id="rId9"/>
    <p:sldId id="359" r:id="rId10"/>
    <p:sldId id="373" r:id="rId11"/>
    <p:sldId id="375" r:id="rId12"/>
    <p:sldId id="367" r:id="rId13"/>
    <p:sldId id="376" r:id="rId14"/>
    <p:sldId id="377" r:id="rId15"/>
    <p:sldId id="378" r:id="rId16"/>
    <p:sldId id="374" r:id="rId17"/>
    <p:sldId id="310" r:id="rId18"/>
    <p:sldId id="311" r:id="rId19"/>
    <p:sldId id="312" r:id="rId20"/>
    <p:sldId id="321" r:id="rId21"/>
    <p:sldId id="314" r:id="rId22"/>
    <p:sldId id="371" r:id="rId23"/>
    <p:sldId id="372" r:id="rId24"/>
    <p:sldId id="322" r:id="rId25"/>
    <p:sldId id="368" r:id="rId26"/>
    <p:sldId id="316" r:id="rId27"/>
    <p:sldId id="317" r:id="rId28"/>
    <p:sldId id="31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2015-07-09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851024"/>
          </a:xfrm>
        </p:spPr>
        <p:txBody>
          <a:bodyPr/>
          <a:lstStyle/>
          <a:p>
            <a:r>
              <a:rPr lang="en-US" dirty="0" smtClean="0"/>
              <a:t>This pipeline is entered when an incoming Interest</a:t>
            </a:r>
          </a:p>
          <a:p>
            <a:pPr lvl="1"/>
            <a:r>
              <a:rPr lang="en-US" dirty="0" smtClean="0"/>
              <a:t>is pending (so </a:t>
            </a:r>
            <a:r>
              <a:rPr lang="en-US" dirty="0" err="1" smtClean="0"/>
              <a:t>ContentStore</a:t>
            </a:r>
            <a:r>
              <a:rPr lang="en-US" dirty="0" smtClean="0"/>
              <a:t> lookup is unnecessary), or</a:t>
            </a:r>
          </a:p>
          <a:p>
            <a:pPr lvl="1"/>
            <a:r>
              <a:rPr lang="en-US" dirty="0" smtClean="0"/>
              <a:t>is miss from </a:t>
            </a:r>
            <a:r>
              <a:rPr lang="en-US" dirty="0" err="1" smtClean="0"/>
              <a:t>ContentStore</a:t>
            </a:r>
            <a:endParaRPr lang="en-US" dirty="0" smtClean="0"/>
          </a:p>
          <a:p>
            <a:r>
              <a:rPr lang="en-US" dirty="0" smtClean="0"/>
              <a:t>This pipeline will start forwarding the Interest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8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3912" y="4317903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Interest Name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440430" y="521248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dispatch to strategy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2047" y="183294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InRecord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355046" y="182277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err="1"/>
              <a:t>unsatisfy</a:t>
            </a:r>
            <a:r>
              <a:rPr lang="en-US" dirty="0"/>
              <a:t> timer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5885180" y="182277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cxnSp>
        <p:nvCxnSpPr>
          <p:cNvPr id="41" name="Straight Arrow Connector 40"/>
          <p:cNvCxnSpPr>
            <a:stCxn id="38" idx="3"/>
            <a:endCxn id="40" idx="1"/>
          </p:cNvCxnSpPr>
          <p:nvPr/>
        </p:nvCxnSpPr>
        <p:spPr>
          <a:xfrm>
            <a:off x="4000966" y="2097090"/>
            <a:ext cx="188421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63331" y="179777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147968" y="2097090"/>
            <a:ext cx="207079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9" idx="2"/>
            <a:endCxn id="34" idx="1"/>
          </p:cNvCxnSpPr>
          <p:nvPr/>
        </p:nvCxnSpPr>
        <p:spPr>
          <a:xfrm rot="16200000" flipH="1">
            <a:off x="2313519" y="4359896"/>
            <a:ext cx="620264" cy="16335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247670" y="2107260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709592" y="267392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producer region?</a:t>
            </a:r>
            <a:endParaRPr lang="en-US" sz="1600" dirty="0"/>
          </a:p>
        </p:txBody>
      </p:sp>
      <p:sp>
        <p:nvSpPr>
          <p:cNvPr id="25" name="Flowchart: Decision 24"/>
          <p:cNvSpPr/>
          <p:nvPr/>
        </p:nvSpPr>
        <p:spPr>
          <a:xfrm>
            <a:off x="3173159" y="2671838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 Selected</a:t>
            </a:r>
          </a:p>
          <a:p>
            <a:pPr algn="ctr"/>
            <a:r>
              <a:rPr lang="en-US" sz="1600" dirty="0" smtClean="0"/>
              <a:t>Delegation?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21" idx="3"/>
            <a:endCxn id="25" idx="1"/>
          </p:cNvCxnSpPr>
          <p:nvPr/>
        </p:nvCxnSpPr>
        <p:spPr>
          <a:xfrm flipV="1">
            <a:off x="2904152" y="3220478"/>
            <a:ext cx="269007" cy="2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21" idx="1"/>
          </p:cNvCxnSpPr>
          <p:nvPr/>
        </p:nvCxnSpPr>
        <p:spPr>
          <a:xfrm rot="5400000">
            <a:off x="1518223" y="1562779"/>
            <a:ext cx="851152" cy="2468414"/>
          </a:xfrm>
          <a:prstGeom prst="bentConnector4">
            <a:avLst>
              <a:gd name="adj1" fmla="val 17771"/>
              <a:gd name="adj2" fmla="val 1092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166110" y="4317903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636726" y="5212487"/>
            <a:ext cx="219456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597091" y="369270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815013" y="285672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254180" y="286462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060377" y="367332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89" name="Straight Arrow Connector 88"/>
          <p:cNvCxnSpPr>
            <a:stCxn id="21" idx="2"/>
            <a:endCxn id="29" idx="0"/>
          </p:cNvCxnSpPr>
          <p:nvPr/>
        </p:nvCxnSpPr>
        <p:spPr>
          <a:xfrm>
            <a:off x="1806872" y="3771202"/>
            <a:ext cx="0" cy="546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5" idx="2"/>
            <a:endCxn id="52" idx="0"/>
          </p:cNvCxnSpPr>
          <p:nvPr/>
        </p:nvCxnSpPr>
        <p:spPr>
          <a:xfrm flipH="1">
            <a:off x="4263390" y="3769118"/>
            <a:ext cx="7049" cy="548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34" idx="2"/>
          </p:cNvCxnSpPr>
          <p:nvPr/>
        </p:nvCxnSpPr>
        <p:spPr>
          <a:xfrm>
            <a:off x="4263390" y="5761127"/>
            <a:ext cx="0" cy="32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2" idx="2"/>
            <a:endCxn id="34" idx="0"/>
          </p:cNvCxnSpPr>
          <p:nvPr/>
        </p:nvCxnSpPr>
        <p:spPr>
          <a:xfrm>
            <a:off x="4263390" y="4866543"/>
            <a:ext cx="0" cy="34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636726" y="2946230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</a:t>
            </a:r>
            <a:r>
              <a:rPr lang="en-US" dirty="0" smtClean="0"/>
              <a:t>first Delegation Name</a:t>
            </a:r>
            <a:endParaRPr lang="en-US" dirty="0"/>
          </a:p>
        </p:txBody>
      </p:sp>
      <p:cxnSp>
        <p:nvCxnSpPr>
          <p:cNvPr id="8" name="Straight Arrow Connector 7"/>
          <p:cNvCxnSpPr>
            <a:stCxn id="25" idx="3"/>
            <a:endCxn id="32" idx="1"/>
          </p:cNvCxnSpPr>
          <p:nvPr/>
        </p:nvCxnSpPr>
        <p:spPr>
          <a:xfrm>
            <a:off x="5367719" y="3220478"/>
            <a:ext cx="269007" cy="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5636726" y="400353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default-free zone?</a:t>
            </a:r>
            <a:endParaRPr lang="en-US" sz="1600" dirty="0"/>
          </a:p>
        </p:txBody>
      </p:sp>
      <p:cxnSp>
        <p:nvCxnSpPr>
          <p:cNvPr id="14" name="Elbow Connector 13"/>
          <p:cNvCxnSpPr>
            <a:stCxn id="39" idx="1"/>
            <a:endCxn id="34" idx="3"/>
          </p:cNvCxnSpPr>
          <p:nvPr/>
        </p:nvCxnSpPr>
        <p:spPr>
          <a:xfrm rot="10800000" flipV="1">
            <a:off x="5086350" y="4552169"/>
            <a:ext cx="550376" cy="934637"/>
          </a:xfrm>
          <a:prstGeom prst="bentConnector3">
            <a:avLst>
              <a:gd name="adj1" fmla="val 292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9" idx="3"/>
            <a:endCxn id="58" idx="3"/>
          </p:cNvCxnSpPr>
          <p:nvPr/>
        </p:nvCxnSpPr>
        <p:spPr>
          <a:xfrm>
            <a:off x="7831286" y="4552170"/>
            <a:ext cx="12700" cy="934637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8" idx="1"/>
            <a:endCxn id="34" idx="3"/>
          </p:cNvCxnSpPr>
          <p:nvPr/>
        </p:nvCxnSpPr>
        <p:spPr>
          <a:xfrm flipH="1">
            <a:off x="5086350" y="5486807"/>
            <a:ext cx="550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2" idx="2"/>
            <a:endCxn id="39" idx="0"/>
          </p:cNvCxnSpPr>
          <p:nvPr/>
        </p:nvCxnSpPr>
        <p:spPr>
          <a:xfrm>
            <a:off x="6734006" y="3494870"/>
            <a:ext cx="0" cy="50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810466" y="418283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99375" y="412016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producer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err="1" smtClean="0"/>
              <a:t>routerName</a:t>
            </a:r>
            <a:r>
              <a:rPr lang="en-US" dirty="0" smtClean="0"/>
              <a:t>: the router's Name, from configuration</a:t>
            </a:r>
          </a:p>
          <a:p>
            <a:pPr lvl="1"/>
            <a:r>
              <a:rPr lang="en-US" dirty="0" smtClean="0"/>
              <a:t>interest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Interest does not have a Link object, return true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delegation in Link: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/>
              <a:t>delegation Name </a:t>
            </a:r>
            <a:r>
              <a:rPr lang="en-US" dirty="0" smtClean="0"/>
              <a:t>is a prefix of </a:t>
            </a:r>
            <a:r>
              <a:rPr lang="en-US" dirty="0" err="1" smtClean="0"/>
              <a:t>routerName</a:t>
            </a:r>
            <a:r>
              <a:rPr lang="en-US" dirty="0" smtClean="0"/>
              <a:t>, return true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false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We consider all delegations, not just </a:t>
            </a:r>
            <a:r>
              <a:rPr lang="en-US" dirty="0" err="1" smtClean="0"/>
              <a:t>SelectedDelegation</a:t>
            </a:r>
            <a:r>
              <a:rPr lang="en-US" dirty="0" smtClean="0"/>
              <a:t>, to maximize flexibility. This is cheap because there's no table lookup.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9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default-free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 lookup result for the first delegation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FIB lookup result is th</a:t>
            </a:r>
            <a:r>
              <a:rPr lang="en-US" dirty="0" smtClean="0"/>
              <a:t>e root entry (</a:t>
            </a:r>
            <a:r>
              <a:rPr lang="en-US" dirty="0" err="1" smtClean="0"/>
              <a:t>ndn</a:t>
            </a:r>
            <a:r>
              <a:rPr lang="en-US" dirty="0" smtClean="0"/>
              <a:t>:/), and the entry has at least one </a:t>
            </a:r>
            <a:r>
              <a:rPr lang="en-US" dirty="0" err="1" smtClean="0"/>
              <a:t>nexthop</a:t>
            </a:r>
            <a:r>
              <a:rPr lang="en-US" dirty="0" smtClean="0"/>
              <a:t> record, return true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false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FIB lookup will never return "no match", because the FIB always has a root entry, but </a:t>
            </a:r>
            <a:r>
              <a:rPr lang="en-US" dirty="0" smtClean="0"/>
              <a:t>this entry can have no </a:t>
            </a:r>
            <a:r>
              <a:rPr lang="en-US" dirty="0" err="1" smtClean="0"/>
              <a:t>nexthop</a:t>
            </a:r>
            <a:r>
              <a:rPr lang="en-US" dirty="0" smtClean="0"/>
              <a:t> record.</a:t>
            </a:r>
          </a:p>
          <a:p>
            <a:pPr lvl="1"/>
            <a:r>
              <a:rPr lang="en-US" dirty="0" smtClean="0"/>
              <a:t>We consider only the first delegation, to minimize table lookup cost. Checking all delegations probably gives better results, but it requires too many lookups.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3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</a:t>
            </a:r>
            <a:endParaRPr lang="en-US" dirty="0" smtClean="0"/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delegation in Link, sorted by increasing Preference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lookup </a:t>
            </a:r>
            <a:r>
              <a:rPr lang="en-US" dirty="0" smtClean="0"/>
              <a:t>FIB with </a:t>
            </a:r>
            <a:r>
              <a:rPr lang="en-US" dirty="0" smtClean="0"/>
              <a:t>delegation Name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if a </a:t>
            </a:r>
            <a:r>
              <a:rPr lang="en-US" dirty="0" smtClean="0"/>
              <a:t>match (with non-zero </a:t>
            </a:r>
            <a:r>
              <a:rPr lang="en-US" dirty="0" err="1" smtClean="0"/>
              <a:t>nextho</a:t>
            </a:r>
            <a:r>
              <a:rPr lang="en-US" dirty="0" err="1" smtClean="0"/>
              <a:t>p</a:t>
            </a:r>
            <a:r>
              <a:rPr lang="en-US" dirty="0" smtClean="0"/>
              <a:t> records</a:t>
            </a:r>
            <a:r>
              <a:rPr lang="en-US" dirty="0" smtClean="0"/>
              <a:t>) </a:t>
            </a:r>
            <a:r>
              <a:rPr lang="en-US" dirty="0" smtClean="0"/>
              <a:t>is found, insert </a:t>
            </a:r>
            <a:r>
              <a:rPr lang="en-US" dirty="0" err="1" smtClean="0"/>
              <a:t>SelectedDelegation</a:t>
            </a:r>
            <a:r>
              <a:rPr lang="en-US" dirty="0" smtClean="0"/>
              <a:t> field </a:t>
            </a:r>
            <a:r>
              <a:rPr lang="en-US" dirty="0" smtClean="0"/>
              <a:t>with </a:t>
            </a:r>
            <a:r>
              <a:rPr lang="en-US" dirty="0" smtClean="0"/>
              <a:t>the index of this delegation, return the match,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lookup </a:t>
            </a:r>
            <a:r>
              <a:rPr lang="en-US" dirty="0" smtClean="0"/>
              <a:t>FIB with Interest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This is the only operation that requires multiple table lookups, but it happens only once on an </a:t>
            </a:r>
            <a:r>
              <a:rPr lang="en-US" dirty="0"/>
              <a:t>Interest's path </a:t>
            </a:r>
            <a:r>
              <a:rPr lang="en-US" dirty="0" smtClean="0"/>
              <a:t>at </a:t>
            </a:r>
            <a:r>
              <a:rPr lang="en-US" dirty="0"/>
              <a:t>the first default-free </a:t>
            </a:r>
            <a:r>
              <a:rPr lang="en-US" dirty="0" smtClean="0"/>
              <a:t>router.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3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lowchart: Predefined Process 7"/>
          <p:cNvSpPr/>
          <p:nvPr/>
        </p:nvSpPr>
        <p:spPr>
          <a:xfrm>
            <a:off x="4893757" y="362966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23213" y="3629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straggler </a:t>
            </a:r>
            <a:r>
              <a:rPr lang="en-US" dirty="0"/>
              <a:t>timer</a:t>
            </a:r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34572" y="3293517"/>
            <a:ext cx="11601" cy="33614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96769" y="3296730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8" idx="1"/>
          </p:cNvCxnSpPr>
          <p:nvPr/>
        </p:nvCxnSpPr>
        <p:spPr>
          <a:xfrm>
            <a:off x="4569133" y="3903981"/>
            <a:ext cx="32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11612" y="274487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>
            <a:off x="2562225" y="3903981"/>
            <a:ext cx="360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743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91081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pick Interest</a:t>
            </a:r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6649663" y="4514232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637001" y="4517340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55885" y="423991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1017899" y="25971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565727" y="314574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5" idx="3"/>
            <a:endCxn id="6" idx="1"/>
          </p:cNvCxnSpPr>
          <p:nvPr/>
        </p:nvCxnSpPr>
        <p:spPr>
          <a:xfrm flipH="1">
            <a:off x="2991081" y="3145742"/>
            <a:ext cx="2823194" cy="1371598"/>
          </a:xfrm>
          <a:prstGeom prst="bentConnector5">
            <a:avLst>
              <a:gd name="adj1" fmla="val -8097"/>
              <a:gd name="adj2" fmla="val 60000"/>
              <a:gd name="adj3" fmla="val 1080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25" idx="1"/>
          </p:cNvCxnSpPr>
          <p:nvPr/>
        </p:nvCxnSpPr>
        <p:spPr>
          <a:xfrm flipV="1">
            <a:off x="3212459" y="3145742"/>
            <a:ext cx="40725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0370" y="228794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31356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25" name="Flowchart: Decision 24"/>
          <p:cNvSpPr/>
          <p:nvPr/>
        </p:nvSpPr>
        <p:spPr>
          <a:xfrm>
            <a:off x="3619715" y="259710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localhop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stCxn id="16" idx="0"/>
            <a:endCxn id="24" idx="2"/>
          </p:cNvCxnSpPr>
          <p:nvPr/>
        </p:nvCxnSpPr>
        <p:spPr>
          <a:xfrm flipV="1">
            <a:off x="2115179" y="2308162"/>
            <a:ext cx="0" cy="288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33172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31" name="Straight Arrow Connector 30"/>
          <p:cNvCxnSpPr>
            <a:stCxn id="25" idx="0"/>
          </p:cNvCxnSpPr>
          <p:nvPr/>
        </p:nvCxnSpPr>
        <p:spPr>
          <a:xfrm flipV="1">
            <a:off x="4716995" y="2349724"/>
            <a:ext cx="0" cy="247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20321" y="23021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5586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01907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reject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20</a:t>
            </a:fld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23" idx="1"/>
          </p:cNvCxnSpPr>
          <p:nvPr/>
        </p:nvCxnSpPr>
        <p:spPr>
          <a:xfrm>
            <a:off x="2450274" y="3526095"/>
            <a:ext cx="318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69174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8" name="Straight Arrow Connector 7"/>
          <p:cNvCxnSpPr>
            <a:stCxn id="23" idx="2"/>
            <a:endCxn id="14" idx="0"/>
          </p:cNvCxnSpPr>
          <p:nvPr/>
        </p:nvCxnSpPr>
        <p:spPr>
          <a:xfrm>
            <a:off x="3592134" y="38004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54331" y="38935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415095" y="3526096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4353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2769174" y="436560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8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unsatisfied callback</a:t>
            </a:r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308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8" idx="1"/>
          </p:cNvCxnSpPr>
          <p:nvPr/>
        </p:nvCxnSpPr>
        <p:spPr>
          <a:xfrm flipV="1">
            <a:off x="2943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edefined Process 7"/>
          <p:cNvSpPr/>
          <p:nvPr/>
        </p:nvSpPr>
        <p:spPr>
          <a:xfrm>
            <a:off x="3310189" y="3186734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42189" y="4131296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2950085" y="342771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16827" y="315452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755525" y="287907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388783" y="3427716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50085" y="30462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4962747" y="3428842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3382867" y="2446294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2804" y="391722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Nonce List insertion is needed if: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is </a:t>
            </a:r>
            <a:r>
              <a:rPr lang="en-US" dirty="0" err="1"/>
              <a:t>unsatisified</a:t>
            </a:r>
            <a:r>
              <a:rPr lang="en-US" dirty="0"/>
              <a:t>,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</a:t>
            </a:r>
            <a:r>
              <a:rPr lang="en-US" dirty="0" smtClean="0"/>
              <a:t>6 seconds</a:t>
            </a:r>
          </a:p>
          <a:p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5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4500" y="-59782"/>
            <a:ext cx="5622500" cy="840960"/>
          </a:xfrm>
        </p:spPr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24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12246" y="1345938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791" y="1436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8667" y="16194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2" name="Straight Arrow Connector 11"/>
          <p:cNvCxnSpPr>
            <a:stCxn id="6" idx="2"/>
            <a:endCxn id="41" idx="0"/>
          </p:cNvCxnSpPr>
          <p:nvPr/>
        </p:nvCxnSpPr>
        <p:spPr>
          <a:xfrm flipH="1">
            <a:off x="1197725" y="2443218"/>
            <a:ext cx="11801" cy="1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7800" y="164392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18" name="Straight Arrow Connector 17"/>
          <p:cNvCxnSpPr>
            <a:stCxn id="6" idx="3"/>
            <a:endCxn id="16" idx="1"/>
          </p:cNvCxnSpPr>
          <p:nvPr/>
        </p:nvCxnSpPr>
        <p:spPr>
          <a:xfrm>
            <a:off x="2306806" y="1894578"/>
            <a:ext cx="820994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6348971" y="411705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8814" y="170378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2179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mark PIT satisfied</a:t>
            </a:r>
          </a:p>
        </p:txBody>
      </p:sp>
      <p:cxnSp>
        <p:nvCxnSpPr>
          <p:cNvPr id="34" name="Elbow Connector 33"/>
          <p:cNvCxnSpPr>
            <a:stCxn id="50" idx="2"/>
            <a:endCxn id="31" idx="1"/>
          </p:cNvCxnSpPr>
          <p:nvPr/>
        </p:nvCxnSpPr>
        <p:spPr>
          <a:xfrm rot="5400000">
            <a:off x="2974973" y="1569303"/>
            <a:ext cx="829292" cy="5034879"/>
          </a:xfrm>
          <a:prstGeom prst="bentConnector4">
            <a:avLst>
              <a:gd name="adj1" fmla="val 16615"/>
              <a:gd name="adj2" fmla="val 104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57677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2518099" y="4501388"/>
            <a:ext cx="539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5212853" y="1394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 flipV="1">
            <a:off x="4773720" y="1911769"/>
            <a:ext cx="439133" cy="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136" y="1591840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PIT entry</a:t>
            </a:r>
          </a:p>
        </p:txBody>
      </p:sp>
      <p:cxnSp>
        <p:nvCxnSpPr>
          <p:cNvPr id="24" name="Straight Arrow Connector 23"/>
          <p:cNvCxnSpPr>
            <a:stCxn id="33" idx="1"/>
            <a:endCxn id="6" idx="0"/>
          </p:cNvCxnSpPr>
          <p:nvPr/>
        </p:nvCxnSpPr>
        <p:spPr>
          <a:xfrm flipH="1">
            <a:off x="1209526" y="1040324"/>
            <a:ext cx="682806" cy="30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914976" y="4047271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5254353" y="4047271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5067377" y="4564178"/>
            <a:ext cx="186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68620" y="4117059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pending</a:t>
            </a:r>
          </a:p>
          <a:p>
            <a:r>
              <a:rPr lang="en-US" dirty="0"/>
              <a:t>downstream</a:t>
            </a:r>
          </a:p>
        </p:txBody>
      </p:sp>
      <p:sp>
        <p:nvSpPr>
          <p:cNvPr id="41" name="Flowchart: Predefined Process 40"/>
          <p:cNvSpPr/>
          <p:nvPr/>
        </p:nvSpPr>
        <p:spPr>
          <a:xfrm>
            <a:off x="374765" y="2621693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45" name="Straight Arrow Connector 44"/>
          <p:cNvCxnSpPr>
            <a:stCxn id="36" idx="2"/>
            <a:endCxn id="47" idx="0"/>
          </p:cNvCxnSpPr>
          <p:nvPr/>
        </p:nvCxnSpPr>
        <p:spPr>
          <a:xfrm>
            <a:off x="3880637" y="4775708"/>
            <a:ext cx="0" cy="54783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54389" y="495421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sp>
        <p:nvSpPr>
          <p:cNvPr id="33" name="Flowchart: Decision 32"/>
          <p:cNvSpPr/>
          <p:nvPr/>
        </p:nvSpPr>
        <p:spPr>
          <a:xfrm>
            <a:off x="1892332" y="49168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4086893" y="104032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76464" y="7000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9352" y="842957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5" name="Straight Arrow Connector 14"/>
          <p:cNvCxnSpPr>
            <a:stCxn id="7" idx="3"/>
            <a:endCxn id="33" idx="0"/>
          </p:cNvCxnSpPr>
          <p:nvPr/>
        </p:nvCxnSpPr>
        <p:spPr>
          <a:xfrm>
            <a:off x="1749711" y="417997"/>
            <a:ext cx="1239901" cy="7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21223" y="268313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satisfy callback</a:t>
            </a:r>
          </a:p>
        </p:txBody>
      </p:sp>
      <p:sp>
        <p:nvSpPr>
          <p:cNvPr id="47" name="Flowchart: Predefined Process 46"/>
          <p:cNvSpPr/>
          <p:nvPr/>
        </p:nvSpPr>
        <p:spPr>
          <a:xfrm>
            <a:off x="3057677" y="53235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50" idx="3"/>
            <a:endCxn id="49" idx="1"/>
          </p:cNvCxnSpPr>
          <p:nvPr/>
        </p:nvCxnSpPr>
        <p:spPr>
          <a:xfrm>
            <a:off x="7004338" y="312345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71080" y="285026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0" name="Flowchart: Decision 49"/>
          <p:cNvSpPr/>
          <p:nvPr/>
        </p:nvSpPr>
        <p:spPr>
          <a:xfrm>
            <a:off x="4809778" y="257481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4338" y="2742020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65" name="Elbow Connector 64"/>
          <p:cNvCxnSpPr>
            <a:stCxn id="26" idx="3"/>
            <a:endCxn id="44" idx="0"/>
          </p:cNvCxnSpPr>
          <p:nvPr/>
        </p:nvCxnSpPr>
        <p:spPr>
          <a:xfrm flipH="1">
            <a:off x="3318503" y="1978103"/>
            <a:ext cx="4666231" cy="705030"/>
          </a:xfrm>
          <a:prstGeom prst="bentConnector4">
            <a:avLst>
              <a:gd name="adj1" fmla="val -4899"/>
              <a:gd name="adj2" fmla="val 694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2"/>
            <a:endCxn id="31" idx="1"/>
          </p:cNvCxnSpPr>
          <p:nvPr/>
        </p:nvCxnSpPr>
        <p:spPr>
          <a:xfrm rot="5400000">
            <a:off x="3981867" y="289215"/>
            <a:ext cx="1102486" cy="7321861"/>
          </a:xfrm>
          <a:prstGeom prst="bentConnector4">
            <a:avLst>
              <a:gd name="adj1" fmla="val 37559"/>
              <a:gd name="adj2" fmla="val 1031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4" idx="3"/>
            <a:endCxn id="50" idx="1"/>
          </p:cNvCxnSpPr>
          <p:nvPr/>
        </p:nvCxnSpPr>
        <p:spPr>
          <a:xfrm>
            <a:off x="4415783" y="2957453"/>
            <a:ext cx="393995" cy="166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49711" y="94474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20514" y="22993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453" y="3473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293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0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7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2390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487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723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91407" y="25188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3616" y="31692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899536" y="34435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66278" y="31692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209554" y="186863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57382" y="241727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3404114" y="2429664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5676" y="20603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0120" y="22310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2541393" y="2731356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6834" y="28829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Interest loop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reject</a:t>
            </a:r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Interest finalize</a:t>
            </a:r>
          </a:p>
          <a:p>
            <a:r>
              <a:rPr lang="en-US" dirty="0" smtClean="0"/>
              <a:t>incoming Data</a:t>
            </a:r>
          </a:p>
          <a:p>
            <a:r>
              <a:rPr lang="en-US" dirty="0" smtClean="0"/>
              <a:t>Data unsolicited</a:t>
            </a:r>
          </a:p>
          <a:p>
            <a:r>
              <a:rPr lang="en-US" dirty="0" smtClean="0"/>
              <a:t>outgoing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3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1033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3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3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833284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833284" y="398712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529639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5296392" y="400541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0462" y="277182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API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0462" y="385898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ncc</a:t>
            </a:r>
            <a:r>
              <a:rPr lang="en-US" dirty="0"/>
              <a:t> 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0462" y="331540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broadcast strategy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5296392" y="202853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694231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833284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0462" y="440256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best route strategy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833284" y="45357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sp>
        <p:nvSpPr>
          <p:cNvPr id="16" name="Flowchart: Predefined Process 15"/>
          <p:cNvSpPr/>
          <p:nvPr/>
        </p:nvSpPr>
        <p:spPr>
          <a:xfrm>
            <a:off x="6942312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19" name="Flowchart: Predefined Process 18"/>
          <p:cNvSpPr/>
          <p:nvPr/>
        </p:nvSpPr>
        <p:spPr>
          <a:xfrm>
            <a:off x="2481386" y="1475934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sp>
        <p:nvSpPr>
          <p:cNvPr id="20" name="Flowchart: Predefined Process 19"/>
          <p:cNvSpPr/>
          <p:nvPr/>
        </p:nvSpPr>
        <p:spPr>
          <a:xfrm>
            <a:off x="2481386" y="2027522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040462" y="494614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6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71692" y="24680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71692" y="523803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512579" y="253128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4512579" y="559149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2168" y="2375591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after receive Interest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4512579" y="144815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7457684" y="301667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691908" y="170215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679208" y="6104222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047499" y="1823629"/>
            <a:ext cx="491562" cy="7972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363861" y="4756591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before satisfy Interest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59980" y="193941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before expire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801038" y="2638062"/>
            <a:ext cx="237921" cy="8102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990998" y="5690331"/>
            <a:ext cx="591865" cy="7845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21" idx="1"/>
          </p:cNvCxnSpPr>
          <p:nvPr/>
        </p:nvCxnSpPr>
        <p:spPr>
          <a:xfrm flipV="1">
            <a:off x="1717612" y="5030911"/>
            <a:ext cx="646249" cy="4814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  <a:endCxn id="13" idx="1"/>
          </p:cNvCxnSpPr>
          <p:nvPr/>
        </p:nvCxnSpPr>
        <p:spPr>
          <a:xfrm flipV="1">
            <a:off x="4148088" y="1722476"/>
            <a:ext cx="364491" cy="9274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148088" y="2649911"/>
            <a:ext cx="364491" cy="1556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7" idx="3"/>
            <a:endCxn id="9" idx="1"/>
          </p:cNvCxnSpPr>
          <p:nvPr/>
        </p:nvCxnSpPr>
        <p:spPr>
          <a:xfrm>
            <a:off x="1717612" y="5512357"/>
            <a:ext cx="2794967" cy="3534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477549" y="2835770"/>
            <a:ext cx="1019958" cy="1044923"/>
            <a:chOff x="4716071" y="5219700"/>
            <a:chExt cx="1019958" cy="1044923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16071" y="5618292"/>
              <a:ext cx="10199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/>
                <a:t>unsatisfy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timer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477550" y="4454514"/>
            <a:ext cx="1003415" cy="1044923"/>
            <a:chOff x="4724344" y="5219700"/>
            <a:chExt cx="1003415" cy="1044923"/>
          </a:xfrm>
        </p:grpSpPr>
        <p:sp>
          <p:nvSpPr>
            <p:cNvPr id="54" name="Sun 53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24344" y="5618292"/>
              <a:ext cx="10034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straggler</a:t>
              </a:r>
              <a:br>
                <a:rPr lang="en-US" dirty="0"/>
              </a:br>
              <a:r>
                <a:rPr lang="en-US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13" idx="3"/>
            <a:endCxn id="55" idx="1"/>
          </p:cNvCxnSpPr>
          <p:nvPr/>
        </p:nvCxnSpPr>
        <p:spPr>
          <a:xfrm>
            <a:off x="6158499" y="1722476"/>
            <a:ext cx="319051" cy="34537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  <a:endCxn id="51" idx="1"/>
          </p:cNvCxnSpPr>
          <p:nvPr/>
        </p:nvCxnSpPr>
        <p:spPr>
          <a:xfrm>
            <a:off x="3612148" y="3436472"/>
            <a:ext cx="2865401" cy="1210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7" idx="3"/>
            <a:endCxn id="55" idx="1"/>
          </p:cNvCxnSpPr>
          <p:nvPr/>
        </p:nvCxnSpPr>
        <p:spPr>
          <a:xfrm flipV="1">
            <a:off x="1717612" y="5176272"/>
            <a:ext cx="4759938" cy="3360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4" idx="0"/>
            <a:endCxn id="22" idx="2"/>
          </p:cNvCxnSpPr>
          <p:nvPr/>
        </p:nvCxnSpPr>
        <p:spPr>
          <a:xfrm rot="5400000" flipH="1" flipV="1">
            <a:off x="8017483" y="2751221"/>
            <a:ext cx="528619" cy="22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457684" y="468939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417588" y="3162152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404888" y="398493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946223" y="2965107"/>
            <a:ext cx="419794" cy="5229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528481" y="3382849"/>
            <a:ext cx="1242578" cy="510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6" idx="3"/>
            <a:endCxn id="9" idx="0"/>
          </p:cNvCxnSpPr>
          <p:nvPr/>
        </p:nvCxnSpPr>
        <p:spPr>
          <a:xfrm>
            <a:off x="3599448" y="4259256"/>
            <a:ext cx="1736091" cy="13322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744344" y="5415037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54086" y="2926580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784" y="433891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58820" y="638026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5060" y="127424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531870" y="2656289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endParaRPr lang="en-US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6984672" y="196669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352" y="233066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>
            <a:off x="3300006" y="3200900"/>
            <a:ext cx="231864" cy="4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2744344" y="406459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pending?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55776" y="42775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>
            <a:off x="3841624" y="5161875"/>
            <a:ext cx="0" cy="25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30" idx="0"/>
            <a:endCxn id="39" idx="1"/>
          </p:cNvCxnSpPr>
          <p:nvPr/>
        </p:nvCxnSpPr>
        <p:spPr>
          <a:xfrm rot="5400000" flipH="1" flipV="1">
            <a:off x="5782152" y="1453769"/>
            <a:ext cx="415279" cy="19897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1372744" y="14897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1" name="Straight Arrow Connector 20"/>
          <p:cNvCxnSpPr>
            <a:stCxn id="43" idx="2"/>
            <a:endCxn id="10" idx="0"/>
          </p:cNvCxnSpPr>
          <p:nvPr/>
        </p:nvCxnSpPr>
        <p:spPr>
          <a:xfrm>
            <a:off x="2470024" y="2586984"/>
            <a:ext cx="7022" cy="339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3" idx="3"/>
          </p:cNvCxnSpPr>
          <p:nvPr/>
        </p:nvCxnSpPr>
        <p:spPr>
          <a:xfrm>
            <a:off x="3567305" y="203834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82428" y="17199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48608" y="184292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6580632" y="432897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3"/>
            <a:endCxn id="40" idx="1"/>
          </p:cNvCxnSpPr>
          <p:nvPr/>
        </p:nvCxnSpPr>
        <p:spPr>
          <a:xfrm flipV="1">
            <a:off x="4938904" y="4603298"/>
            <a:ext cx="1641728" cy="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2"/>
            <a:endCxn id="63" idx="1"/>
          </p:cNvCxnSpPr>
          <p:nvPr/>
        </p:nvCxnSpPr>
        <p:spPr>
          <a:xfrm rot="5400000" flipH="1" flipV="1">
            <a:off x="4736678" y="4668364"/>
            <a:ext cx="948899" cy="2739008"/>
          </a:xfrm>
          <a:prstGeom prst="bentConnector4">
            <a:avLst>
              <a:gd name="adj1" fmla="val -24091"/>
              <a:gd name="adj2" fmla="val 700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" idx="3"/>
            <a:endCxn id="40" idx="1"/>
          </p:cNvCxnSpPr>
          <p:nvPr/>
        </p:nvCxnSpPr>
        <p:spPr>
          <a:xfrm flipV="1">
            <a:off x="4938904" y="4603298"/>
            <a:ext cx="1641728" cy="1360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4" idx="2"/>
            <a:endCxn id="43" idx="1"/>
          </p:cNvCxnSpPr>
          <p:nvPr/>
        </p:nvCxnSpPr>
        <p:spPr>
          <a:xfrm rot="16200000" flipH="1">
            <a:off x="1022651" y="1688250"/>
            <a:ext cx="215463" cy="484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30" idx="2"/>
            <a:endCxn id="11" idx="0"/>
          </p:cNvCxnSpPr>
          <p:nvPr/>
        </p:nvCxnSpPr>
        <p:spPr>
          <a:xfrm rot="5400000">
            <a:off x="2891154" y="2235159"/>
            <a:ext cx="585346" cy="36221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580632" y="528909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492535" y="257706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701646" y="36907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44528" y="507591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688903" y="555947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11" idx="3"/>
            <a:endCxn id="35" idx="1"/>
          </p:cNvCxnSpPr>
          <p:nvPr/>
        </p:nvCxnSpPr>
        <p:spPr>
          <a:xfrm>
            <a:off x="2195704" y="4613235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</a:t>
            </a:r>
            <a:r>
              <a:rPr lang="en-US" dirty="0" err="1" smtClean="0"/>
              <a:t>InRecord</a:t>
            </a:r>
            <a:r>
              <a:rPr lang="en-US" dirty="0" smtClean="0"/>
              <a:t> or </a:t>
            </a:r>
            <a:r>
              <a:rPr lang="en-US" dirty="0" err="1" smtClean="0"/>
              <a:t>OutRecord</a:t>
            </a:r>
            <a:r>
              <a:rPr lang="en-US" dirty="0" smtClean="0"/>
              <a:t> contains the same Nonce as the incoming Interest, or the Name and Nonce of the incoming Interest appear in Dead Nonce List, a duplicate Nonce is detected.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InRecord</a:t>
            </a:r>
            <a:r>
              <a:rPr lang="en-US" dirty="0" smtClean="0"/>
              <a:t> only, this is a multi-path arrival, and not a loop.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OutRecord</a:t>
            </a:r>
            <a:r>
              <a:rPr lang="en-US" dirty="0" smtClean="0"/>
              <a:t> or Dead Nonce Table, this is either a multi-path arrival or a loop, and these two reasons are indistinguishable.</a:t>
            </a:r>
          </a:p>
          <a:p>
            <a:r>
              <a:rPr lang="en-US" dirty="0" smtClean="0"/>
              <a:t>Nonce is later recorded on an </a:t>
            </a:r>
            <a:r>
              <a:rPr lang="en-US" dirty="0" err="1" smtClean="0"/>
              <a:t>InRecord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considered looped</a:t>
            </a:r>
          </a:p>
          <a:p>
            <a:pPr lvl="1"/>
            <a:r>
              <a:rPr lang="en-US" dirty="0" smtClean="0"/>
              <a:t>This pipeline is currently empty, which means Interest packet is dropped. NACK could be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26971" y="5181067"/>
            <a:ext cx="672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1138</Words>
  <Application>Microsoft Office PowerPoint</Application>
  <PresentationFormat>On-screen Show (4:3)</PresentationFormat>
  <Paragraphs>268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PowerPoint Presentation</vt:lpstr>
      <vt:lpstr>Pipelines Overall Workflow</vt:lpstr>
      <vt:lpstr>incoming Interest pipeline</vt:lpstr>
      <vt:lpstr>detect duplicate Nonce</vt:lpstr>
      <vt:lpstr>Interest loop pipeline</vt:lpstr>
      <vt:lpstr>ContentStore miss pipeline</vt:lpstr>
      <vt:lpstr>ContentStore miss pipeline</vt:lpstr>
      <vt:lpstr>set PIT unsatisfy timer</vt:lpstr>
      <vt:lpstr>determine whether in producer region</vt:lpstr>
      <vt:lpstr>determine whether in default-free zone</vt:lpstr>
      <vt:lpstr>choose and set SelectedDelegation</vt:lpstr>
      <vt:lpstr>ContentStore hit pipeline</vt:lpstr>
      <vt:lpstr>dispatch incoming Interest to strategy</vt:lpstr>
      <vt:lpstr>outgoing Interest pipeline</vt:lpstr>
      <vt:lpstr>pick outgoing Interest packet</vt:lpstr>
      <vt:lpstr>Interest reject pipeline</vt:lpstr>
      <vt:lpstr>Interest unsatisfied pipeline</vt:lpstr>
      <vt:lpstr>Interest finalize pipeline</vt:lpstr>
      <vt:lpstr>Dead Nonce List insert</vt:lpstr>
      <vt:lpstr>incoming Data pipeline</vt:lpstr>
      <vt:lpstr>set PIT straggler timer</vt:lpstr>
      <vt:lpstr>Data unsolicited pipeline</vt:lpstr>
      <vt:lpstr>outgoing Data pipeline</vt:lpstr>
      <vt:lpstr>Pass-through traffic manager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2015-07-10T00:29:42Z</dcterms:modified>
</cp:coreProperties>
</file>