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1"/>
  </p:notesMasterIdLst>
  <p:sldIdLst>
    <p:sldId id="256" r:id="rId2"/>
    <p:sldId id="307" r:id="rId3"/>
    <p:sldId id="365" r:id="rId4"/>
    <p:sldId id="366" r:id="rId5"/>
    <p:sldId id="309" r:id="rId6"/>
    <p:sldId id="308" r:id="rId7"/>
    <p:sldId id="370" r:id="rId8"/>
    <p:sldId id="359" r:id="rId9"/>
    <p:sldId id="373" r:id="rId10"/>
    <p:sldId id="375" r:id="rId11"/>
    <p:sldId id="367" r:id="rId12"/>
    <p:sldId id="376" r:id="rId13"/>
    <p:sldId id="377" r:id="rId14"/>
    <p:sldId id="378" r:id="rId15"/>
    <p:sldId id="374" r:id="rId16"/>
    <p:sldId id="310" r:id="rId17"/>
    <p:sldId id="311" r:id="rId18"/>
    <p:sldId id="312" r:id="rId19"/>
    <p:sldId id="321" r:id="rId20"/>
    <p:sldId id="314" r:id="rId21"/>
    <p:sldId id="371" r:id="rId22"/>
    <p:sldId id="372" r:id="rId23"/>
    <p:sldId id="322" r:id="rId24"/>
    <p:sldId id="368" r:id="rId25"/>
    <p:sldId id="316" r:id="rId26"/>
    <p:sldId id="317" r:id="rId27"/>
    <p:sldId id="318" r:id="rId28"/>
    <p:sldId id="379" r:id="rId29"/>
    <p:sldId id="38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0F774-64BB-435A-BF3C-7C317EFEE605}" type="datetimeFigureOut">
              <a:rPr lang="en-US" smtClean="0"/>
              <a:t>2016-03-10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31D4F-00E2-435E-838C-7ECAAFE8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31D4F-00E2-435E-838C-7ECAAFE82A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44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31D4F-00E2-435E-838C-7ECAAFE82A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7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EAD5-C96C-4AFB-B38D-9DDF52BC857A}" type="datetime1">
              <a:rPr lang="en-US" smtClean="0"/>
              <a:t>2016-03-10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F708-6724-4458-9F28-5C553DBEB536}" type="datetime1">
              <a:rPr lang="en-US" smtClean="0"/>
              <a:t>2016-03-10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9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74B7-6474-4EF6-85A8-A77A46196608}" type="datetime1">
              <a:rPr lang="en-US" smtClean="0"/>
              <a:t>2016-03-10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8C9B-06F4-4520-ADC9-E7FBE669F53E}" type="datetime1">
              <a:rPr lang="en-US" smtClean="0"/>
              <a:t>2016-03-10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5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6B27-7C65-42E1-B3E5-969E50A85B91}" type="datetime1">
              <a:rPr lang="en-US" smtClean="0"/>
              <a:t>2016-03-10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7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D09C7-0BB9-4D0C-8A47-E6298FF52D64}" type="datetime1">
              <a:rPr lang="en-US" smtClean="0"/>
              <a:t>2016-03-10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9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305F-892B-4448-94B5-AE8543A5AA60}" type="datetime1">
              <a:rPr lang="en-US" smtClean="0"/>
              <a:t>2016-03-10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0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30BA-9588-41C2-BCDC-6F69C575A017}" type="datetime1">
              <a:rPr lang="en-US" smtClean="0"/>
              <a:t>2016-03-10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0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5028-5E1A-4A22-B4CD-00F592470E34}" type="datetime1">
              <a:rPr lang="en-US" smtClean="0"/>
              <a:t>2016-03-10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4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02C1-97AC-47B7-BB1D-2D1807085190}" type="datetime1">
              <a:rPr lang="en-US" smtClean="0"/>
              <a:t>2016-03-10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A605-887B-4B0B-8150-C0C44DBC6139}" type="datetime1">
              <a:rPr lang="en-US" smtClean="0"/>
              <a:t>2016-03-10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4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A4524-2384-4222-A0B3-236F440C23EB}" type="datetime1">
              <a:rPr lang="en-US" smtClean="0"/>
              <a:t>2016-03-10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NFD forwarding pipelines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Junxiao Shi, 2016-03-10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4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ContentStore miss pipeline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792289" y="4317903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FIB </a:t>
            </a:r>
            <a:r>
              <a:rPr lang="en-US" dirty="0" smtClean="0"/>
              <a:t>lookup with Interest Name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248807" y="5212487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dispatch to strategy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02047" y="1700416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insert </a:t>
            </a:r>
            <a:r>
              <a:rPr lang="en-US" dirty="0" err="1"/>
              <a:t>InRecord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2355046" y="1690246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</a:t>
            </a:r>
            <a:r>
              <a:rPr lang="en-US" dirty="0" err="1"/>
              <a:t>unsatisfy</a:t>
            </a:r>
            <a:r>
              <a:rPr lang="en-US" dirty="0"/>
              <a:t> timer</a:t>
            </a:r>
          </a:p>
        </p:txBody>
      </p:sp>
      <p:sp>
        <p:nvSpPr>
          <p:cNvPr id="40" name="Flowchart: Predefined Process 39"/>
          <p:cNvSpPr/>
          <p:nvPr/>
        </p:nvSpPr>
        <p:spPr>
          <a:xfrm>
            <a:off x="5885180" y="1690246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unsatisfied</a:t>
            </a:r>
          </a:p>
        </p:txBody>
      </p:sp>
      <p:cxnSp>
        <p:nvCxnSpPr>
          <p:cNvPr id="41" name="Straight Arrow Connector 40"/>
          <p:cNvCxnSpPr>
            <a:stCxn id="38" idx="3"/>
            <a:endCxn id="40" idx="1"/>
          </p:cNvCxnSpPr>
          <p:nvPr/>
        </p:nvCxnSpPr>
        <p:spPr>
          <a:xfrm>
            <a:off x="4000966" y="1964566"/>
            <a:ext cx="1884214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263331" y="1665251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cxnSp>
        <p:nvCxnSpPr>
          <p:cNvPr id="4" name="Straight Arrow Connector 3"/>
          <p:cNvCxnSpPr>
            <a:stCxn id="33" idx="3"/>
            <a:endCxn id="38" idx="1"/>
          </p:cNvCxnSpPr>
          <p:nvPr/>
        </p:nvCxnSpPr>
        <p:spPr>
          <a:xfrm flipV="1">
            <a:off x="2147968" y="1964566"/>
            <a:ext cx="207079" cy="10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29" idx="2"/>
            <a:endCxn id="34" idx="1"/>
          </p:cNvCxnSpPr>
          <p:nvPr/>
        </p:nvCxnSpPr>
        <p:spPr>
          <a:xfrm rot="16200000" flipH="1">
            <a:off x="3121896" y="4359896"/>
            <a:ext cx="620264" cy="163355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33" idx="1"/>
          </p:cNvCxnSpPr>
          <p:nvPr/>
        </p:nvCxnSpPr>
        <p:spPr>
          <a:xfrm>
            <a:off x="247670" y="1974736"/>
            <a:ext cx="2543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Decision 20"/>
          <p:cNvSpPr/>
          <p:nvPr/>
        </p:nvSpPr>
        <p:spPr>
          <a:xfrm>
            <a:off x="1517969" y="267392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 producer region?</a:t>
            </a:r>
            <a:endParaRPr lang="en-US" sz="1600" dirty="0"/>
          </a:p>
        </p:txBody>
      </p:sp>
      <p:sp>
        <p:nvSpPr>
          <p:cNvPr id="25" name="Flowchart: Decision 24"/>
          <p:cNvSpPr/>
          <p:nvPr/>
        </p:nvSpPr>
        <p:spPr>
          <a:xfrm>
            <a:off x="3981536" y="2671838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has Selected</a:t>
            </a:r>
          </a:p>
          <a:p>
            <a:pPr algn="ctr"/>
            <a:r>
              <a:rPr lang="en-US" sz="1600" dirty="0" smtClean="0"/>
              <a:t>Delegation?</a:t>
            </a:r>
            <a:endParaRPr lang="en-US" sz="1600" dirty="0"/>
          </a:p>
        </p:txBody>
      </p:sp>
      <p:cxnSp>
        <p:nvCxnSpPr>
          <p:cNvPr id="13" name="Straight Arrow Connector 12"/>
          <p:cNvCxnSpPr>
            <a:stCxn id="21" idx="3"/>
            <a:endCxn id="25" idx="1"/>
          </p:cNvCxnSpPr>
          <p:nvPr/>
        </p:nvCxnSpPr>
        <p:spPr>
          <a:xfrm flipV="1">
            <a:off x="3712529" y="3220478"/>
            <a:ext cx="269007" cy="2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38" idx="2"/>
            <a:endCxn id="42" idx="1"/>
          </p:cNvCxnSpPr>
          <p:nvPr/>
        </p:nvCxnSpPr>
        <p:spPr>
          <a:xfrm rot="5400000">
            <a:off x="955292" y="1546404"/>
            <a:ext cx="1530232" cy="2915196"/>
          </a:xfrm>
          <a:prstGeom prst="bentConnector4">
            <a:avLst>
              <a:gd name="adj1" fmla="val 19235"/>
              <a:gd name="adj2" fmla="val 10329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3974487" y="4317903"/>
            <a:ext cx="219456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FIB </a:t>
            </a:r>
            <a:r>
              <a:rPr lang="en-US" dirty="0" smtClean="0"/>
              <a:t>lookup with </a:t>
            </a:r>
            <a:r>
              <a:rPr lang="en-US" dirty="0" err="1" smtClean="0"/>
              <a:t>SelectedDelegation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6445103" y="5212487"/>
            <a:ext cx="219456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choose and set </a:t>
            </a:r>
            <a:r>
              <a:rPr lang="en-US" dirty="0" err="1" smtClean="0"/>
              <a:t>SelectedDelegation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2405468" y="369270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623390" y="288322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062557" y="286462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4868754" y="367332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89" name="Straight Arrow Connector 88"/>
          <p:cNvCxnSpPr>
            <a:stCxn id="21" idx="2"/>
            <a:endCxn id="29" idx="0"/>
          </p:cNvCxnSpPr>
          <p:nvPr/>
        </p:nvCxnSpPr>
        <p:spPr>
          <a:xfrm>
            <a:off x="2615249" y="3771202"/>
            <a:ext cx="0" cy="546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25" idx="2"/>
            <a:endCxn id="52" idx="0"/>
          </p:cNvCxnSpPr>
          <p:nvPr/>
        </p:nvCxnSpPr>
        <p:spPr>
          <a:xfrm flipH="1">
            <a:off x="5071767" y="3769118"/>
            <a:ext cx="7049" cy="548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34" idx="2"/>
          </p:cNvCxnSpPr>
          <p:nvPr/>
        </p:nvCxnSpPr>
        <p:spPr>
          <a:xfrm>
            <a:off x="5071767" y="5761127"/>
            <a:ext cx="0" cy="322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52" idx="2"/>
            <a:endCxn id="34" idx="0"/>
          </p:cNvCxnSpPr>
          <p:nvPr/>
        </p:nvCxnSpPr>
        <p:spPr>
          <a:xfrm>
            <a:off x="5071767" y="4866543"/>
            <a:ext cx="0" cy="345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445103" y="2946230"/>
            <a:ext cx="219456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FIB </a:t>
            </a:r>
            <a:r>
              <a:rPr lang="en-US" dirty="0" smtClean="0"/>
              <a:t>lookup with first Delegation Name</a:t>
            </a:r>
            <a:endParaRPr lang="en-US" dirty="0"/>
          </a:p>
        </p:txBody>
      </p:sp>
      <p:cxnSp>
        <p:nvCxnSpPr>
          <p:cNvPr id="8" name="Straight Arrow Connector 7"/>
          <p:cNvCxnSpPr>
            <a:stCxn id="25" idx="3"/>
            <a:endCxn id="32" idx="1"/>
          </p:cNvCxnSpPr>
          <p:nvPr/>
        </p:nvCxnSpPr>
        <p:spPr>
          <a:xfrm>
            <a:off x="6176096" y="3220478"/>
            <a:ext cx="269007" cy="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Decision 38"/>
          <p:cNvSpPr/>
          <p:nvPr/>
        </p:nvSpPr>
        <p:spPr>
          <a:xfrm>
            <a:off x="6445103" y="4003530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 default-free zone?</a:t>
            </a:r>
            <a:endParaRPr lang="en-US" sz="1600" dirty="0"/>
          </a:p>
        </p:txBody>
      </p:sp>
      <p:cxnSp>
        <p:nvCxnSpPr>
          <p:cNvPr id="14" name="Elbow Connector 13"/>
          <p:cNvCxnSpPr>
            <a:stCxn id="39" idx="1"/>
            <a:endCxn id="34" idx="3"/>
          </p:cNvCxnSpPr>
          <p:nvPr/>
        </p:nvCxnSpPr>
        <p:spPr>
          <a:xfrm rot="10800000" flipV="1">
            <a:off x="5894727" y="4552169"/>
            <a:ext cx="550376" cy="934637"/>
          </a:xfrm>
          <a:prstGeom prst="bentConnector3">
            <a:avLst>
              <a:gd name="adj1" fmla="val 2923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39" idx="3"/>
            <a:endCxn id="58" idx="3"/>
          </p:cNvCxnSpPr>
          <p:nvPr/>
        </p:nvCxnSpPr>
        <p:spPr>
          <a:xfrm>
            <a:off x="8639663" y="4552170"/>
            <a:ext cx="12700" cy="934637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8" idx="1"/>
            <a:endCxn id="34" idx="3"/>
          </p:cNvCxnSpPr>
          <p:nvPr/>
        </p:nvCxnSpPr>
        <p:spPr>
          <a:xfrm flipH="1">
            <a:off x="5894727" y="5486807"/>
            <a:ext cx="5503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2" idx="2"/>
            <a:endCxn id="39" idx="0"/>
          </p:cNvCxnSpPr>
          <p:nvPr/>
        </p:nvCxnSpPr>
        <p:spPr>
          <a:xfrm>
            <a:off x="7542383" y="3494870"/>
            <a:ext cx="0" cy="508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618843" y="418283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307752" y="412016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2" name="Flowchart: Decision 41"/>
          <p:cNvSpPr/>
          <p:nvPr/>
        </p:nvSpPr>
        <p:spPr>
          <a:xfrm>
            <a:off x="262810" y="3357638"/>
            <a:ext cx="1828800" cy="82296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has Link object?</a:t>
            </a:r>
            <a:endParaRPr lang="en-US" sz="1600" dirty="0"/>
          </a:p>
        </p:txBody>
      </p:sp>
      <p:cxnSp>
        <p:nvCxnSpPr>
          <p:cNvPr id="17" name="Elbow Connector 16"/>
          <p:cNvCxnSpPr>
            <a:stCxn id="42" idx="0"/>
            <a:endCxn id="21" idx="1"/>
          </p:cNvCxnSpPr>
          <p:nvPr/>
        </p:nvCxnSpPr>
        <p:spPr>
          <a:xfrm rot="5400000" flipH="1" flipV="1">
            <a:off x="1280051" y="3119721"/>
            <a:ext cx="135076" cy="34075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2" idx="2"/>
            <a:endCxn id="29" idx="1"/>
          </p:cNvCxnSpPr>
          <p:nvPr/>
        </p:nvCxnSpPr>
        <p:spPr>
          <a:xfrm rot="16200000" flipH="1">
            <a:off x="1278937" y="4078870"/>
            <a:ext cx="411625" cy="61507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31633" y="415624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280392" y="288322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77409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PIT </a:t>
            </a:r>
            <a:r>
              <a:rPr lang="en-US" dirty="0" err="1" smtClean="0"/>
              <a:t>unsatisfy</a:t>
            </a:r>
            <a:r>
              <a:rPr lang="en-US" dirty="0" smtClean="0"/>
              <a:t>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entry, set an </a:t>
            </a:r>
            <a:r>
              <a:rPr lang="en-US" dirty="0" err="1" smtClean="0"/>
              <a:t>unsatisfy</a:t>
            </a:r>
            <a:r>
              <a:rPr lang="en-US" dirty="0" smtClean="0"/>
              <a:t> timer which fires when </a:t>
            </a:r>
            <a:r>
              <a:rPr lang="en-US" dirty="0" err="1" smtClean="0"/>
              <a:t>InterestLifetime</a:t>
            </a:r>
            <a:r>
              <a:rPr lang="en-US" dirty="0" smtClean="0"/>
              <a:t> expires for all unexpired </a:t>
            </a:r>
            <a:r>
              <a:rPr lang="en-US" dirty="0" err="1" smtClean="0"/>
              <a:t>InRecords</a:t>
            </a:r>
            <a:endParaRPr lang="en-US" dirty="0" smtClean="0"/>
          </a:p>
          <a:p>
            <a:r>
              <a:rPr lang="en-US" dirty="0" smtClean="0"/>
              <a:t>When the </a:t>
            </a:r>
            <a:r>
              <a:rPr lang="en-US" dirty="0" err="1" smtClean="0"/>
              <a:t>unsatisfy</a:t>
            </a:r>
            <a:r>
              <a:rPr lang="en-US" dirty="0" smtClean="0"/>
              <a:t> timer fires, Interest unsatisfied pipeline is entered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6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whether in producer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Input:</a:t>
            </a:r>
          </a:p>
          <a:p>
            <a:pPr lvl="1"/>
            <a:r>
              <a:rPr lang="en-US" dirty="0" err="1" smtClean="0"/>
              <a:t>regionNames</a:t>
            </a:r>
            <a:r>
              <a:rPr lang="en-US" dirty="0" smtClean="0"/>
              <a:t>: the router's region names, from configuration</a:t>
            </a:r>
          </a:p>
          <a:p>
            <a:pPr lvl="1"/>
            <a:r>
              <a:rPr lang="en-US" dirty="0" smtClean="0"/>
              <a:t>interest</a:t>
            </a:r>
          </a:p>
          <a:p>
            <a:r>
              <a:rPr lang="en-US" dirty="0" smtClean="0"/>
              <a:t>Algorithm: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foreach</a:t>
            </a:r>
            <a:r>
              <a:rPr lang="en-US" dirty="0" smtClean="0"/>
              <a:t> delegation in Link: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foreach</a:t>
            </a:r>
            <a:r>
              <a:rPr lang="en-US" dirty="0" smtClean="0"/>
              <a:t> </a:t>
            </a:r>
            <a:r>
              <a:rPr lang="en-US" dirty="0" err="1" smtClean="0"/>
              <a:t>regionName</a:t>
            </a:r>
            <a:r>
              <a:rPr lang="en-US" dirty="0" smtClean="0"/>
              <a:t> in </a:t>
            </a:r>
            <a:r>
              <a:rPr lang="en-US" dirty="0" err="1" smtClean="0"/>
              <a:t>regionNames</a:t>
            </a:r>
            <a:r>
              <a:rPr lang="en-US" dirty="0" smtClean="0"/>
              <a:t>: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 smtClean="0"/>
              <a:t>if delegation Name is a prefix of </a:t>
            </a:r>
            <a:r>
              <a:rPr lang="en-US" dirty="0" err="1" smtClean="0"/>
              <a:t>regionName</a:t>
            </a:r>
            <a:r>
              <a:rPr lang="en-US" dirty="0" smtClean="0"/>
              <a:t>, return true and abort these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return false</a:t>
            </a:r>
          </a:p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We consider all delegations, not just </a:t>
            </a:r>
            <a:r>
              <a:rPr lang="en-US" dirty="0" err="1" smtClean="0"/>
              <a:t>SelectedDelegation</a:t>
            </a:r>
            <a:r>
              <a:rPr lang="en-US" dirty="0" smtClean="0"/>
              <a:t>, to maximize flexibility. This is cheap because there's no table lookup.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whether in default-free 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interest, with Link but without </a:t>
            </a:r>
            <a:r>
              <a:rPr lang="en-US" dirty="0" err="1" smtClean="0"/>
              <a:t>SelectedDelegation</a:t>
            </a:r>
            <a:endParaRPr lang="en-US" dirty="0" smtClean="0"/>
          </a:p>
          <a:p>
            <a:pPr lvl="1"/>
            <a:r>
              <a:rPr lang="en-US" dirty="0" smtClean="0"/>
              <a:t>FIB lookup result for the first delegation</a:t>
            </a:r>
          </a:p>
          <a:p>
            <a:r>
              <a:rPr lang="en-US" dirty="0" smtClean="0"/>
              <a:t>Algorithm: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FIB lookup result is the root entry (</a:t>
            </a:r>
            <a:r>
              <a:rPr lang="en-US" dirty="0" err="1" smtClean="0"/>
              <a:t>ndn</a:t>
            </a:r>
            <a:r>
              <a:rPr lang="en-US" dirty="0" smtClean="0"/>
              <a:t>:/), and the entry has at least one </a:t>
            </a:r>
            <a:r>
              <a:rPr lang="en-US" dirty="0" err="1" smtClean="0"/>
              <a:t>nexthop</a:t>
            </a:r>
            <a:r>
              <a:rPr lang="en-US" dirty="0" smtClean="0"/>
              <a:t> record, return false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return true</a:t>
            </a:r>
          </a:p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FIB lookup will never return "no match", because the FIB always has a root entry, but this entry can have no </a:t>
            </a:r>
            <a:r>
              <a:rPr lang="en-US" dirty="0" err="1" smtClean="0"/>
              <a:t>nexthop</a:t>
            </a:r>
            <a:r>
              <a:rPr lang="en-US" dirty="0" smtClean="0"/>
              <a:t> record.</a:t>
            </a:r>
          </a:p>
          <a:p>
            <a:pPr lvl="1"/>
            <a:r>
              <a:rPr lang="en-US" dirty="0" smtClean="0"/>
              <a:t>We consider only the first delegation, to minimize table lookup cost. Checking all delegations probably gives better results, but it requires too many lookups.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3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and set </a:t>
            </a:r>
            <a:r>
              <a:rPr lang="en-US" dirty="0" err="1" smtClean="0"/>
              <a:t>SelectedDelegation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interest, with Link but without </a:t>
            </a:r>
            <a:r>
              <a:rPr lang="en-US" dirty="0" err="1" smtClean="0"/>
              <a:t>SelectedDelegation</a:t>
            </a:r>
            <a:endParaRPr lang="en-US" dirty="0" smtClean="0"/>
          </a:p>
          <a:p>
            <a:pPr lvl="1"/>
            <a:r>
              <a:rPr lang="en-US" dirty="0" smtClean="0"/>
              <a:t>FIB</a:t>
            </a:r>
          </a:p>
          <a:p>
            <a:r>
              <a:rPr lang="en-US" dirty="0" smtClean="0"/>
              <a:t>Algorithm: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/>
              <a:t>foreach</a:t>
            </a:r>
            <a:r>
              <a:rPr lang="en-US" dirty="0" smtClean="0"/>
              <a:t> delegation in Link, sorted by increasing Preference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lookup FIB with delegation Name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if a match (with non-zero </a:t>
            </a:r>
            <a:r>
              <a:rPr lang="en-US" dirty="0" err="1" smtClean="0"/>
              <a:t>nexthop</a:t>
            </a:r>
            <a:r>
              <a:rPr lang="en-US" dirty="0" smtClean="0"/>
              <a:t> records) is found, insert </a:t>
            </a:r>
            <a:r>
              <a:rPr lang="en-US" dirty="0" err="1" smtClean="0"/>
              <a:t>SelectedDelegation</a:t>
            </a:r>
            <a:r>
              <a:rPr lang="en-US" dirty="0" smtClean="0"/>
              <a:t> field with the index of this delegation, return the match, and abort these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lookup FIB with Interest Name</a:t>
            </a:r>
          </a:p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This is the only operation that requires multiple table lookups, but it happens only once on an </a:t>
            </a:r>
            <a:r>
              <a:rPr lang="en-US" dirty="0"/>
              <a:t>Interest's path </a:t>
            </a:r>
            <a:r>
              <a:rPr lang="en-US" dirty="0" smtClean="0"/>
              <a:t>at </a:t>
            </a:r>
            <a:r>
              <a:rPr lang="en-US" dirty="0"/>
              <a:t>the first default-free </a:t>
            </a:r>
            <a:r>
              <a:rPr lang="en-US" dirty="0" smtClean="0"/>
              <a:t>router.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2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Flowchart: Predefined Process 7"/>
          <p:cNvSpPr/>
          <p:nvPr/>
        </p:nvSpPr>
        <p:spPr>
          <a:xfrm>
            <a:off x="4893757" y="3629661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outgoing Data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923213" y="362966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</a:t>
            </a:r>
            <a:r>
              <a:rPr lang="en-US" dirty="0" smtClean="0"/>
              <a:t>straggler </a:t>
            </a:r>
            <a:r>
              <a:rPr lang="en-US" dirty="0"/>
              <a:t>timer</a:t>
            </a:r>
          </a:p>
        </p:txBody>
      </p:sp>
      <p:cxnSp>
        <p:nvCxnSpPr>
          <p:cNvPr id="49" name="Straight Arrow Connector 48"/>
          <p:cNvCxnSpPr>
            <a:stCxn id="48" idx="0"/>
            <a:endCxn id="63" idx="2"/>
          </p:cNvCxnSpPr>
          <p:nvPr/>
        </p:nvCxnSpPr>
        <p:spPr>
          <a:xfrm flipH="1" flipV="1">
            <a:off x="3734572" y="3293517"/>
            <a:ext cx="11601" cy="336144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096769" y="3296730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cxnSp>
        <p:nvCxnSpPr>
          <p:cNvPr id="68" name="Straight Arrow Connector 67"/>
          <p:cNvCxnSpPr>
            <a:stCxn id="48" idx="3"/>
            <a:endCxn id="8" idx="1"/>
          </p:cNvCxnSpPr>
          <p:nvPr/>
        </p:nvCxnSpPr>
        <p:spPr>
          <a:xfrm>
            <a:off x="4569133" y="3903981"/>
            <a:ext cx="3246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Predefined Process 62"/>
          <p:cNvSpPr/>
          <p:nvPr/>
        </p:nvSpPr>
        <p:spPr>
          <a:xfrm>
            <a:off x="2911612" y="274487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ContentStore</a:t>
            </a:r>
            <a:r>
              <a:rPr lang="en-US" dirty="0" smtClean="0"/>
              <a:t> hit pipeline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48" idx="1"/>
          </p:cNvCxnSpPr>
          <p:nvPr/>
        </p:nvCxnSpPr>
        <p:spPr>
          <a:xfrm>
            <a:off x="2562225" y="3903981"/>
            <a:ext cx="3609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904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 incoming Interest to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FIB entry and incoming Interest, determine which strategy should process this Interest, and trigger that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92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Interest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03743" y="4243020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insert </a:t>
            </a:r>
            <a:r>
              <a:rPr lang="en-US" dirty="0" err="1"/>
              <a:t>OutRecord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991081" y="4243020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pick Interest</a:t>
            </a:r>
          </a:p>
        </p:txBody>
      </p:sp>
      <p:cxnSp>
        <p:nvCxnSpPr>
          <p:cNvPr id="12" name="Straight Arrow Connector 11"/>
          <p:cNvCxnSpPr>
            <a:stCxn id="5" idx="3"/>
            <a:endCxn id="19" idx="1"/>
          </p:cNvCxnSpPr>
          <p:nvPr/>
        </p:nvCxnSpPr>
        <p:spPr>
          <a:xfrm flipV="1">
            <a:off x="6649663" y="4514232"/>
            <a:ext cx="406222" cy="3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  <a:endCxn id="5" idx="1"/>
          </p:cNvCxnSpPr>
          <p:nvPr/>
        </p:nvCxnSpPr>
        <p:spPr>
          <a:xfrm>
            <a:off x="4637001" y="4517340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055885" y="4239911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Interest</a:t>
            </a:r>
          </a:p>
        </p:txBody>
      </p:sp>
      <p:sp>
        <p:nvSpPr>
          <p:cNvPr id="16" name="Flowchart: Decision 15"/>
          <p:cNvSpPr/>
          <p:nvPr/>
        </p:nvSpPr>
        <p:spPr>
          <a:xfrm>
            <a:off x="1017899" y="259710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17" name="Straight Arrow Connector 16"/>
          <p:cNvCxnSpPr>
            <a:endCxn id="16" idx="1"/>
          </p:cNvCxnSpPr>
          <p:nvPr/>
        </p:nvCxnSpPr>
        <p:spPr>
          <a:xfrm>
            <a:off x="565727" y="3145744"/>
            <a:ext cx="4521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25" idx="3"/>
            <a:endCxn id="6" idx="1"/>
          </p:cNvCxnSpPr>
          <p:nvPr/>
        </p:nvCxnSpPr>
        <p:spPr>
          <a:xfrm flipH="1">
            <a:off x="2991081" y="3145742"/>
            <a:ext cx="2823194" cy="1371598"/>
          </a:xfrm>
          <a:prstGeom prst="bentConnector5">
            <a:avLst>
              <a:gd name="adj1" fmla="val -8097"/>
              <a:gd name="adj2" fmla="val 60000"/>
              <a:gd name="adj3" fmla="val 10809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3"/>
            <a:endCxn id="25" idx="1"/>
          </p:cNvCxnSpPr>
          <p:nvPr/>
        </p:nvCxnSpPr>
        <p:spPr>
          <a:xfrm flipV="1">
            <a:off x="3212459" y="3145742"/>
            <a:ext cx="407256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70370" y="228794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31356" y="193882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25" name="Flowchart: Decision 24"/>
          <p:cNvSpPr/>
          <p:nvPr/>
        </p:nvSpPr>
        <p:spPr>
          <a:xfrm>
            <a:off x="3619715" y="259710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localhop</a:t>
            </a:r>
            <a:r>
              <a:rPr lang="en-US" sz="1600" dirty="0"/>
              <a:t>?</a:t>
            </a:r>
          </a:p>
        </p:txBody>
      </p:sp>
      <p:cxnSp>
        <p:nvCxnSpPr>
          <p:cNvPr id="11" name="Straight Arrow Connector 10"/>
          <p:cNvCxnSpPr>
            <a:stCxn id="16" idx="0"/>
            <a:endCxn id="24" idx="2"/>
          </p:cNvCxnSpPr>
          <p:nvPr/>
        </p:nvCxnSpPr>
        <p:spPr>
          <a:xfrm flipV="1">
            <a:off x="2115179" y="2308162"/>
            <a:ext cx="0" cy="288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33172" y="193882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31" name="Straight Arrow Connector 30"/>
          <p:cNvCxnSpPr>
            <a:stCxn id="25" idx="0"/>
          </p:cNvCxnSpPr>
          <p:nvPr/>
        </p:nvCxnSpPr>
        <p:spPr>
          <a:xfrm flipV="1">
            <a:off x="4716995" y="2349724"/>
            <a:ext cx="0" cy="247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820321" y="230214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5586" y="287142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701907" y="287142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950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outgoing Interest 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 and </a:t>
            </a:r>
            <a:r>
              <a:rPr lang="en-US" dirty="0" err="1" smtClean="0"/>
              <a:t>nexthop</a:t>
            </a:r>
            <a:r>
              <a:rPr lang="en-US" dirty="0" smtClean="0"/>
              <a:t>, decide the guiders on the outgoing Interest</a:t>
            </a:r>
            <a:endParaRPr lang="en-US" dirty="0"/>
          </a:p>
          <a:p>
            <a:pPr lvl="1"/>
            <a:r>
              <a:rPr lang="en-US" strike="sngStrike" dirty="0" smtClean="0"/>
              <a:t>Nonce and </a:t>
            </a:r>
            <a:r>
              <a:rPr lang="en-US" strike="sngStrike" dirty="0" err="1" smtClean="0"/>
              <a:t>InterestLifetime</a:t>
            </a:r>
            <a:r>
              <a:rPr lang="en-US" strike="sngStrike" dirty="0" smtClean="0"/>
              <a:t> come from an </a:t>
            </a:r>
            <a:r>
              <a:rPr lang="en-US" strike="sngStrike" dirty="0" err="1" smtClean="0"/>
              <a:t>InRecord</a:t>
            </a:r>
            <a:r>
              <a:rPr lang="en-US" strike="sngStrike" dirty="0" smtClean="0"/>
              <a:t> with longest remaining lifetime, however </a:t>
            </a:r>
            <a:r>
              <a:rPr lang="en-US" strike="sngStrike" dirty="0" err="1" smtClean="0"/>
              <a:t>InRecord</a:t>
            </a:r>
            <a:r>
              <a:rPr lang="en-US" strike="sngStrike" dirty="0" smtClean="0"/>
              <a:t> with same Face as the </a:t>
            </a:r>
            <a:r>
              <a:rPr lang="en-US" strike="sngStrike" dirty="0" err="1" smtClean="0"/>
              <a:t>nexthop</a:t>
            </a:r>
            <a:r>
              <a:rPr lang="en-US" strike="sngStrike" dirty="0" smtClean="0"/>
              <a:t> cannot be used</a:t>
            </a:r>
          </a:p>
          <a:p>
            <a:pPr lvl="1"/>
            <a:r>
              <a:rPr lang="en-US" strike="sngStrike" dirty="0" err="1" smtClean="0"/>
              <a:t>InterestLifetime</a:t>
            </a:r>
            <a:r>
              <a:rPr lang="en-US" strike="sngStrike" dirty="0" smtClean="0"/>
              <a:t> is carried from the original packet without deducting the time elapsed</a:t>
            </a:r>
          </a:p>
          <a:p>
            <a:pPr lvl="1"/>
            <a:r>
              <a:rPr lang="en-US" strike="sngStrike" dirty="0" smtClean="0"/>
              <a:t>Scope is the most relaxed among all unexpired </a:t>
            </a:r>
            <a:r>
              <a:rPr lang="en-US" strike="sngStrike" dirty="0" err="1" smtClean="0"/>
              <a:t>InRecords</a:t>
            </a:r>
            <a:endParaRPr lang="en-US" strike="sngStrike" dirty="0" smtClean="0"/>
          </a:p>
          <a:p>
            <a:pPr lvl="1"/>
            <a:r>
              <a:rPr lang="en-US" dirty="0" smtClean="0"/>
              <a:t>The last incoming Interest is picked</a:t>
            </a:r>
          </a:p>
          <a:p>
            <a:pPr lvl="2"/>
            <a:r>
              <a:rPr lang="en-US" dirty="0" smtClean="0"/>
              <a:t>This is a simple choice until we understand the effect of guiders better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24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reject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an Interest that has been decided that it has nowhere to 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19</a:t>
            </a:fld>
            <a:endParaRPr lang="en-US" dirty="0"/>
          </a:p>
        </p:txBody>
      </p:sp>
      <p:cxnSp>
        <p:nvCxnSpPr>
          <p:cNvPr id="12" name="Straight Arrow Connector 11"/>
          <p:cNvCxnSpPr>
            <a:stCxn id="11" idx="3"/>
            <a:endCxn id="23" idx="1"/>
          </p:cNvCxnSpPr>
          <p:nvPr/>
        </p:nvCxnSpPr>
        <p:spPr>
          <a:xfrm>
            <a:off x="2450274" y="3526095"/>
            <a:ext cx="3189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769174" y="325177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straggler timer</a:t>
            </a:r>
          </a:p>
        </p:txBody>
      </p:sp>
      <p:cxnSp>
        <p:nvCxnSpPr>
          <p:cNvPr id="8" name="Straight Arrow Connector 7"/>
          <p:cNvCxnSpPr>
            <a:stCxn id="23" idx="2"/>
            <a:endCxn id="14" idx="0"/>
          </p:cNvCxnSpPr>
          <p:nvPr/>
        </p:nvCxnSpPr>
        <p:spPr>
          <a:xfrm>
            <a:off x="3592134" y="3800415"/>
            <a:ext cx="0" cy="56519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54331" y="3893552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cxnSp>
        <p:nvCxnSpPr>
          <p:cNvPr id="13" name="Straight Arrow Connector 12"/>
          <p:cNvCxnSpPr>
            <a:stCxn id="23" idx="3"/>
          </p:cNvCxnSpPr>
          <p:nvPr/>
        </p:nvCxnSpPr>
        <p:spPr>
          <a:xfrm>
            <a:off x="4415095" y="3526096"/>
            <a:ext cx="464015" cy="10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04353" y="325177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cancel </a:t>
            </a:r>
            <a:r>
              <a:rPr lang="en-US" sz="1600" dirty="0" err="1"/>
              <a:t>unsatisfy</a:t>
            </a:r>
            <a:r>
              <a:rPr lang="en-US" sz="1600" dirty="0"/>
              <a:t> &amp; straggler timer</a:t>
            </a:r>
          </a:p>
        </p:txBody>
      </p:sp>
      <p:sp>
        <p:nvSpPr>
          <p:cNvPr id="14" name="Flowchart: Predefined Process 13"/>
          <p:cNvSpPr/>
          <p:nvPr/>
        </p:nvSpPr>
        <p:spPr>
          <a:xfrm>
            <a:off x="2769174" y="436560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50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Forwarding consists of pipelines and strategies</a:t>
            </a:r>
          </a:p>
          <a:p>
            <a:r>
              <a:rPr lang="en-US" smtClean="0"/>
              <a:t>Pipeline: a series of steps that operate on a packet or a PIT entry</a:t>
            </a:r>
          </a:p>
          <a:p>
            <a:r>
              <a:rPr lang="en-US" smtClean="0"/>
              <a:t>Strategy: a decision maker on whether, when, and where to forward an Interest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4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unsatisfied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20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48887" y="3191950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invoke PIT unsatisfied callback</a:t>
            </a:r>
          </a:p>
        </p:txBody>
      </p:sp>
      <p:cxnSp>
        <p:nvCxnSpPr>
          <p:cNvPr id="35" name="Straight Arrow Connector 34"/>
          <p:cNvCxnSpPr>
            <a:endCxn id="23" idx="1"/>
          </p:cNvCxnSpPr>
          <p:nvPr/>
        </p:nvCxnSpPr>
        <p:spPr>
          <a:xfrm>
            <a:off x="308893" y="3461054"/>
            <a:ext cx="439994" cy="5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3" idx="3"/>
            <a:endCxn id="8" idx="1"/>
          </p:cNvCxnSpPr>
          <p:nvPr/>
        </p:nvCxnSpPr>
        <p:spPr>
          <a:xfrm flipV="1">
            <a:off x="2943447" y="3461054"/>
            <a:ext cx="366742" cy="5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Predefined Process 7"/>
          <p:cNvSpPr/>
          <p:nvPr/>
        </p:nvSpPr>
        <p:spPr>
          <a:xfrm>
            <a:off x="3310189" y="3186734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94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finalize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21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42189" y="4131296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delete</a:t>
            </a:r>
          </a:p>
        </p:txBody>
      </p:sp>
      <p:cxnSp>
        <p:nvCxnSpPr>
          <p:cNvPr id="9" name="Straight Arrow Connector 8"/>
          <p:cNvCxnSpPr>
            <a:stCxn id="13" idx="3"/>
            <a:endCxn id="11" idx="1"/>
          </p:cNvCxnSpPr>
          <p:nvPr/>
        </p:nvCxnSpPr>
        <p:spPr>
          <a:xfrm>
            <a:off x="2950085" y="3427716"/>
            <a:ext cx="366742" cy="1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316827" y="3154522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Dead Nonce List insert</a:t>
            </a:r>
            <a:endParaRPr lang="en-US" dirty="0"/>
          </a:p>
        </p:txBody>
      </p:sp>
      <p:sp>
        <p:nvSpPr>
          <p:cNvPr id="13" name="Flowchart: Decision 12"/>
          <p:cNvSpPr/>
          <p:nvPr/>
        </p:nvSpPr>
        <p:spPr>
          <a:xfrm>
            <a:off x="755525" y="2879076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need Dead Nonce List insert?</a:t>
            </a:r>
            <a:endParaRPr lang="en-US" sz="1600" dirty="0"/>
          </a:p>
        </p:txBody>
      </p:sp>
      <p:cxnSp>
        <p:nvCxnSpPr>
          <p:cNvPr id="15" name="Straight Arrow Connector 14"/>
          <p:cNvCxnSpPr>
            <a:endCxn id="13" idx="1"/>
          </p:cNvCxnSpPr>
          <p:nvPr/>
        </p:nvCxnSpPr>
        <p:spPr>
          <a:xfrm flipV="1">
            <a:off x="388783" y="3427716"/>
            <a:ext cx="366742" cy="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50085" y="304628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8" name="Elbow Connector 17"/>
          <p:cNvCxnSpPr>
            <a:stCxn id="11" idx="3"/>
            <a:endCxn id="12" idx="1"/>
          </p:cNvCxnSpPr>
          <p:nvPr/>
        </p:nvCxnSpPr>
        <p:spPr>
          <a:xfrm>
            <a:off x="4962747" y="3428842"/>
            <a:ext cx="379442" cy="97677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3" idx="2"/>
            <a:endCxn id="12" idx="1"/>
          </p:cNvCxnSpPr>
          <p:nvPr/>
        </p:nvCxnSpPr>
        <p:spPr>
          <a:xfrm rot="16200000" flipH="1">
            <a:off x="3382867" y="2446294"/>
            <a:ext cx="429260" cy="34893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52804" y="391722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677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 Nonce List insert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Dead Nonce List insertion is needed if:</a:t>
            </a:r>
          </a:p>
          <a:p>
            <a:pPr lvl="1"/>
            <a:r>
              <a:rPr lang="en-US" dirty="0" smtClean="0"/>
              <a:t>Interest </a:t>
            </a:r>
            <a:r>
              <a:rPr lang="en-US" dirty="0"/>
              <a:t>is </a:t>
            </a:r>
            <a:r>
              <a:rPr lang="en-US" dirty="0" err="1"/>
              <a:t>unsatisified</a:t>
            </a:r>
            <a:r>
              <a:rPr lang="en-US" dirty="0"/>
              <a:t>, </a:t>
            </a: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Interest </a:t>
            </a:r>
            <a:r>
              <a:rPr lang="en-US" dirty="0"/>
              <a:t>has </a:t>
            </a:r>
            <a:r>
              <a:rPr lang="en-US" dirty="0" err="1"/>
              <a:t>MustBeFresh</a:t>
            </a:r>
            <a:r>
              <a:rPr lang="en-US" dirty="0"/>
              <a:t>=yes and Data </a:t>
            </a:r>
            <a:r>
              <a:rPr lang="en-US" dirty="0" err="1"/>
              <a:t>FreshnessPeriod</a:t>
            </a:r>
            <a:r>
              <a:rPr lang="en-US" dirty="0"/>
              <a:t> is shorter than </a:t>
            </a:r>
            <a:r>
              <a:rPr lang="en-US" dirty="0" smtClean="0"/>
              <a:t>6 seconds</a:t>
            </a:r>
          </a:p>
          <a:p>
            <a:r>
              <a:rPr lang="en-US" dirty="0" err="1" smtClean="0"/>
              <a:t>Nonces</a:t>
            </a:r>
            <a:r>
              <a:rPr lang="en-US" dirty="0" smtClean="0"/>
              <a:t> in </a:t>
            </a:r>
            <a:r>
              <a:rPr lang="en-US" dirty="0" err="1" smtClean="0"/>
              <a:t>OutRecords</a:t>
            </a:r>
            <a:r>
              <a:rPr lang="en-US" dirty="0" smtClean="0"/>
              <a:t> are inserted to Dead Nonce List.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851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94500" y="-59782"/>
            <a:ext cx="5622500" cy="840960"/>
          </a:xfrm>
        </p:spPr>
        <p:txBody>
          <a:bodyPr/>
          <a:lstStyle/>
          <a:p>
            <a:r>
              <a:rPr lang="en-US" dirty="0" smtClean="0"/>
              <a:t>incoming Data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23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112246" y="1345938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match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791" y="143677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receive 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98667" y="161947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2" name="Straight Arrow Connector 11"/>
          <p:cNvCxnSpPr>
            <a:stCxn id="6" idx="2"/>
            <a:endCxn id="41" idx="0"/>
          </p:cNvCxnSpPr>
          <p:nvPr/>
        </p:nvCxnSpPr>
        <p:spPr>
          <a:xfrm flipH="1">
            <a:off x="1197725" y="2443218"/>
            <a:ext cx="11801" cy="178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27800" y="1643924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insert</a:t>
            </a:r>
          </a:p>
        </p:txBody>
      </p:sp>
      <p:cxnSp>
        <p:nvCxnSpPr>
          <p:cNvPr id="18" name="Straight Arrow Connector 17"/>
          <p:cNvCxnSpPr>
            <a:stCxn id="6" idx="3"/>
            <a:endCxn id="16" idx="1"/>
          </p:cNvCxnSpPr>
          <p:nvPr/>
        </p:nvCxnSpPr>
        <p:spPr>
          <a:xfrm>
            <a:off x="2306806" y="1894578"/>
            <a:ext cx="820994" cy="23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Predefined Process 18"/>
          <p:cNvSpPr/>
          <p:nvPr/>
        </p:nvSpPr>
        <p:spPr>
          <a:xfrm>
            <a:off x="6348971" y="4117058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outgoing Data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338814" y="1703783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cancel </a:t>
            </a:r>
            <a:r>
              <a:rPr lang="en-US" sz="1600" dirty="0" err="1"/>
              <a:t>unsatisfy</a:t>
            </a:r>
            <a:r>
              <a:rPr lang="en-US" sz="1600" dirty="0"/>
              <a:t> &amp; straggler timer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72179" y="4227068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mark PIT satisfied</a:t>
            </a:r>
          </a:p>
        </p:txBody>
      </p:sp>
      <p:cxnSp>
        <p:nvCxnSpPr>
          <p:cNvPr id="34" name="Elbow Connector 33"/>
          <p:cNvCxnSpPr>
            <a:stCxn id="50" idx="2"/>
            <a:endCxn id="31" idx="1"/>
          </p:cNvCxnSpPr>
          <p:nvPr/>
        </p:nvCxnSpPr>
        <p:spPr>
          <a:xfrm rot="5400000">
            <a:off x="2974973" y="1569303"/>
            <a:ext cx="829292" cy="5034879"/>
          </a:xfrm>
          <a:prstGeom prst="bentConnector4">
            <a:avLst>
              <a:gd name="adj1" fmla="val 16615"/>
              <a:gd name="adj2" fmla="val 10454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057677" y="4227068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straggler timer</a:t>
            </a:r>
          </a:p>
        </p:txBody>
      </p:sp>
      <p:cxnSp>
        <p:nvCxnSpPr>
          <p:cNvPr id="39" name="Straight Arrow Connector 38"/>
          <p:cNvCxnSpPr>
            <a:stCxn id="31" idx="3"/>
            <a:endCxn id="36" idx="1"/>
          </p:cNvCxnSpPr>
          <p:nvPr/>
        </p:nvCxnSpPr>
        <p:spPr>
          <a:xfrm>
            <a:off x="2518099" y="4501388"/>
            <a:ext cx="5395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Left Brace 1"/>
          <p:cNvSpPr/>
          <p:nvPr/>
        </p:nvSpPr>
        <p:spPr>
          <a:xfrm>
            <a:off x="5212853" y="1394862"/>
            <a:ext cx="228600" cy="10338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16" idx="3"/>
            <a:endCxn id="2" idx="1"/>
          </p:cNvCxnSpPr>
          <p:nvPr/>
        </p:nvCxnSpPr>
        <p:spPr>
          <a:xfrm flipV="1">
            <a:off x="4773720" y="1911769"/>
            <a:ext cx="439133" cy="6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15136" y="1591840"/>
            <a:ext cx="1023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foreach</a:t>
            </a:r>
            <a:endParaRPr lang="en-US" dirty="0"/>
          </a:p>
          <a:p>
            <a:r>
              <a:rPr lang="en-US" dirty="0"/>
              <a:t>PIT entry</a:t>
            </a:r>
          </a:p>
        </p:txBody>
      </p:sp>
      <p:cxnSp>
        <p:nvCxnSpPr>
          <p:cNvPr id="24" name="Straight Arrow Connector 23"/>
          <p:cNvCxnSpPr>
            <a:stCxn id="33" idx="1"/>
            <a:endCxn id="6" idx="0"/>
          </p:cNvCxnSpPr>
          <p:nvPr/>
        </p:nvCxnSpPr>
        <p:spPr>
          <a:xfrm flipH="1">
            <a:off x="1209526" y="1040324"/>
            <a:ext cx="682806" cy="305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/>
          <p:cNvSpPr/>
          <p:nvPr/>
        </p:nvSpPr>
        <p:spPr>
          <a:xfrm>
            <a:off x="4914976" y="4047271"/>
            <a:ext cx="152400" cy="103381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Left Brace 36"/>
          <p:cNvSpPr/>
          <p:nvPr/>
        </p:nvSpPr>
        <p:spPr>
          <a:xfrm>
            <a:off x="5254353" y="4047271"/>
            <a:ext cx="228600" cy="10338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>
            <a:stCxn id="25" idx="1"/>
            <a:endCxn id="37" idx="1"/>
          </p:cNvCxnSpPr>
          <p:nvPr/>
        </p:nvCxnSpPr>
        <p:spPr>
          <a:xfrm>
            <a:off x="5067377" y="4564178"/>
            <a:ext cx="1869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368620" y="4117059"/>
            <a:ext cx="13660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foreach</a:t>
            </a:r>
            <a:endParaRPr lang="en-US" dirty="0"/>
          </a:p>
          <a:p>
            <a:r>
              <a:rPr lang="en-US" dirty="0"/>
              <a:t>pending</a:t>
            </a:r>
          </a:p>
          <a:p>
            <a:r>
              <a:rPr lang="en-US" dirty="0"/>
              <a:t>downstream</a:t>
            </a:r>
          </a:p>
        </p:txBody>
      </p:sp>
      <p:sp>
        <p:nvSpPr>
          <p:cNvPr id="41" name="Flowchart: Predefined Process 40"/>
          <p:cNvSpPr/>
          <p:nvPr/>
        </p:nvSpPr>
        <p:spPr>
          <a:xfrm>
            <a:off x="374765" y="2621693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unsolicited</a:t>
            </a:r>
          </a:p>
        </p:txBody>
      </p:sp>
      <p:cxnSp>
        <p:nvCxnSpPr>
          <p:cNvPr id="45" name="Straight Arrow Connector 44"/>
          <p:cNvCxnSpPr>
            <a:stCxn id="36" idx="2"/>
            <a:endCxn id="47" idx="0"/>
          </p:cNvCxnSpPr>
          <p:nvPr/>
        </p:nvCxnSpPr>
        <p:spPr>
          <a:xfrm>
            <a:off x="3880637" y="4775708"/>
            <a:ext cx="0" cy="547839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654389" y="4954215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sp>
        <p:nvSpPr>
          <p:cNvPr id="33" name="Flowchart: Decision 32"/>
          <p:cNvSpPr/>
          <p:nvPr/>
        </p:nvSpPr>
        <p:spPr>
          <a:xfrm>
            <a:off x="1892332" y="49168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35" name="Straight Arrow Connector 34"/>
          <p:cNvCxnSpPr>
            <a:stCxn id="33" idx="3"/>
          </p:cNvCxnSpPr>
          <p:nvPr/>
        </p:nvCxnSpPr>
        <p:spPr>
          <a:xfrm>
            <a:off x="4086893" y="1040324"/>
            <a:ext cx="3031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976464" y="70008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39352" y="842957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5" name="Straight Arrow Connector 14"/>
          <p:cNvCxnSpPr>
            <a:stCxn id="7" idx="3"/>
            <a:endCxn id="33" idx="0"/>
          </p:cNvCxnSpPr>
          <p:nvPr/>
        </p:nvCxnSpPr>
        <p:spPr>
          <a:xfrm>
            <a:off x="1749711" y="417997"/>
            <a:ext cx="1239901" cy="73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221223" y="2683133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invoke PIT satisfy callback</a:t>
            </a:r>
          </a:p>
        </p:txBody>
      </p:sp>
      <p:sp>
        <p:nvSpPr>
          <p:cNvPr id="47" name="Flowchart: Predefined Process 46"/>
          <p:cNvSpPr/>
          <p:nvPr/>
        </p:nvSpPr>
        <p:spPr>
          <a:xfrm>
            <a:off x="3057677" y="532354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</a:t>
            </a:r>
            <a:r>
              <a:rPr lang="en-US" dirty="0" smtClean="0"/>
              <a:t>finalize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50" idx="3"/>
            <a:endCxn id="49" idx="1"/>
          </p:cNvCxnSpPr>
          <p:nvPr/>
        </p:nvCxnSpPr>
        <p:spPr>
          <a:xfrm>
            <a:off x="7004338" y="3123456"/>
            <a:ext cx="366742" cy="1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7371080" y="2850262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Dead Nonce List insert</a:t>
            </a:r>
            <a:endParaRPr lang="en-US" dirty="0"/>
          </a:p>
        </p:txBody>
      </p:sp>
      <p:sp>
        <p:nvSpPr>
          <p:cNvPr id="50" name="Flowchart: Decision 49"/>
          <p:cNvSpPr/>
          <p:nvPr/>
        </p:nvSpPr>
        <p:spPr>
          <a:xfrm>
            <a:off x="4809778" y="2574816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need Dead Nonce List insert?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7004338" y="2742020"/>
            <a:ext cx="296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65" name="Elbow Connector 64"/>
          <p:cNvCxnSpPr>
            <a:stCxn id="26" idx="3"/>
            <a:endCxn id="44" idx="0"/>
          </p:cNvCxnSpPr>
          <p:nvPr/>
        </p:nvCxnSpPr>
        <p:spPr>
          <a:xfrm flipH="1">
            <a:off x="3318503" y="1978103"/>
            <a:ext cx="4666231" cy="705030"/>
          </a:xfrm>
          <a:prstGeom prst="bentConnector4">
            <a:avLst>
              <a:gd name="adj1" fmla="val -4899"/>
              <a:gd name="adj2" fmla="val 6945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49" idx="2"/>
            <a:endCxn id="31" idx="1"/>
          </p:cNvCxnSpPr>
          <p:nvPr/>
        </p:nvCxnSpPr>
        <p:spPr>
          <a:xfrm rot="5400000">
            <a:off x="3981867" y="289215"/>
            <a:ext cx="1102486" cy="7321861"/>
          </a:xfrm>
          <a:prstGeom prst="bentConnector4">
            <a:avLst>
              <a:gd name="adj1" fmla="val 37559"/>
              <a:gd name="adj2" fmla="val 1031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/>
          <p:cNvCxnSpPr>
            <a:stCxn id="44" idx="3"/>
            <a:endCxn id="50" idx="1"/>
          </p:cNvCxnSpPr>
          <p:nvPr/>
        </p:nvCxnSpPr>
        <p:spPr>
          <a:xfrm>
            <a:off x="4415783" y="2957453"/>
            <a:ext cx="393995" cy="1660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749711" y="94474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220514" y="229930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441453" y="347340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82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PIT straggler timer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PIT entry, set a straggler timer which fires after a short time</a:t>
            </a:r>
          </a:p>
          <a:p>
            <a:pPr lvl="1"/>
            <a:r>
              <a:rPr lang="en-US" dirty="0" err="1" smtClean="0"/>
              <a:t>T</a:t>
            </a:r>
            <a:r>
              <a:rPr lang="en-US" baseline="-25000" dirty="0" err="1" smtClean="0"/>
              <a:t>straggler</a:t>
            </a:r>
            <a:r>
              <a:rPr lang="en-US" dirty="0" smtClean="0"/>
              <a:t> = 100ms</a:t>
            </a:r>
          </a:p>
          <a:p>
            <a:r>
              <a:rPr lang="en-US" dirty="0" smtClean="0"/>
              <a:t>When the straggler timer fires, PIT entry is deleted</a:t>
            </a:r>
          </a:p>
          <a:p>
            <a:endParaRPr lang="en-US" dirty="0" smtClean="0"/>
          </a:p>
          <a:p>
            <a:r>
              <a:rPr lang="en-US" dirty="0" smtClean="0"/>
              <a:t>The purpose of retaining PIT entry for a short time is to facilitate loop detection and to collect measurement for non-fastest </a:t>
            </a:r>
            <a:r>
              <a:rPr lang="en-US" dirty="0" err="1" smtClean="0"/>
              <a:t>upstreams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973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unsolicited pipeline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25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1293346" y="233949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accept to cache?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90626" y="344928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8" name="Rectangle 7"/>
          <p:cNvSpPr/>
          <p:nvPr/>
        </p:nvSpPr>
        <p:spPr>
          <a:xfrm>
            <a:off x="1567666" y="384149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insert</a:t>
            </a:r>
          </a:p>
        </p:txBody>
      </p:sp>
      <p:cxnSp>
        <p:nvCxnSpPr>
          <p:cNvPr id="9" name="Straight Arrow Connector 8"/>
          <p:cNvCxnSpPr>
            <a:stCxn id="6" idx="2"/>
            <a:endCxn id="8" idx="0"/>
          </p:cNvCxnSpPr>
          <p:nvPr/>
        </p:nvCxnSpPr>
        <p:spPr>
          <a:xfrm>
            <a:off x="2390626" y="3436779"/>
            <a:ext cx="0" cy="404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</p:cNvCxnSpPr>
          <p:nvPr/>
        </p:nvCxnSpPr>
        <p:spPr>
          <a:xfrm>
            <a:off x="3487906" y="2888139"/>
            <a:ext cx="4744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1"/>
          </p:cNvCxnSpPr>
          <p:nvPr/>
        </p:nvCxnSpPr>
        <p:spPr>
          <a:xfrm>
            <a:off x="723900" y="2888139"/>
            <a:ext cx="5694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391407" y="251880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5851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Data pipeline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53616" y="3169261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traffic manager</a:t>
            </a:r>
          </a:p>
        </p:txBody>
      </p:sp>
      <p:cxnSp>
        <p:nvCxnSpPr>
          <p:cNvPr id="8" name="Straight Arrow Connector 7"/>
          <p:cNvCxnSpPr>
            <a:stCxn id="6" idx="3"/>
            <a:endCxn id="10" idx="1"/>
          </p:cNvCxnSpPr>
          <p:nvPr/>
        </p:nvCxnSpPr>
        <p:spPr>
          <a:xfrm>
            <a:off x="4899536" y="3443581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266278" y="3169261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Data</a:t>
            </a:r>
          </a:p>
        </p:txBody>
      </p:sp>
      <p:sp>
        <p:nvSpPr>
          <p:cNvPr id="9" name="Flowchart: Decision 8"/>
          <p:cNvSpPr/>
          <p:nvPr/>
        </p:nvSpPr>
        <p:spPr>
          <a:xfrm>
            <a:off x="1209554" y="186863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11" name="Straight Arrow Connector 10"/>
          <p:cNvCxnSpPr>
            <a:endCxn id="9" idx="1"/>
          </p:cNvCxnSpPr>
          <p:nvPr/>
        </p:nvCxnSpPr>
        <p:spPr>
          <a:xfrm>
            <a:off x="757382" y="2417274"/>
            <a:ext cx="4521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3" idx="2"/>
          </p:cNvCxnSpPr>
          <p:nvPr/>
        </p:nvCxnSpPr>
        <p:spPr>
          <a:xfrm>
            <a:off x="3404114" y="2429664"/>
            <a:ext cx="4072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55676" y="20603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90120" y="2231054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" name="Elbow Connector 4"/>
          <p:cNvCxnSpPr>
            <a:stCxn id="9" idx="2"/>
            <a:endCxn id="6" idx="1"/>
          </p:cNvCxnSpPr>
          <p:nvPr/>
        </p:nvCxnSpPr>
        <p:spPr>
          <a:xfrm rot="16200000" flipH="1">
            <a:off x="2541393" y="2731356"/>
            <a:ext cx="477667" cy="9467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06834" y="288292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14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Pass-through traffic manager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traffic manager that does nothing and merely passes Data packet to the next step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257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 </a:t>
            </a:r>
            <a:r>
              <a:rPr lang="en-US" dirty="0" err="1" smtClean="0"/>
              <a:t>Nack</a:t>
            </a:r>
            <a:r>
              <a:rPr lang="en-US" dirty="0" smtClean="0"/>
              <a:t> pipeline</a:t>
            </a:r>
            <a:endParaRPr lang="en-US" dirty="0"/>
          </a:p>
        </p:txBody>
      </p:sp>
      <p:sp>
        <p:nvSpPr>
          <p:cNvPr id="5" name="Flowchart: Decision 4"/>
          <p:cNvSpPr/>
          <p:nvPr/>
        </p:nvSpPr>
        <p:spPr>
          <a:xfrm>
            <a:off x="392532" y="2927824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match</a:t>
            </a:r>
          </a:p>
        </p:txBody>
      </p:sp>
      <p:sp>
        <p:nvSpPr>
          <p:cNvPr id="6" name="Rectangle 5"/>
          <p:cNvSpPr/>
          <p:nvPr/>
        </p:nvSpPr>
        <p:spPr>
          <a:xfrm>
            <a:off x="664501" y="1690689"/>
            <a:ext cx="1645920" cy="5263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receive </a:t>
            </a:r>
            <a:r>
              <a:rPr lang="en-US" dirty="0" err="1" smtClean="0"/>
              <a:t>Nack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2"/>
            <a:endCxn id="36" idx="0"/>
          </p:cNvCxnSpPr>
          <p:nvPr/>
        </p:nvCxnSpPr>
        <p:spPr>
          <a:xfrm flipH="1">
            <a:off x="1487462" y="4025104"/>
            <a:ext cx="2351" cy="508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22" idx="1"/>
          </p:cNvCxnSpPr>
          <p:nvPr/>
        </p:nvCxnSpPr>
        <p:spPr>
          <a:xfrm flipV="1">
            <a:off x="2310421" y="1931221"/>
            <a:ext cx="922422" cy="22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852160" y="4193293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trigger strategy: after receive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103638" y="4533470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126480" y="3202144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mark out-record as </a:t>
            </a:r>
            <a:r>
              <a:rPr lang="en-US" sz="1600" dirty="0" err="1" smtClean="0"/>
              <a:t>Nacked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1469580" y="408346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52" name="Flowchart: Decision 51"/>
          <p:cNvSpPr/>
          <p:nvPr/>
        </p:nvSpPr>
        <p:spPr>
          <a:xfrm>
            <a:off x="3259506" y="292782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has </a:t>
            </a:r>
            <a:r>
              <a:rPr lang="en-US" sz="1600" dirty="0" smtClean="0"/>
              <a:t>out-record </a:t>
            </a:r>
            <a:br>
              <a:rPr lang="en-US" sz="1600" dirty="0" smtClean="0"/>
            </a:br>
            <a:r>
              <a:rPr lang="en-US" sz="1600" dirty="0" smtClean="0"/>
              <a:t>with correct Nonce?</a:t>
            </a:r>
            <a:endParaRPr lang="en-US" sz="1600" dirty="0"/>
          </a:p>
        </p:txBody>
      </p:sp>
      <p:cxnSp>
        <p:nvCxnSpPr>
          <p:cNvPr id="54" name="Straight Arrow Connector 53"/>
          <p:cNvCxnSpPr>
            <a:stCxn id="5" idx="3"/>
            <a:endCxn id="52" idx="1"/>
          </p:cNvCxnSpPr>
          <p:nvPr/>
        </p:nvCxnSpPr>
        <p:spPr>
          <a:xfrm>
            <a:off x="2587092" y="3476464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587092" y="3107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72999" y="4361481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9" name="Straight Arrow Connector 58"/>
          <p:cNvCxnSpPr>
            <a:stCxn id="52" idx="2"/>
            <a:endCxn id="57" idx="0"/>
          </p:cNvCxnSpPr>
          <p:nvPr/>
        </p:nvCxnSpPr>
        <p:spPr>
          <a:xfrm>
            <a:off x="4356786" y="4025105"/>
            <a:ext cx="36" cy="33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421413" y="399511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2" name="Straight Arrow Connector 61"/>
          <p:cNvCxnSpPr>
            <a:stCxn id="52" idx="3"/>
            <a:endCxn id="44" idx="1"/>
          </p:cNvCxnSpPr>
          <p:nvPr/>
        </p:nvCxnSpPr>
        <p:spPr>
          <a:xfrm>
            <a:off x="5454066" y="3476464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585275" y="3107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3" name="Straight Arrow Connector 2"/>
          <p:cNvCxnSpPr>
            <a:stCxn id="44" idx="2"/>
            <a:endCxn id="35" idx="0"/>
          </p:cNvCxnSpPr>
          <p:nvPr/>
        </p:nvCxnSpPr>
        <p:spPr>
          <a:xfrm>
            <a:off x="6949440" y="3750784"/>
            <a:ext cx="0" cy="442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28</a:t>
            </a:fld>
            <a:endParaRPr lang="en-US"/>
          </a:p>
        </p:txBody>
      </p:sp>
      <p:sp>
        <p:nvSpPr>
          <p:cNvPr id="22" name="Flowchart: Decision 21"/>
          <p:cNvSpPr/>
          <p:nvPr/>
        </p:nvSpPr>
        <p:spPr>
          <a:xfrm>
            <a:off x="3232843" y="1382581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is multi-access face?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996377" y="235669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40072" y="158940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1" name="Elbow Connector 10"/>
          <p:cNvCxnSpPr>
            <a:stCxn id="22" idx="2"/>
            <a:endCxn id="5" idx="0"/>
          </p:cNvCxnSpPr>
          <p:nvPr/>
        </p:nvCxnSpPr>
        <p:spPr>
          <a:xfrm rot="5400000">
            <a:off x="2685987" y="1283687"/>
            <a:ext cx="447963" cy="284031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36948" y="1746555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3" name="Straight Arrow Connector 12"/>
          <p:cNvCxnSpPr>
            <a:stCxn id="22" idx="3"/>
            <a:endCxn id="28" idx="1"/>
          </p:cNvCxnSpPr>
          <p:nvPr/>
        </p:nvCxnSpPr>
        <p:spPr>
          <a:xfrm>
            <a:off x="5427403" y="1931221"/>
            <a:ext cx="2095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2978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Outgoing </a:t>
            </a:r>
            <a:r>
              <a:rPr lang="en-US" dirty="0" err="1" smtClean="0"/>
              <a:t>Nack</a:t>
            </a:r>
            <a:r>
              <a:rPr lang="en-US" dirty="0" smtClean="0"/>
              <a:t> pipeline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33469" y="3586332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21181" y="2113808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 action: send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443220" y="358633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erase in-record</a:t>
            </a:r>
            <a:endParaRPr lang="en-US" sz="1600" dirty="0"/>
          </a:p>
        </p:txBody>
      </p:sp>
      <p:sp>
        <p:nvSpPr>
          <p:cNvPr id="52" name="Flowchart: Decision 51"/>
          <p:cNvSpPr/>
          <p:nvPr/>
        </p:nvSpPr>
        <p:spPr>
          <a:xfrm>
            <a:off x="221181" y="331201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has in-record?</a:t>
            </a:r>
          </a:p>
        </p:txBody>
      </p:sp>
      <p:cxnSp>
        <p:nvCxnSpPr>
          <p:cNvPr id="54" name="Straight Arrow Connector 53"/>
          <p:cNvCxnSpPr>
            <a:stCxn id="35" idx="2"/>
            <a:endCxn id="52" idx="0"/>
          </p:cNvCxnSpPr>
          <p:nvPr/>
        </p:nvCxnSpPr>
        <p:spPr>
          <a:xfrm>
            <a:off x="1318461" y="2662448"/>
            <a:ext cx="0" cy="649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34674" y="474566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9" name="Straight Arrow Connector 58"/>
          <p:cNvCxnSpPr>
            <a:stCxn id="52" idx="2"/>
            <a:endCxn id="57" idx="0"/>
          </p:cNvCxnSpPr>
          <p:nvPr/>
        </p:nvCxnSpPr>
        <p:spPr>
          <a:xfrm>
            <a:off x="1318461" y="4409293"/>
            <a:ext cx="36" cy="33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383088" y="437930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2" name="Straight Arrow Connector 61"/>
          <p:cNvCxnSpPr>
            <a:stCxn id="52" idx="3"/>
            <a:endCxn id="15" idx="1"/>
          </p:cNvCxnSpPr>
          <p:nvPr/>
        </p:nvCxnSpPr>
        <p:spPr>
          <a:xfrm>
            <a:off x="2415741" y="3860652"/>
            <a:ext cx="3063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819344" y="434779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0" name="Straight Arrow Connector 9"/>
          <p:cNvCxnSpPr>
            <a:stCxn id="44" idx="3"/>
            <a:endCxn id="6" idx="1"/>
          </p:cNvCxnSpPr>
          <p:nvPr/>
        </p:nvCxnSpPr>
        <p:spPr>
          <a:xfrm>
            <a:off x="7089140" y="3860652"/>
            <a:ext cx="2443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29</a:t>
            </a:fld>
            <a:endParaRPr lang="en-US"/>
          </a:p>
        </p:txBody>
      </p:sp>
      <p:sp>
        <p:nvSpPr>
          <p:cNvPr id="15" name="Flowchart: Decision 14"/>
          <p:cNvSpPr/>
          <p:nvPr/>
        </p:nvSpPr>
        <p:spPr>
          <a:xfrm>
            <a:off x="2722064" y="331201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is multi-access face?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857621" y="345506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91359" y="355585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35521" y="4800782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9" name="Straight Arrow Connector 18"/>
          <p:cNvCxnSpPr>
            <a:stCxn id="15" idx="2"/>
            <a:endCxn id="18" idx="0"/>
          </p:cNvCxnSpPr>
          <p:nvPr/>
        </p:nvCxnSpPr>
        <p:spPr>
          <a:xfrm>
            <a:off x="3819344" y="4409292"/>
            <a:ext cx="0" cy="391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3"/>
            <a:endCxn id="44" idx="1"/>
          </p:cNvCxnSpPr>
          <p:nvPr/>
        </p:nvCxnSpPr>
        <p:spPr>
          <a:xfrm>
            <a:off x="4916624" y="3860652"/>
            <a:ext cx="5265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71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incoming Interest</a:t>
            </a:r>
          </a:p>
          <a:p>
            <a:r>
              <a:rPr lang="en-US"/>
              <a:t>Interest loop</a:t>
            </a:r>
          </a:p>
          <a:p>
            <a:r>
              <a:rPr lang="en-US" smtClean="0"/>
              <a:t>ContentStore</a:t>
            </a:r>
            <a:r>
              <a:rPr lang="en-US" dirty="0" smtClean="0"/>
              <a:t> miss</a:t>
            </a:r>
          </a:p>
          <a:p>
            <a:r>
              <a:rPr lang="en-US" dirty="0" err="1" smtClean="0"/>
              <a:t>ContentStore</a:t>
            </a:r>
            <a:r>
              <a:rPr lang="en-US" dirty="0" smtClean="0"/>
              <a:t> hit</a:t>
            </a:r>
          </a:p>
          <a:p>
            <a:r>
              <a:rPr lang="en-US" dirty="0" smtClean="0"/>
              <a:t>outgoing Interest</a:t>
            </a:r>
          </a:p>
          <a:p>
            <a:r>
              <a:rPr lang="en-US" dirty="0" smtClean="0"/>
              <a:t>Interest reject</a:t>
            </a:r>
          </a:p>
          <a:p>
            <a:r>
              <a:rPr lang="en-US" dirty="0" smtClean="0"/>
              <a:t>Interest unsatisfied</a:t>
            </a:r>
          </a:p>
          <a:p>
            <a:r>
              <a:rPr lang="en-US" dirty="0" smtClean="0"/>
              <a:t>Interest finalize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incoming Data</a:t>
            </a:r>
          </a:p>
          <a:p>
            <a:r>
              <a:rPr lang="en-US" dirty="0"/>
              <a:t>Data unsolicited</a:t>
            </a:r>
          </a:p>
          <a:p>
            <a:r>
              <a:rPr lang="en-US" dirty="0"/>
              <a:t>outgoing Data</a:t>
            </a:r>
          </a:p>
          <a:p>
            <a:r>
              <a:rPr lang="en-US" dirty="0" smtClean="0"/>
              <a:t>incoming </a:t>
            </a:r>
            <a:r>
              <a:rPr lang="en-US" dirty="0" err="1" smtClean="0"/>
              <a:t>Nack</a:t>
            </a:r>
            <a:endParaRPr lang="en-US" dirty="0" smtClean="0"/>
          </a:p>
          <a:p>
            <a:r>
              <a:rPr lang="en-US" dirty="0" smtClean="0"/>
              <a:t>outgoing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6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Legend in diagrams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33780" y="3153767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building block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1033780" y="2473801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pipeline</a:t>
            </a:r>
          </a:p>
        </p:txBody>
      </p:sp>
      <p:sp>
        <p:nvSpPr>
          <p:cNvPr id="9" name="Rectangle 8"/>
          <p:cNvSpPr/>
          <p:nvPr/>
        </p:nvSpPr>
        <p:spPr>
          <a:xfrm>
            <a:off x="1033780" y="451369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tables feature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33780" y="3833733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33780" y="5193666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face feature</a:t>
            </a:r>
          </a:p>
        </p:txBody>
      </p:sp>
    </p:spTree>
    <p:extLst>
      <p:ext uri="{BB962C8B-B14F-4D97-AF65-F5344CB8AC3E}">
        <p14:creationId xmlns:p14="http://schemas.microsoft.com/office/powerpoint/2010/main" val="196626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7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Pipelines Overall Workflow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lowchart: Predefined Process 5"/>
          <p:cNvSpPr/>
          <p:nvPr/>
        </p:nvSpPr>
        <p:spPr>
          <a:xfrm>
            <a:off x="71692" y="2048273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Interest</a:t>
            </a:r>
          </a:p>
        </p:txBody>
      </p:sp>
      <p:sp>
        <p:nvSpPr>
          <p:cNvPr id="7" name="Flowchart: Predefined Process 6"/>
          <p:cNvSpPr/>
          <p:nvPr/>
        </p:nvSpPr>
        <p:spPr>
          <a:xfrm>
            <a:off x="68936" y="4229709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Data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4509823" y="2406280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outgoing Interest</a:t>
            </a:r>
          </a:p>
        </p:txBody>
      </p:sp>
      <p:sp>
        <p:nvSpPr>
          <p:cNvPr id="9" name="Flowchart: Predefined Process 8"/>
          <p:cNvSpPr/>
          <p:nvPr/>
        </p:nvSpPr>
        <p:spPr>
          <a:xfrm>
            <a:off x="4509823" y="4583162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outgoing Data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02168" y="2048273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after receive Interest</a:t>
            </a:r>
          </a:p>
        </p:txBody>
      </p:sp>
      <p:sp>
        <p:nvSpPr>
          <p:cNvPr id="13" name="Flowchart: Predefined Process 12"/>
          <p:cNvSpPr/>
          <p:nvPr/>
        </p:nvSpPr>
        <p:spPr>
          <a:xfrm>
            <a:off x="4509823" y="1452594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Interest reject</a:t>
            </a:r>
          </a:p>
        </p:txBody>
      </p:sp>
      <p:sp>
        <p:nvSpPr>
          <p:cNvPr id="14" name="Flowchart: Predefined Process 13"/>
          <p:cNvSpPr/>
          <p:nvPr/>
        </p:nvSpPr>
        <p:spPr>
          <a:xfrm>
            <a:off x="7457684" y="3016678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Interest unsatisfied</a:t>
            </a:r>
          </a:p>
        </p:txBody>
      </p:sp>
      <p:sp>
        <p:nvSpPr>
          <p:cNvPr id="15" name="Flowchart: Predefined Process 14"/>
          <p:cNvSpPr/>
          <p:nvPr/>
        </p:nvSpPr>
        <p:spPr>
          <a:xfrm>
            <a:off x="1417588" y="1446619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Interest loop</a:t>
            </a:r>
          </a:p>
        </p:txBody>
      </p:sp>
      <p:sp>
        <p:nvSpPr>
          <p:cNvPr id="18" name="Flowchart: Predefined Process 17"/>
          <p:cNvSpPr/>
          <p:nvPr/>
        </p:nvSpPr>
        <p:spPr>
          <a:xfrm>
            <a:off x="1451550" y="467022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Data unsolicited</a:t>
            </a:r>
          </a:p>
        </p:txBody>
      </p:sp>
      <p:cxnSp>
        <p:nvCxnSpPr>
          <p:cNvPr id="3" name="Elbow Connector 2"/>
          <p:cNvCxnSpPr>
            <a:stCxn id="6" idx="0"/>
            <a:endCxn id="15" idx="1"/>
          </p:cNvCxnSpPr>
          <p:nvPr/>
        </p:nvCxnSpPr>
        <p:spPr>
          <a:xfrm rot="5400000" flipH="1" flipV="1">
            <a:off x="878153" y="1508838"/>
            <a:ext cx="418774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502168" y="3940801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before satisfy Interest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457684" y="2323455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before expire Interest</a:t>
            </a:r>
          </a:p>
        </p:txBody>
      </p:sp>
      <p:cxnSp>
        <p:nvCxnSpPr>
          <p:cNvPr id="24" name="Elbow Connector 23"/>
          <p:cNvCxnSpPr>
            <a:stCxn id="35" idx="0"/>
            <a:endCxn id="10" idx="2"/>
          </p:cNvCxnSpPr>
          <p:nvPr/>
        </p:nvCxnSpPr>
        <p:spPr>
          <a:xfrm rot="5400000" flipH="1" flipV="1">
            <a:off x="2461936" y="2055485"/>
            <a:ext cx="367484" cy="108458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" idx="2"/>
            <a:endCxn id="18" idx="1"/>
          </p:cNvCxnSpPr>
          <p:nvPr/>
        </p:nvCxnSpPr>
        <p:spPr>
          <a:xfrm rot="16200000" flipH="1">
            <a:off x="974325" y="4375880"/>
            <a:ext cx="257637" cy="69681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7" idx="3"/>
            <a:endCxn id="21" idx="1"/>
          </p:cNvCxnSpPr>
          <p:nvPr/>
        </p:nvCxnSpPr>
        <p:spPr>
          <a:xfrm flipV="1">
            <a:off x="1440536" y="4123681"/>
            <a:ext cx="1061632" cy="28890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0" idx="3"/>
            <a:endCxn id="13" idx="1"/>
          </p:cNvCxnSpPr>
          <p:nvPr/>
        </p:nvCxnSpPr>
        <p:spPr>
          <a:xfrm flipV="1">
            <a:off x="3873768" y="1635474"/>
            <a:ext cx="636055" cy="59567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0" idx="3"/>
            <a:endCxn id="8" idx="1"/>
          </p:cNvCxnSpPr>
          <p:nvPr/>
        </p:nvCxnSpPr>
        <p:spPr>
          <a:xfrm>
            <a:off x="3873768" y="2231153"/>
            <a:ext cx="636055" cy="3580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7" idx="3"/>
            <a:endCxn id="9" idx="1"/>
          </p:cNvCxnSpPr>
          <p:nvPr/>
        </p:nvCxnSpPr>
        <p:spPr>
          <a:xfrm>
            <a:off x="1440536" y="4412589"/>
            <a:ext cx="3069287" cy="35345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6617298" y="2835770"/>
            <a:ext cx="740459" cy="860257"/>
            <a:chOff x="4855820" y="5219700"/>
            <a:chExt cx="740459" cy="860257"/>
          </a:xfrm>
        </p:grpSpPr>
        <p:sp>
          <p:nvSpPr>
            <p:cNvPr id="50" name="Sun 49"/>
            <p:cNvSpPr/>
            <p:nvPr/>
          </p:nvSpPr>
          <p:spPr>
            <a:xfrm>
              <a:off x="5003800" y="5219700"/>
              <a:ext cx="444500" cy="444500"/>
            </a:xfrm>
            <a:prstGeom prst="su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55820" y="5618292"/>
              <a:ext cx="7404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err="1"/>
                <a:t>unsatisfy</a:t>
              </a:r>
              <a:r>
                <a:rPr lang="en-US" sz="1200" dirty="0"/>
                <a:t/>
              </a:r>
              <a:br>
                <a:rPr lang="en-US" sz="1200" dirty="0"/>
              </a:br>
              <a:r>
                <a:rPr lang="en-US" sz="1200" dirty="0"/>
                <a:t>timer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614542" y="4454514"/>
            <a:ext cx="729430" cy="860257"/>
            <a:chOff x="4861336" y="5219700"/>
            <a:chExt cx="729430" cy="860257"/>
          </a:xfrm>
        </p:grpSpPr>
        <p:sp>
          <p:nvSpPr>
            <p:cNvPr id="54" name="Sun 53"/>
            <p:cNvSpPr/>
            <p:nvPr/>
          </p:nvSpPr>
          <p:spPr>
            <a:xfrm>
              <a:off x="5003800" y="5219700"/>
              <a:ext cx="444500" cy="444500"/>
            </a:xfrm>
            <a:prstGeom prst="su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861336" y="5618292"/>
              <a:ext cx="7294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straggler</a:t>
              </a:r>
              <a:br>
                <a:rPr lang="en-US" sz="1200" dirty="0"/>
              </a:br>
              <a:r>
                <a:rPr lang="en-US" sz="1200" dirty="0"/>
                <a:t>timer</a:t>
              </a:r>
            </a:p>
          </p:txBody>
        </p:sp>
      </p:grpSp>
      <p:cxnSp>
        <p:nvCxnSpPr>
          <p:cNvPr id="57" name="Elbow Connector 56"/>
          <p:cNvCxnSpPr>
            <a:stCxn id="13" idx="3"/>
            <a:endCxn id="55" idx="1"/>
          </p:cNvCxnSpPr>
          <p:nvPr/>
        </p:nvCxnSpPr>
        <p:spPr>
          <a:xfrm>
            <a:off x="5881423" y="1635474"/>
            <a:ext cx="733119" cy="344846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35" idx="3"/>
            <a:endCxn id="51" idx="1"/>
          </p:cNvCxnSpPr>
          <p:nvPr/>
        </p:nvCxnSpPr>
        <p:spPr>
          <a:xfrm>
            <a:off x="2789188" y="2964397"/>
            <a:ext cx="3828110" cy="50079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7" idx="3"/>
            <a:endCxn id="55" idx="1"/>
          </p:cNvCxnSpPr>
          <p:nvPr/>
        </p:nvCxnSpPr>
        <p:spPr>
          <a:xfrm>
            <a:off x="1440536" y="4412589"/>
            <a:ext cx="5174006" cy="6713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14" idx="0"/>
            <a:endCxn id="22" idx="2"/>
          </p:cNvCxnSpPr>
          <p:nvPr/>
        </p:nvCxnSpPr>
        <p:spPr>
          <a:xfrm rot="5400000" flipH="1" flipV="1">
            <a:off x="7979753" y="2852947"/>
            <a:ext cx="327463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Predefined Process 32"/>
          <p:cNvSpPr/>
          <p:nvPr/>
        </p:nvSpPr>
        <p:spPr>
          <a:xfrm>
            <a:off x="7457684" y="4689397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Interest </a:t>
            </a:r>
            <a:r>
              <a:rPr lang="en-US" sz="1200" dirty="0" smtClean="0"/>
              <a:t>finalize</a:t>
            </a:r>
            <a:endParaRPr lang="en-US" sz="1200" dirty="0"/>
          </a:p>
        </p:txBody>
      </p:sp>
      <p:sp>
        <p:nvSpPr>
          <p:cNvPr id="35" name="Flowchart: Predefined Process 34"/>
          <p:cNvSpPr/>
          <p:nvPr/>
        </p:nvSpPr>
        <p:spPr>
          <a:xfrm>
            <a:off x="1417588" y="2781517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ContentStore</a:t>
            </a:r>
            <a:r>
              <a:rPr lang="en-US" sz="1200" dirty="0" smtClean="0"/>
              <a:t> miss</a:t>
            </a:r>
            <a:endParaRPr lang="en-US" sz="1200" dirty="0"/>
          </a:p>
        </p:txBody>
      </p:sp>
      <p:sp>
        <p:nvSpPr>
          <p:cNvPr id="36" name="Flowchart: Predefined Process 35"/>
          <p:cNvSpPr/>
          <p:nvPr/>
        </p:nvSpPr>
        <p:spPr>
          <a:xfrm>
            <a:off x="1417588" y="3436185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ContentStore</a:t>
            </a:r>
            <a:r>
              <a:rPr lang="en-US" sz="1200" dirty="0" smtClean="0"/>
              <a:t> hit</a:t>
            </a:r>
            <a:endParaRPr lang="en-US" sz="1200" dirty="0"/>
          </a:p>
        </p:txBody>
      </p:sp>
      <p:cxnSp>
        <p:nvCxnSpPr>
          <p:cNvPr id="37" name="Elbow Connector 36"/>
          <p:cNvCxnSpPr>
            <a:stCxn id="6" idx="2"/>
            <a:endCxn id="35" idx="1"/>
          </p:cNvCxnSpPr>
          <p:nvPr/>
        </p:nvCxnSpPr>
        <p:spPr>
          <a:xfrm rot="16200000" flipH="1">
            <a:off x="812358" y="2359167"/>
            <a:ext cx="550364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6" idx="2"/>
            <a:endCxn id="36" idx="1"/>
          </p:cNvCxnSpPr>
          <p:nvPr/>
        </p:nvCxnSpPr>
        <p:spPr>
          <a:xfrm rot="16200000" flipH="1">
            <a:off x="485024" y="2686501"/>
            <a:ext cx="1205032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36" idx="3"/>
            <a:endCxn id="9" idx="0"/>
          </p:cNvCxnSpPr>
          <p:nvPr/>
        </p:nvCxnSpPr>
        <p:spPr>
          <a:xfrm>
            <a:off x="2789188" y="3619065"/>
            <a:ext cx="2406435" cy="96409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lowchart: Predefined Process 72"/>
          <p:cNvSpPr/>
          <p:nvPr/>
        </p:nvSpPr>
        <p:spPr>
          <a:xfrm>
            <a:off x="68936" y="562482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</a:t>
            </a:r>
            <a:r>
              <a:rPr lang="en-US" sz="1200" dirty="0" err="1" smtClean="0"/>
              <a:t>Nack</a:t>
            </a:r>
            <a:endParaRPr lang="en-US" sz="1200" dirty="0"/>
          </a:p>
        </p:txBody>
      </p:sp>
      <p:sp>
        <p:nvSpPr>
          <p:cNvPr id="77" name="Rectangle 76"/>
          <p:cNvSpPr/>
          <p:nvPr/>
        </p:nvSpPr>
        <p:spPr>
          <a:xfrm>
            <a:off x="2502168" y="5624826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after receive </a:t>
            </a:r>
            <a:r>
              <a:rPr lang="en-US" sz="1200" dirty="0" err="1" smtClean="0"/>
              <a:t>Nack</a:t>
            </a:r>
            <a:endParaRPr lang="en-US" sz="1200" dirty="0"/>
          </a:p>
        </p:txBody>
      </p:sp>
      <p:sp>
        <p:nvSpPr>
          <p:cNvPr id="78" name="Flowchart: Predefined Process 77"/>
          <p:cNvSpPr/>
          <p:nvPr/>
        </p:nvSpPr>
        <p:spPr>
          <a:xfrm>
            <a:off x="4509823" y="562482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outgoing </a:t>
            </a:r>
            <a:r>
              <a:rPr lang="en-US" sz="1200" dirty="0" err="1" smtClean="0"/>
              <a:t>Nack</a:t>
            </a:r>
            <a:endParaRPr lang="en-US" sz="1200" dirty="0"/>
          </a:p>
        </p:txBody>
      </p:sp>
      <p:cxnSp>
        <p:nvCxnSpPr>
          <p:cNvPr id="80" name="Straight Arrow Connector 79"/>
          <p:cNvCxnSpPr>
            <a:stCxn id="73" idx="3"/>
            <a:endCxn id="77" idx="1"/>
          </p:cNvCxnSpPr>
          <p:nvPr/>
        </p:nvCxnSpPr>
        <p:spPr>
          <a:xfrm>
            <a:off x="1440536" y="5807706"/>
            <a:ext cx="10616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7" idx="3"/>
            <a:endCxn id="78" idx="1"/>
          </p:cNvCxnSpPr>
          <p:nvPr/>
        </p:nvCxnSpPr>
        <p:spPr>
          <a:xfrm>
            <a:off x="3873768" y="5807706"/>
            <a:ext cx="6360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/>
          <p:cNvCxnSpPr>
            <a:stCxn id="77" idx="3"/>
            <a:endCxn id="8" idx="1"/>
          </p:cNvCxnSpPr>
          <p:nvPr/>
        </p:nvCxnSpPr>
        <p:spPr>
          <a:xfrm flipV="1">
            <a:off x="3873768" y="2589160"/>
            <a:ext cx="636055" cy="3218546"/>
          </a:xfrm>
          <a:prstGeom prst="bentConnector3">
            <a:avLst>
              <a:gd name="adj1" fmla="val 7777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31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incoming Interest pipeline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2744344" y="5415037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lookup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22840" y="3037267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insert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9784" y="433891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cancel </a:t>
            </a:r>
            <a:r>
              <a:rPr lang="en-US" sz="1600" dirty="0" err="1"/>
              <a:t>unsatisfy</a:t>
            </a:r>
            <a:r>
              <a:rPr lang="en-US" sz="1600" dirty="0"/>
              <a:t> &amp; straggler timer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858820" y="638026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5060" y="1526029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receive Interest</a:t>
            </a:r>
          </a:p>
        </p:txBody>
      </p:sp>
      <p:sp>
        <p:nvSpPr>
          <p:cNvPr id="30" name="Flowchart: Decision 29"/>
          <p:cNvSpPr/>
          <p:nvPr/>
        </p:nvSpPr>
        <p:spPr>
          <a:xfrm>
            <a:off x="6199005" y="2756833"/>
            <a:ext cx="292608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182880" rtlCol="0" anchor="ctr"/>
          <a:lstStyle/>
          <a:p>
            <a:pPr algn="ctr"/>
            <a:r>
              <a:rPr lang="en-US" dirty="0"/>
              <a:t>detect </a:t>
            </a:r>
            <a:r>
              <a:rPr lang="en-US" dirty="0" smtClean="0"/>
              <a:t>duplicate Nonce</a:t>
            </a:r>
            <a:br>
              <a:rPr lang="en-US" dirty="0" smtClean="0"/>
            </a:br>
            <a:r>
              <a:rPr lang="en-US" dirty="0" smtClean="0"/>
              <a:t>in PIT entry</a:t>
            </a:r>
            <a:endParaRPr lang="en-US" dirty="0"/>
          </a:p>
        </p:txBody>
      </p:sp>
      <p:sp>
        <p:nvSpPr>
          <p:cNvPr id="39" name="Flowchart: Predefined Process 38"/>
          <p:cNvSpPr/>
          <p:nvPr/>
        </p:nvSpPr>
        <p:spPr>
          <a:xfrm>
            <a:off x="6839085" y="200693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loop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385280" y="255557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9" name="Straight Arrow Connector 8"/>
          <p:cNvCxnSpPr>
            <a:stCxn id="10" idx="3"/>
            <a:endCxn id="30" idx="1"/>
          </p:cNvCxnSpPr>
          <p:nvPr/>
        </p:nvCxnSpPr>
        <p:spPr>
          <a:xfrm flipV="1">
            <a:off x="6068760" y="3305473"/>
            <a:ext cx="130245" cy="6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ecision 34"/>
          <p:cNvSpPr/>
          <p:nvPr/>
        </p:nvSpPr>
        <p:spPr>
          <a:xfrm>
            <a:off x="2744344" y="4064595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is pending?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855776" y="427753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46" name="Straight Arrow Connector 45"/>
          <p:cNvCxnSpPr>
            <a:stCxn id="35" idx="2"/>
            <a:endCxn id="6" idx="0"/>
          </p:cNvCxnSpPr>
          <p:nvPr/>
        </p:nvCxnSpPr>
        <p:spPr>
          <a:xfrm>
            <a:off x="3841624" y="5161875"/>
            <a:ext cx="0" cy="253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Decision 42"/>
          <p:cNvSpPr/>
          <p:nvPr/>
        </p:nvSpPr>
        <p:spPr>
          <a:xfrm>
            <a:off x="1372744" y="174149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dirty="0"/>
              <a:t>violates /</a:t>
            </a:r>
            <a:r>
              <a:rPr lang="en-US" dirty="0" err="1"/>
              <a:t>localhost</a:t>
            </a:r>
            <a:r>
              <a:rPr lang="en-US" dirty="0"/>
              <a:t>?</a:t>
            </a:r>
          </a:p>
        </p:txBody>
      </p:sp>
      <p:cxnSp>
        <p:nvCxnSpPr>
          <p:cNvPr id="28" name="Straight Arrow Connector 27"/>
          <p:cNvCxnSpPr>
            <a:stCxn id="43" idx="3"/>
            <a:endCxn id="38" idx="1"/>
          </p:cNvCxnSpPr>
          <p:nvPr/>
        </p:nvCxnSpPr>
        <p:spPr>
          <a:xfrm flipV="1">
            <a:off x="3567304" y="2287001"/>
            <a:ext cx="222286" cy="3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482428" y="1971771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089153" y="3070635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40" name="Flowchart: Predefined Process 39"/>
          <p:cNvSpPr/>
          <p:nvPr/>
        </p:nvSpPr>
        <p:spPr>
          <a:xfrm>
            <a:off x="6580632" y="4328978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ContentStore</a:t>
            </a:r>
            <a:r>
              <a:rPr lang="en-US" dirty="0" smtClean="0"/>
              <a:t> miss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35" idx="3"/>
            <a:endCxn id="40" idx="1"/>
          </p:cNvCxnSpPr>
          <p:nvPr/>
        </p:nvCxnSpPr>
        <p:spPr>
          <a:xfrm flipV="1">
            <a:off x="4938904" y="4603298"/>
            <a:ext cx="1641728" cy="9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6" idx="2"/>
            <a:endCxn id="63" idx="1"/>
          </p:cNvCxnSpPr>
          <p:nvPr/>
        </p:nvCxnSpPr>
        <p:spPr>
          <a:xfrm rot="5400000" flipH="1" flipV="1">
            <a:off x="4736678" y="4668364"/>
            <a:ext cx="948899" cy="2739008"/>
          </a:xfrm>
          <a:prstGeom prst="bentConnector4">
            <a:avLst>
              <a:gd name="adj1" fmla="val -24091"/>
              <a:gd name="adj2" fmla="val 7003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6" idx="3"/>
            <a:endCxn id="40" idx="1"/>
          </p:cNvCxnSpPr>
          <p:nvPr/>
        </p:nvCxnSpPr>
        <p:spPr>
          <a:xfrm flipV="1">
            <a:off x="4938904" y="4603298"/>
            <a:ext cx="1641728" cy="1360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64" idx="2"/>
            <a:endCxn id="43" idx="1"/>
          </p:cNvCxnSpPr>
          <p:nvPr/>
        </p:nvCxnSpPr>
        <p:spPr>
          <a:xfrm rot="16200000" flipH="1">
            <a:off x="1022651" y="1940038"/>
            <a:ext cx="215463" cy="48472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30" idx="2"/>
            <a:endCxn id="11" idx="0"/>
          </p:cNvCxnSpPr>
          <p:nvPr/>
        </p:nvCxnSpPr>
        <p:spPr>
          <a:xfrm rot="5400000">
            <a:off x="4274994" y="951864"/>
            <a:ext cx="484802" cy="628930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Predefined Process 62"/>
          <p:cNvSpPr/>
          <p:nvPr/>
        </p:nvSpPr>
        <p:spPr>
          <a:xfrm>
            <a:off x="6580632" y="5289098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ContentStore</a:t>
            </a:r>
            <a:r>
              <a:rPr lang="en-US" dirty="0" smtClean="0"/>
              <a:t> hit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483792" y="27491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964956" y="273687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844528" y="5075914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4688903" y="5559479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57" name="Straight Arrow Connector 56"/>
          <p:cNvCxnSpPr>
            <a:stCxn id="11" idx="3"/>
            <a:endCxn id="35" idx="1"/>
          </p:cNvCxnSpPr>
          <p:nvPr/>
        </p:nvCxnSpPr>
        <p:spPr>
          <a:xfrm>
            <a:off x="2195704" y="4613235"/>
            <a:ext cx="5486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Decision 37"/>
          <p:cNvSpPr/>
          <p:nvPr/>
        </p:nvSpPr>
        <p:spPr>
          <a:xfrm>
            <a:off x="3789590" y="1738361"/>
            <a:ext cx="292608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45720" rtlCol="0" anchor="ctr"/>
          <a:lstStyle/>
          <a:p>
            <a:pPr algn="ctr"/>
            <a:r>
              <a:rPr lang="en-US" dirty="0"/>
              <a:t>detect </a:t>
            </a:r>
            <a:r>
              <a:rPr lang="en-US" dirty="0" smtClean="0"/>
              <a:t>duplicate Nonce</a:t>
            </a:r>
            <a:br>
              <a:rPr lang="en-US" dirty="0" smtClean="0"/>
            </a:br>
            <a:r>
              <a:rPr lang="en-US" dirty="0" smtClean="0"/>
              <a:t>with Dead Nonce List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38" idx="2"/>
            <a:endCxn id="10" idx="0"/>
          </p:cNvCxnSpPr>
          <p:nvPr/>
        </p:nvCxnSpPr>
        <p:spPr>
          <a:xfrm flipH="1">
            <a:off x="5245800" y="2835641"/>
            <a:ext cx="6830" cy="201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359680" y="372986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0" idx="0"/>
            <a:endCxn id="39" idx="2"/>
          </p:cNvCxnSpPr>
          <p:nvPr/>
        </p:nvCxnSpPr>
        <p:spPr>
          <a:xfrm flipV="1">
            <a:off x="7662045" y="2555577"/>
            <a:ext cx="0" cy="201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3" idx="2"/>
            <a:endCxn id="37" idx="0"/>
          </p:cNvCxnSpPr>
          <p:nvPr/>
        </p:nvCxnSpPr>
        <p:spPr>
          <a:xfrm>
            <a:off x="2470024" y="2838772"/>
            <a:ext cx="2952" cy="231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601399" y="193012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4" name="Straight Arrow Connector 3"/>
          <p:cNvCxnSpPr>
            <a:stCxn id="38" idx="3"/>
            <a:endCxn id="39" idx="1"/>
          </p:cNvCxnSpPr>
          <p:nvPr/>
        </p:nvCxnSpPr>
        <p:spPr>
          <a:xfrm flipV="1">
            <a:off x="6715670" y="2281257"/>
            <a:ext cx="123415" cy="5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87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 duplicate Nonce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 err="1" smtClean="0"/>
              <a:t>Name+Nonce</a:t>
            </a:r>
            <a:r>
              <a:rPr lang="en-US" dirty="0" smtClean="0"/>
              <a:t> </a:t>
            </a:r>
            <a:r>
              <a:rPr lang="en-US" dirty="0"/>
              <a:t>of the incoming Interest </a:t>
            </a:r>
            <a:r>
              <a:rPr lang="en-US" dirty="0" smtClean="0"/>
              <a:t>appear </a:t>
            </a:r>
            <a:r>
              <a:rPr lang="en-US" dirty="0"/>
              <a:t>in Dead Nonce </a:t>
            </a:r>
            <a:r>
              <a:rPr lang="en-US" dirty="0" smtClean="0"/>
              <a:t>List, or any </a:t>
            </a:r>
            <a:r>
              <a:rPr lang="en-US" dirty="0" err="1" smtClean="0"/>
              <a:t>InRecord</a:t>
            </a:r>
            <a:r>
              <a:rPr lang="en-US" dirty="0" smtClean="0"/>
              <a:t> or </a:t>
            </a:r>
            <a:r>
              <a:rPr lang="en-US" dirty="0" err="1" smtClean="0"/>
              <a:t>OutRecord</a:t>
            </a:r>
            <a:r>
              <a:rPr lang="en-US" dirty="0" smtClean="0"/>
              <a:t> in PIT entry contains the same Nonce as the incoming Interest, a duplicate Nonce is detected.</a:t>
            </a:r>
          </a:p>
          <a:p>
            <a:pPr lvl="1"/>
            <a:r>
              <a:rPr lang="en-US" dirty="0" smtClean="0"/>
              <a:t>If the duplicate Nonce is found in </a:t>
            </a:r>
            <a:r>
              <a:rPr lang="en-US" dirty="0" err="1" smtClean="0"/>
              <a:t>InRecord</a:t>
            </a:r>
            <a:r>
              <a:rPr lang="en-US" dirty="0" smtClean="0"/>
              <a:t> only, this is a multi-path arrival, and not a loop.</a:t>
            </a:r>
          </a:p>
          <a:p>
            <a:pPr lvl="1"/>
            <a:r>
              <a:rPr lang="en-US" dirty="0" smtClean="0"/>
              <a:t>If the duplicate Nonce is found in </a:t>
            </a:r>
            <a:r>
              <a:rPr lang="en-US" dirty="0" err="1" smtClean="0"/>
              <a:t>OutRecord</a:t>
            </a:r>
            <a:r>
              <a:rPr lang="en-US" dirty="0" smtClean="0"/>
              <a:t> or Dead Nonce Table, this is either a multi-path arrival or a loop, and these two reasons are indistinguishable.</a:t>
            </a:r>
          </a:p>
          <a:p>
            <a:r>
              <a:rPr lang="en-US" dirty="0" smtClean="0"/>
              <a:t>Nonce is later recorded on an </a:t>
            </a:r>
            <a:r>
              <a:rPr lang="en-US" dirty="0" err="1" smtClean="0"/>
              <a:t>InRecord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2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loop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453042"/>
            <a:ext cx="7886700" cy="272392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Process an Interest that has been considered looped.</a:t>
            </a:r>
          </a:p>
          <a:p>
            <a:r>
              <a:rPr lang="en-US" dirty="0"/>
              <a:t>Keep this simple for now: unconditionally send </a:t>
            </a:r>
            <a:r>
              <a:rPr lang="en-US" dirty="0" err="1"/>
              <a:t>Nack</a:t>
            </a:r>
            <a:r>
              <a:rPr lang="en-US" dirty="0"/>
              <a:t>-Duplicate when duplicate Nonce is detected.</a:t>
            </a:r>
          </a:p>
          <a:p>
            <a:r>
              <a:rPr lang="en-US" dirty="0"/>
              <a:t>Don't enter outgoing </a:t>
            </a:r>
            <a:r>
              <a:rPr lang="en-US" dirty="0" err="1"/>
              <a:t>Nack</a:t>
            </a:r>
            <a:r>
              <a:rPr lang="en-US" dirty="0"/>
              <a:t> pipeline: in-record isn't inserted yet.</a:t>
            </a:r>
          </a:p>
          <a:p>
            <a:r>
              <a:rPr lang="en-US" dirty="0"/>
              <a:t>In the future, strategy could be invoked, because duplicate Nonce may be multi-path arrival instead of loop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8</a:t>
            </a:fld>
            <a:endParaRPr lang="en-US" dirty="0"/>
          </a:p>
        </p:txBody>
      </p:sp>
      <p:cxnSp>
        <p:nvCxnSpPr>
          <p:cNvPr id="6" name="Straight Arrow Connector 5"/>
          <p:cNvCxnSpPr>
            <a:stCxn id="10" idx="3"/>
            <a:endCxn id="9" idx="1"/>
          </p:cNvCxnSpPr>
          <p:nvPr/>
        </p:nvCxnSpPr>
        <p:spPr>
          <a:xfrm>
            <a:off x="2685358" y="2134434"/>
            <a:ext cx="20189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43230" y="1765102"/>
            <a:ext cx="1823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reason=Duplicate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04330" y="1860114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</a:t>
            </a:r>
            <a:r>
              <a:rPr lang="en-US" dirty="0" err="1" smtClean="0"/>
              <a:t>Nack</a:t>
            </a:r>
            <a:endParaRPr lang="en-US" dirty="0"/>
          </a:p>
        </p:txBody>
      </p:sp>
      <p:sp>
        <p:nvSpPr>
          <p:cNvPr id="10" name="Flowchart: Decision 9"/>
          <p:cNvSpPr/>
          <p:nvPr/>
        </p:nvSpPr>
        <p:spPr>
          <a:xfrm>
            <a:off x="490798" y="158579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 smtClean="0"/>
              <a:t>is multi-access face?</a:t>
            </a:r>
            <a:endParaRPr lang="en-US" sz="1600" dirty="0"/>
          </a:p>
        </p:txBody>
      </p:sp>
      <p:cxnSp>
        <p:nvCxnSpPr>
          <p:cNvPr id="11" name="Straight Arrow Connector 10"/>
          <p:cNvCxnSpPr>
            <a:stCxn id="10" idx="2"/>
            <a:endCxn id="12" idx="0"/>
          </p:cNvCxnSpPr>
          <p:nvPr/>
        </p:nvCxnSpPr>
        <p:spPr>
          <a:xfrm flipH="1">
            <a:off x="1587049" y="2683074"/>
            <a:ext cx="1029" cy="384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03226" y="3068058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09484" y="175541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47368" y="260238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10688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ContentStore miss pipeline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1851024"/>
          </a:xfrm>
        </p:spPr>
        <p:txBody>
          <a:bodyPr/>
          <a:lstStyle/>
          <a:p>
            <a:r>
              <a:rPr lang="en-US" dirty="0" smtClean="0"/>
              <a:t>This pipeline is entered when an incoming Interest</a:t>
            </a:r>
          </a:p>
          <a:p>
            <a:pPr lvl="1"/>
            <a:r>
              <a:rPr lang="en-US" dirty="0" smtClean="0"/>
              <a:t>is pending (so </a:t>
            </a:r>
            <a:r>
              <a:rPr lang="en-US" dirty="0" err="1" smtClean="0"/>
              <a:t>ContentStore</a:t>
            </a:r>
            <a:r>
              <a:rPr lang="en-US" dirty="0" smtClean="0"/>
              <a:t> lookup is unnecessary), or</a:t>
            </a:r>
          </a:p>
          <a:p>
            <a:pPr lvl="1"/>
            <a:r>
              <a:rPr lang="en-US" dirty="0" smtClean="0"/>
              <a:t>is miss from </a:t>
            </a:r>
            <a:r>
              <a:rPr lang="en-US" dirty="0" err="1" smtClean="0"/>
              <a:t>ContentStore</a:t>
            </a:r>
            <a:endParaRPr lang="en-US" dirty="0" smtClean="0"/>
          </a:p>
          <a:p>
            <a:r>
              <a:rPr lang="en-US" dirty="0" smtClean="0"/>
              <a:t>This pipeline will start forwarding the Interest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4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1227</Words>
  <Application>Microsoft Office PowerPoint</Application>
  <PresentationFormat>On-screen Show (4:3)</PresentationFormat>
  <Paragraphs>300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NFD forwarding pipelines</vt:lpstr>
      <vt:lpstr>Overview</vt:lpstr>
      <vt:lpstr>Pipelines</vt:lpstr>
      <vt:lpstr>Legend in diagrams</vt:lpstr>
      <vt:lpstr>Pipelines Overall Workflow</vt:lpstr>
      <vt:lpstr>incoming Interest pipeline</vt:lpstr>
      <vt:lpstr>detect duplicate Nonce</vt:lpstr>
      <vt:lpstr>Interest loop pipeline</vt:lpstr>
      <vt:lpstr>ContentStore miss pipeline</vt:lpstr>
      <vt:lpstr>ContentStore miss pipeline</vt:lpstr>
      <vt:lpstr>set PIT unsatisfy timer</vt:lpstr>
      <vt:lpstr>determine whether in producer region</vt:lpstr>
      <vt:lpstr>determine whether in default-free zone</vt:lpstr>
      <vt:lpstr>choose and set SelectedDelegation</vt:lpstr>
      <vt:lpstr>ContentStore hit pipeline</vt:lpstr>
      <vt:lpstr>dispatch incoming Interest to strategy</vt:lpstr>
      <vt:lpstr>outgoing Interest pipeline</vt:lpstr>
      <vt:lpstr>pick outgoing Interest packet</vt:lpstr>
      <vt:lpstr>Interest reject pipeline</vt:lpstr>
      <vt:lpstr>Interest unsatisfied pipeline</vt:lpstr>
      <vt:lpstr>Interest finalize pipeline</vt:lpstr>
      <vt:lpstr>Dead Nonce List insert</vt:lpstr>
      <vt:lpstr>incoming Data pipeline</vt:lpstr>
      <vt:lpstr>set PIT straggler timer</vt:lpstr>
      <vt:lpstr>Data unsolicited pipeline</vt:lpstr>
      <vt:lpstr>outgoing Data pipeline</vt:lpstr>
      <vt:lpstr>Pass-through traffic manager</vt:lpstr>
      <vt:lpstr>Incoming Nack pipeline</vt:lpstr>
      <vt:lpstr>Outgoing Nack pipeline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2014-01-07T22:23:08Z</dcterms:created>
  <dcterms:modified xsi:type="dcterms:W3CDTF">2016-03-10T11:33:28Z</dcterms:modified>
</cp:coreProperties>
</file>