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0" r:id="rId3"/>
    <p:sldId id="258" r:id="rId4"/>
    <p:sldId id="257" r:id="rId5"/>
    <p:sldId id="259" r:id="rId6"/>
    <p:sldId id="261" r:id="rId7"/>
    <p:sldId id="271" r:id="rId8"/>
    <p:sldId id="260" r:id="rId9"/>
    <p:sldId id="268" r:id="rId10"/>
    <p:sldId id="263" r:id="rId11"/>
    <p:sldId id="262" r:id="rId12"/>
    <p:sldId id="265" r:id="rId13"/>
    <p:sldId id="266" r:id="rId14"/>
    <p:sldId id="267" r:id="rId15"/>
    <p:sldId id="264" r:id="rId16"/>
    <p:sldId id="273" r:id="rId17"/>
    <p:sldId id="269" r:id="rId18"/>
    <p:sldId id="272" r:id="rId19"/>
    <p:sldId id="274" r:id="rId20"/>
    <p:sldId id="275" r:id="rId21"/>
    <p:sldId id="278" r:id="rId22"/>
    <p:sldId id="276" r:id="rId23"/>
    <p:sldId id="280" r:id="rId24"/>
    <p:sldId id="27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3CEC-9E61-4725-B1B6-CA55BB48A8C8}" type="datetimeFigureOut">
              <a:rPr lang="en-US" smtClean="0"/>
              <a:t>6/29/16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2F4F8-19C4-41DE-A062-56E738B5F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1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F4F8-19C4-41DE-A062-56E738B5FD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7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F4F8-19C4-41DE-A062-56E738B5FD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2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3F31-B8B8-47A6-801F-0B211734687F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7186-C142-4BED-AE32-6A62C727FD20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BD9-CD40-4BC5-9A79-9EC80E6567EF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8F06-7E82-4004-B616-8CBDD7E76AFD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7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66FF-1FDF-4463-8A84-0B216F8D53A7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7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0AD72B66-50D3-4400-9386-6F7EF50315EE}" type="datetimeFigureOut">
              <a:rPr lang="en-US" smtClean="0"/>
              <a:t>6/29/16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E096C33-93D0-46EE-A354-989C0E65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E5C-D2E8-45E7-875D-40AE333DC7D6}" type="datetime1">
              <a:rPr lang="en-US" smtClean="0"/>
              <a:t>6/29/16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90B5-DD9A-4E88-AD93-8D31EB9C6139}" type="datetime1">
              <a:rPr lang="en-US" smtClean="0"/>
              <a:t>6/29/16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9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BEF9-3DF7-4F4D-8EC8-E0400A076549}" type="datetime1">
              <a:rPr lang="en-US" smtClean="0"/>
              <a:t>6/29/16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6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E639-127E-4FCD-B450-7424FFF30B10}" type="datetime1">
              <a:rPr lang="en-US" smtClean="0"/>
              <a:t>6/29/16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F245-EC0E-4DE8-98FF-7375C9CE2196}" type="datetime1">
              <a:rPr lang="en-US" smtClean="0"/>
              <a:t>6/29/16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A43C-8AD0-43B4-880A-A6D37AD6A9A5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1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2016-06-29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554355" y="1799591"/>
            <a:ext cx="2468880" cy="54864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arrival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1377315" y="3623432"/>
            <a:ext cx="3291840" cy="16459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from last working </a:t>
            </a:r>
            <a:r>
              <a:rPr lang="en-US" dirty="0" err="1" smtClean="0"/>
              <a:t>nexthop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2" name="Elbow Connector 11"/>
          <p:cNvCxnSpPr>
            <a:stCxn id="5" idx="3"/>
            <a:endCxn id="33" idx="2"/>
          </p:cNvCxnSpPr>
          <p:nvPr/>
        </p:nvCxnSpPr>
        <p:spPr>
          <a:xfrm flipV="1">
            <a:off x="4669155" y="3539566"/>
            <a:ext cx="948842" cy="9068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4520717" y="2990926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per-prefix RTT estimator</a:t>
            </a:r>
            <a:endParaRPr lang="en-US" dirty="0"/>
          </a:p>
        </p:txBody>
      </p:sp>
      <p:sp>
        <p:nvSpPr>
          <p:cNvPr id="56" name="Flowchart: Process 55"/>
          <p:cNvSpPr/>
          <p:nvPr/>
        </p:nvSpPr>
        <p:spPr>
          <a:xfrm>
            <a:off x="4669155" y="5880702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from per-face RTT estimator</a:t>
            </a:r>
            <a:endParaRPr lang="en-US" dirty="0"/>
          </a:p>
        </p:txBody>
      </p:sp>
      <p:sp>
        <p:nvSpPr>
          <p:cNvPr id="84" name="Flowchart: Process 83"/>
          <p:cNvSpPr/>
          <p:nvPr/>
        </p:nvSpPr>
        <p:spPr>
          <a:xfrm>
            <a:off x="3346527" y="1799591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per-face RTT estimator</a:t>
            </a:r>
            <a:endParaRPr lang="en-US" dirty="0"/>
          </a:p>
        </p:txBody>
      </p:sp>
      <p:sp>
        <p:nvSpPr>
          <p:cNvPr id="85" name="Flowchart: Terminator 84"/>
          <p:cNvSpPr/>
          <p:nvPr/>
        </p:nvSpPr>
        <p:spPr>
          <a:xfrm>
            <a:off x="6533757" y="4891720"/>
            <a:ext cx="1097280" cy="2743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4520717" y="40540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2611106" y="513373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(update measurements procedure)</a:t>
            </a:r>
            <a:endParaRPr lang="en-US" dirty="0"/>
          </a:p>
        </p:txBody>
      </p:sp>
      <p:sp>
        <p:nvSpPr>
          <p:cNvPr id="183" name="Slide Number Placeholder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10</a:t>
            </a:fld>
            <a:endParaRPr lang="en-US"/>
          </a:p>
        </p:txBody>
      </p:sp>
      <p:cxnSp>
        <p:nvCxnSpPr>
          <p:cNvPr id="14" name="Elbow Connector 13"/>
          <p:cNvCxnSpPr>
            <a:stCxn id="33" idx="3"/>
            <a:endCxn id="85" idx="0"/>
          </p:cNvCxnSpPr>
          <p:nvPr/>
        </p:nvCxnSpPr>
        <p:spPr>
          <a:xfrm>
            <a:off x="6715277" y="3265246"/>
            <a:ext cx="367120" cy="16264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6" idx="3"/>
            <a:endCxn id="85" idx="2"/>
          </p:cNvCxnSpPr>
          <p:nvPr/>
        </p:nvCxnSpPr>
        <p:spPr>
          <a:xfrm flipV="1">
            <a:off x="6863715" y="5166040"/>
            <a:ext cx="218682" cy="9889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1925955" y="5879755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20" idx="0"/>
          </p:cNvCxnSpPr>
          <p:nvPr/>
        </p:nvCxnSpPr>
        <p:spPr>
          <a:xfrm>
            <a:off x="3023235" y="5269352"/>
            <a:ext cx="0" cy="610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0" idx="3"/>
            <a:endCxn id="56" idx="1"/>
          </p:cNvCxnSpPr>
          <p:nvPr/>
        </p:nvCxnSpPr>
        <p:spPr>
          <a:xfrm>
            <a:off x="4120515" y="6154075"/>
            <a:ext cx="548640" cy="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Process 33"/>
          <p:cNvSpPr/>
          <p:nvPr/>
        </p:nvSpPr>
        <p:spPr>
          <a:xfrm>
            <a:off x="5864379" y="1799591"/>
            <a:ext cx="274320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 measurements lifetime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84" idx="3"/>
          </p:cNvCxnSpPr>
          <p:nvPr/>
        </p:nvCxnSpPr>
        <p:spPr>
          <a:xfrm>
            <a:off x="5541087" y="2073911"/>
            <a:ext cx="518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34" idx="3"/>
            <a:endCxn id="5" idx="1"/>
          </p:cNvCxnSpPr>
          <p:nvPr/>
        </p:nvCxnSpPr>
        <p:spPr>
          <a:xfrm flipH="1">
            <a:off x="1377315" y="2073911"/>
            <a:ext cx="7230264" cy="2372481"/>
          </a:xfrm>
          <a:prstGeom prst="bentConnector5">
            <a:avLst>
              <a:gd name="adj1" fmla="val -3162"/>
              <a:gd name="adj2" fmla="val 27196"/>
              <a:gd name="adj3" fmla="val 1031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84" idx="1"/>
          </p:cNvCxnSpPr>
          <p:nvPr/>
        </p:nvCxnSpPr>
        <p:spPr>
          <a:xfrm>
            <a:off x="3023235" y="2073911"/>
            <a:ext cx="3232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StrategyInfo</a:t>
            </a:r>
            <a:r>
              <a:rPr lang="en-US" dirty="0" smtClean="0"/>
              <a:t> in Measurements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Granularity: parent of Data Name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for incoming Data /A/B/v1/s0/&lt;implicit-digest&gt;, measurements are stored at /A/B/v1</a:t>
            </a:r>
          </a:p>
          <a:p>
            <a:pPr lvl="1"/>
            <a:r>
              <a:rPr lang="en-US" dirty="0" smtClean="0"/>
              <a:t>See reasons on next page.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last working </a:t>
            </a:r>
            <a:r>
              <a:rPr lang="en-US" dirty="0" err="1" smtClean="0"/>
              <a:t>nexthop</a:t>
            </a:r>
            <a:r>
              <a:rPr lang="en-US" dirty="0" smtClean="0"/>
              <a:t>: which upstream satisfied the last Interest under this prefix</a:t>
            </a:r>
          </a:p>
          <a:p>
            <a:pPr lvl="2"/>
            <a:r>
              <a:rPr lang="en-US" dirty="0" smtClean="0"/>
              <a:t>"satisfy" means "first to respond": if face 1 has responded to an Interest and then face 2 also responds, "last working </a:t>
            </a:r>
            <a:r>
              <a:rPr lang="en-US" dirty="0" err="1" smtClean="0"/>
              <a:t>nexthop</a:t>
            </a:r>
            <a:r>
              <a:rPr lang="en-US" dirty="0" smtClean="0"/>
              <a:t>" is face 1.</a:t>
            </a:r>
          </a:p>
          <a:p>
            <a:pPr lvl="1"/>
            <a:r>
              <a:rPr lang="en-US" dirty="0" smtClean="0"/>
              <a:t>per-prefix RTT estimator: an RTT estimator for last working </a:t>
            </a:r>
            <a:r>
              <a:rPr lang="en-US" dirty="0" err="1" smtClean="0"/>
              <a:t>nexthop</a:t>
            </a:r>
            <a:r>
              <a:rPr lang="en-US" dirty="0" smtClean="0"/>
              <a:t> under this prefix</a:t>
            </a:r>
          </a:p>
          <a:p>
            <a:pPr lvl="2"/>
            <a:r>
              <a:rPr lang="en-US" dirty="0" smtClean="0"/>
              <a:t>TCP-like mean-deviation algorithm, but no multiplier</a:t>
            </a:r>
          </a:p>
          <a:p>
            <a:r>
              <a:rPr lang="en-US" dirty="0" smtClean="0"/>
              <a:t>Lifetime: 8 seconds since any incoming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StrategyInfo</a:t>
            </a:r>
            <a:r>
              <a:rPr lang="en-US" dirty="0"/>
              <a:t> in Measurements </a:t>
            </a:r>
            <a:r>
              <a:rPr lang="en-US" dirty="0" smtClean="0"/>
              <a:t>table 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Assumption: After first Data is returned, consumer will request sibling Data using exact Name. This assumption is true for:</a:t>
            </a:r>
          </a:p>
          <a:p>
            <a:pPr lvl="1"/>
            <a:r>
              <a:rPr lang="en-US" dirty="0" smtClean="0"/>
              <a:t>file retrieval: /name/v1/s0, /name/v1/s1, …</a:t>
            </a:r>
          </a:p>
          <a:p>
            <a:pPr lvl="1"/>
            <a:r>
              <a:rPr lang="en-US" dirty="0" smtClean="0"/>
              <a:t>ping: /site/ping/random0, /site/ping/random1, …</a:t>
            </a:r>
          </a:p>
          <a:p>
            <a:r>
              <a:rPr lang="en-US" dirty="0" smtClean="0"/>
              <a:t>Why "parent of Data Name"?</a:t>
            </a:r>
          </a:p>
          <a:p>
            <a:pPr lvl="1"/>
            <a:r>
              <a:rPr lang="en-US" dirty="0" smtClean="0"/>
              <a:t>Going down to Data Name isn't useful: After Data /A/B/v1/s0 is returned, if there's another Interest for </a:t>
            </a:r>
            <a:r>
              <a:rPr lang="en-US" dirty="0"/>
              <a:t>/</a:t>
            </a:r>
            <a:r>
              <a:rPr lang="en-US" dirty="0" smtClean="0"/>
              <a:t>A/B/v1/s0, it will be satisfied by </a:t>
            </a:r>
            <a:r>
              <a:rPr lang="en-US" dirty="0" err="1" smtClean="0"/>
              <a:t>ContentStore</a:t>
            </a:r>
            <a:r>
              <a:rPr lang="en-US" dirty="0"/>
              <a:t> </a:t>
            </a:r>
            <a:r>
              <a:rPr lang="en-US" dirty="0" smtClean="0"/>
              <a:t>(in most cases) and won't be forwarded.</a:t>
            </a:r>
          </a:p>
          <a:p>
            <a:pPr lvl="1"/>
            <a:r>
              <a:rPr lang="en-US" dirty="0" smtClean="0"/>
              <a:t>We shouldn't aggregate too much: The </a:t>
            </a:r>
            <a:r>
              <a:rPr lang="en-US" dirty="0"/>
              <a:t>producer </a:t>
            </a:r>
            <a:r>
              <a:rPr lang="en-US" dirty="0" smtClean="0"/>
              <a:t>returning /A/B/v1/s0 </a:t>
            </a:r>
            <a:r>
              <a:rPr lang="en-US" dirty="0"/>
              <a:t>doesn't necessarily serve /A/C </a:t>
            </a:r>
            <a:r>
              <a:rPr lang="en-US" dirty="0" smtClean="0"/>
              <a:t>prefix, but almost always serves /A/B/v1 prefix.</a:t>
            </a:r>
          </a:p>
          <a:p>
            <a:pPr lvl="1"/>
            <a:r>
              <a:rPr lang="en-US" dirty="0" smtClean="0"/>
              <a:t>What about "two levels up"? Not bad for file retrieval, but isn't suitable for ping.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StrategyInfo</a:t>
            </a:r>
            <a:r>
              <a:rPr lang="en-US" dirty="0"/>
              <a:t> in Measurements table </a:t>
            </a:r>
            <a:r>
              <a:rPr lang="en-US" dirty="0" smtClean="0"/>
              <a:t>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use Interest Name?</a:t>
            </a:r>
          </a:p>
          <a:p>
            <a:pPr lvl="1"/>
            <a:r>
              <a:rPr lang="en-US" dirty="0" smtClean="0"/>
              <a:t>Interest Name could be too coarse. The producer answering /A with /A/B/v1/s0 doesn't necessarily serve /A/C prefix.</a:t>
            </a:r>
          </a:p>
          <a:p>
            <a:r>
              <a:rPr lang="en-US" dirty="0" smtClean="0"/>
              <a:t>Why not follow registered prefix (Routes)?</a:t>
            </a:r>
          </a:p>
          <a:p>
            <a:pPr lvl="1"/>
            <a:r>
              <a:rPr lang="en-US" dirty="0" smtClean="0"/>
              <a:t>Strategy doesn't have access to RIB. It can only access the longest-prefix-matched FIB entry.</a:t>
            </a:r>
          </a:p>
          <a:p>
            <a:pPr lvl="1"/>
            <a:r>
              <a:rPr lang="en-US" dirty="0" smtClean="0"/>
              <a:t>RIB/FIB prefix is too coarse.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StrategyInfo</a:t>
            </a:r>
            <a:r>
              <a:rPr lang="en-US" dirty="0"/>
              <a:t> in Measurements table </a:t>
            </a:r>
            <a:r>
              <a:rPr lang="en-US" dirty="0" smtClean="0"/>
              <a:t>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record measurements on multiple/all levels?</a:t>
            </a:r>
          </a:p>
          <a:p>
            <a:pPr lvl="1"/>
            <a:r>
              <a:rPr lang="en-US" dirty="0" smtClean="0"/>
              <a:t>Recording at multiple/all levels incurs additional overhead, but doesn't bring much benefit:</a:t>
            </a:r>
          </a:p>
          <a:p>
            <a:pPr lvl="2"/>
            <a:r>
              <a:rPr lang="en-US" dirty="0" smtClean="0"/>
              <a:t>Lack of measurements causes multicasting. Multicasting is limited to those </a:t>
            </a:r>
            <a:r>
              <a:rPr lang="en-US" dirty="0" err="1" smtClean="0"/>
              <a:t>nexthops</a:t>
            </a:r>
            <a:r>
              <a:rPr lang="en-US" dirty="0" smtClean="0"/>
              <a:t> in FIB entry, which is expected to be less than five, and in many cases only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Per-face RTT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Assumption: Access router strategy operates on the last hop, and RTT of a particular laptop is mostly constant if processing delay of all apps on that laptop are similar.</a:t>
            </a:r>
          </a:p>
          <a:p>
            <a:r>
              <a:rPr lang="en-US" dirty="0" smtClean="0"/>
              <a:t>Instead of having per-prefix-per-face RTT estimators in Measurements table (memory overhead), we keep per-prefix RTT estimator only for the last working </a:t>
            </a:r>
            <a:r>
              <a:rPr lang="en-US" dirty="0" err="1" smtClean="0"/>
              <a:t>nexthop</a:t>
            </a:r>
            <a:r>
              <a:rPr lang="en-US" dirty="0" smtClean="0"/>
              <a:t>, and have a global per-face RTT estimator.</a:t>
            </a:r>
          </a:p>
          <a:p>
            <a:r>
              <a:rPr lang="en-US" dirty="0" smtClean="0"/>
              <a:t>When last working face is added or changed, the state of per-face RTT estimator is copied to per-prefix RTT estimator.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Suppression interval, </a:t>
            </a:r>
            <a:r>
              <a:rPr lang="en-US" dirty="0" err="1" smtClean="0"/>
              <a:t>ie</a:t>
            </a:r>
            <a:r>
              <a:rPr lang="en-US" dirty="0" smtClean="0"/>
              <a:t> how often retransmission is forwarded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r>
              <a:rPr lang="en-US" dirty="0"/>
              <a:t>:</a:t>
            </a:r>
            <a:r>
              <a:rPr lang="en-US" dirty="0" smtClean="0"/>
              <a:t> 100ms</a:t>
            </a:r>
          </a:p>
          <a:p>
            <a:r>
              <a:rPr lang="en-US" dirty="0" smtClean="0"/>
              <a:t>Task 1913 proposes exponential back-off, but it may not be the best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Simulation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There's no code yet. Run algorithms in your mind.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precise </a:t>
            </a:r>
            <a:r>
              <a:rPr lang="en-US" dirty="0" err="1" smtClean="0"/>
              <a:t>nexthop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 FIB entry has a single </a:t>
            </a:r>
            <a:r>
              <a:rPr lang="en-US" dirty="0" err="1" smtClean="0"/>
              <a:t>nexthop</a:t>
            </a:r>
            <a:r>
              <a:rPr lang="en-US" dirty="0" smtClean="0"/>
              <a:t>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Interests go to </a:t>
            </a:r>
            <a:r>
              <a:rPr lang="en-US" dirty="0" err="1" smtClean="0"/>
              <a:t>laptopA</a:t>
            </a:r>
            <a:r>
              <a:rPr lang="en-US" dirty="0" smtClean="0"/>
              <a:t>, because strategy follows FIB.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laptopA</a:t>
            </a:r>
            <a:r>
              <a:rPr lang="en-US" dirty="0" smtClean="0"/>
              <a:t> doesn't respond to an Interest, retransmissions are allowed every suppression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precise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Scenario: FIB entry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, both can serve the entire prefix (</a:t>
            </a:r>
            <a:r>
              <a:rPr lang="en-US" dirty="0" err="1" smtClean="0"/>
              <a:t>eg</a:t>
            </a:r>
            <a:r>
              <a:rPr lang="en-US" dirty="0" smtClean="0"/>
              <a:t>. two synchronized repositories).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Interest goes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Whoever responds faster gets the next Interest.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 subsequent Interest is unanswered by "last working </a:t>
            </a:r>
            <a:r>
              <a:rPr lang="en-US" dirty="0" err="1" smtClean="0"/>
              <a:t>nexthop</a:t>
            </a:r>
            <a:r>
              <a:rPr lang="en-US" dirty="0" smtClean="0"/>
              <a:t>" (say, </a:t>
            </a:r>
            <a:r>
              <a:rPr lang="en-US" dirty="0" err="1" smtClean="0"/>
              <a:t>laptopA</a:t>
            </a:r>
            <a:r>
              <a:rPr lang="en-US" dirty="0" smtClean="0"/>
              <a:t>) after RTO, </a:t>
            </a:r>
            <a:r>
              <a:rPr lang="en-US" dirty="0" err="1" smtClean="0"/>
              <a:t>laptopB</a:t>
            </a:r>
            <a:r>
              <a:rPr lang="en-US" dirty="0" smtClean="0"/>
              <a:t> gets the Interest.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laptopB</a:t>
            </a:r>
            <a:r>
              <a:rPr lang="en-US" dirty="0" smtClean="0"/>
              <a:t> also doesn't respond, initial retransmission is allowed after RTO + suppression interval (since initial Interest), subsequent retransmissions are allowed every suppression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imprecise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FIB entry /P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can serve /P/A and /P/AA, </a:t>
            </a:r>
            <a:r>
              <a:rPr lang="en-US" dirty="0" err="1" smtClean="0"/>
              <a:t>laptopB</a:t>
            </a:r>
            <a:r>
              <a:rPr lang="en-US" dirty="0" smtClean="0"/>
              <a:t> can serve /P/&lt;..&gt; except /P/A and /P/AA.</a:t>
            </a:r>
          </a:p>
          <a:p>
            <a:pPr lvl="1"/>
            <a:r>
              <a:rPr lang="en-US" dirty="0" smtClean="0"/>
              <a:t>Data Name is at least three components, such as /P/Q/1.</a:t>
            </a:r>
          </a:p>
          <a:p>
            <a:r>
              <a:rPr lang="en-US" dirty="0" smtClean="0"/>
              <a:t>What happens for Interest /P/A/&lt;..&gt;: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Interest goes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responds, and becomes "last working </a:t>
            </a:r>
            <a:r>
              <a:rPr lang="en-US" dirty="0" err="1" smtClean="0"/>
              <a:t>nexthop</a:t>
            </a:r>
            <a:r>
              <a:rPr lang="en-US" dirty="0" smtClean="0"/>
              <a:t>".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Subsequent Interests go to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laptopA</a:t>
            </a:r>
            <a:r>
              <a:rPr lang="en-US" dirty="0" smtClean="0"/>
              <a:t> doesn't respond within RTO, Interest is sent to </a:t>
            </a:r>
            <a:r>
              <a:rPr lang="en-US" dirty="0" err="1" smtClean="0"/>
              <a:t>laptopB</a:t>
            </a:r>
            <a:r>
              <a:rPr lang="en-US" dirty="0" smtClean="0"/>
              <a:t> which won't respond; </a:t>
            </a:r>
            <a:r>
              <a:rPr lang="en-US" dirty="0"/>
              <a:t>initial retransmission is allowed after RTO + suppression interval (since initial Interest), subsequent retransmissions are allowed every suppression interval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 for Interest /P/B/&lt;..&gt;: similar to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wrong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 all laptops in FIB entry don't respond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Interests are sent to all laptops, because "last working </a:t>
            </a:r>
            <a:r>
              <a:rPr lang="en-US" dirty="0" err="1" smtClean="0"/>
              <a:t>nexthop</a:t>
            </a:r>
            <a:r>
              <a:rPr lang="en-US" dirty="0" smtClean="0"/>
              <a:t>" is never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short </a:t>
            </a:r>
            <a:r>
              <a:rPr lang="en-US" dirty="0" smtClean="0"/>
              <a:t>Data </a:t>
            </a:r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FIB entry /P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has Data /P/A; </a:t>
            </a:r>
            <a:r>
              <a:rPr lang="en-US" dirty="0" err="1" smtClean="0"/>
              <a:t>laptopB</a:t>
            </a:r>
            <a:r>
              <a:rPr lang="en-US" dirty="0" smtClean="0"/>
              <a:t> has Data /P/B; no other Data exists in the system.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/P/A is sent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responds, and is remembered as "last working </a:t>
            </a:r>
            <a:r>
              <a:rPr lang="en-US" dirty="0" err="1" smtClean="0"/>
              <a:t>nexthop</a:t>
            </a:r>
            <a:r>
              <a:rPr lang="en-US" dirty="0" smtClean="0"/>
              <a:t>" for /P prefix.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/P/B is sent to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cannot respond; after RTO it's sent to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scenario violates the assumption used in granularity choice.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long Data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</a:t>
            </a:r>
            <a:r>
              <a:rPr lang="en-US" dirty="0" smtClean="0"/>
              <a:t>serves </a:t>
            </a:r>
            <a:r>
              <a:rPr lang="en-US" dirty="0" smtClean="0"/>
              <a:t>/P; Interests are named /P/&lt;..&gt;, Data are named /P/&lt;..&gt;/Q/R/S</a:t>
            </a:r>
            <a:endParaRPr lang="en-US" dirty="0" smtClean="0"/>
          </a:p>
          <a:p>
            <a:pPr lvl="1"/>
            <a:r>
              <a:rPr lang="en-US" dirty="0" err="1" smtClean="0"/>
              <a:t>laptopB</a:t>
            </a:r>
            <a:r>
              <a:rPr lang="en-US" dirty="0" smtClean="0"/>
              <a:t> </a:t>
            </a:r>
            <a:r>
              <a:rPr lang="en-US" dirty="0" smtClean="0"/>
              <a:t>does not serve /P</a:t>
            </a:r>
            <a:endParaRPr lang="en-US" dirty="0" smtClean="0"/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/P/1 is sent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 with /P/1/Q/R/S; "last working </a:t>
            </a:r>
            <a:r>
              <a:rPr lang="en-US" dirty="0" err="1" smtClean="0"/>
              <a:t>nexthop</a:t>
            </a:r>
            <a:r>
              <a:rPr lang="en-US" dirty="0" smtClean="0"/>
              <a:t>" is recorded on /P/1/Q/R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/P/2 is sent to both laptops again</a:t>
            </a:r>
            <a:r>
              <a:rPr lang="en-US" dirty="0" smtClean="0"/>
              <a:t>; the knowledge on </a:t>
            </a:r>
            <a:r>
              <a:rPr lang="en-US" dirty="0" smtClean="0"/>
              <a:t>/P/1/Q/R is not effective.</a:t>
            </a:r>
            <a:endParaRPr lang="en-US" dirty="0" smtClean="0"/>
          </a:p>
          <a:p>
            <a:r>
              <a:rPr lang="en-US" dirty="0" smtClean="0"/>
              <a:t>This scenario violates the assumption </a:t>
            </a:r>
            <a:r>
              <a:rPr lang="en-US" dirty="0"/>
              <a:t>used in granularity choice.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with fast and slow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has app /P (delay=10ms) and /Q (delay=50ms)</a:t>
            </a:r>
          </a:p>
          <a:p>
            <a:pPr lvl="1"/>
            <a:r>
              <a:rPr lang="en-US" dirty="0" err="1" smtClean="0"/>
              <a:t>laptopB</a:t>
            </a:r>
            <a:r>
              <a:rPr lang="en-US" dirty="0" smtClean="0"/>
              <a:t> has app /P (delay=50ms) and /Q (delay=10ms)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few Interests for two apps learn that:</a:t>
            </a:r>
          </a:p>
          <a:p>
            <a:pPr lvl="2"/>
            <a:r>
              <a:rPr lang="en-US" dirty="0" smtClean="0"/>
              <a:t>/P's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laptopA</a:t>
            </a:r>
            <a:r>
              <a:rPr lang="en-US" dirty="0"/>
              <a:t> </a:t>
            </a:r>
            <a:r>
              <a:rPr lang="en-US" dirty="0" smtClean="0"/>
              <a:t>with 10ms RTT</a:t>
            </a:r>
          </a:p>
          <a:p>
            <a:pPr lvl="2"/>
            <a:r>
              <a:rPr lang="en-US" dirty="0" smtClean="0"/>
              <a:t>/Q's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laptopB</a:t>
            </a:r>
            <a:r>
              <a:rPr lang="en-US" dirty="0" smtClean="0"/>
              <a:t> with 10ms RTT</a:t>
            </a:r>
          </a:p>
          <a:p>
            <a:pPr lvl="2"/>
            <a:r>
              <a:rPr lang="en-US" dirty="0" err="1" smtClean="0"/>
              <a:t>laptopA's</a:t>
            </a:r>
            <a:r>
              <a:rPr lang="en-US" dirty="0" smtClean="0"/>
              <a:t> RTT is 10ms; </a:t>
            </a:r>
            <a:r>
              <a:rPr lang="en-US" dirty="0" err="1" smtClean="0"/>
              <a:t>laptopB's</a:t>
            </a:r>
            <a:r>
              <a:rPr lang="en-US" dirty="0" smtClean="0"/>
              <a:t> RTT is 10ms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Apps on </a:t>
            </a:r>
            <a:r>
              <a:rPr lang="en-US" dirty="0" err="1" smtClean="0"/>
              <a:t>laptopA</a:t>
            </a:r>
            <a:r>
              <a:rPr lang="en-US" dirty="0" smtClean="0"/>
              <a:t> fail, but laptop isn't disconnected.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Next Interest for /P is sent to </a:t>
            </a:r>
            <a:r>
              <a:rPr lang="en-US" dirty="0" err="1" smtClean="0"/>
              <a:t>laptopA</a:t>
            </a:r>
            <a:r>
              <a:rPr lang="en-US" dirty="0" smtClean="0"/>
              <a:t> but unanswered, and retried with </a:t>
            </a:r>
            <a:r>
              <a:rPr lang="en-US" dirty="0" err="1" smtClean="0"/>
              <a:t>laptopB</a:t>
            </a:r>
            <a:r>
              <a:rPr lang="en-US" dirty="0" smtClean="0"/>
              <a:t>, which answers after 50ms.</a:t>
            </a:r>
          </a:p>
          <a:p>
            <a:pPr lvl="2"/>
            <a:r>
              <a:rPr lang="en-US" dirty="0" smtClean="0"/>
              <a:t>/P's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laptopB</a:t>
            </a:r>
            <a:r>
              <a:rPr lang="en-US" dirty="0" smtClean="0"/>
              <a:t> with 20ms RTT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Next Interest for /P is sent to </a:t>
            </a:r>
            <a:r>
              <a:rPr lang="en-US" dirty="0" err="1" smtClean="0"/>
              <a:t>laptopB</a:t>
            </a:r>
            <a:r>
              <a:rPr lang="en-US" dirty="0" smtClean="0"/>
              <a:t>, but RTO is inaccurate.</a:t>
            </a:r>
          </a:p>
          <a:p>
            <a:r>
              <a:rPr lang="en-US" dirty="0" smtClean="0"/>
              <a:t>This scenario violates the assumption used in global per-face RTT estimator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98675"/>
          </a:xfrm>
        </p:spPr>
        <p:txBody>
          <a:bodyPr/>
          <a:lstStyle/>
          <a:p>
            <a:r>
              <a:rPr lang="en-US" dirty="0" smtClean="0"/>
              <a:t>The access router strategy is a forwarding strategy designed for forwarding Interests from a router on the NDN </a:t>
            </a:r>
            <a:r>
              <a:rPr lang="en-US" dirty="0" err="1" smtClean="0"/>
              <a:t>Testbed</a:t>
            </a:r>
            <a:r>
              <a:rPr lang="en-US" dirty="0" smtClean="0"/>
              <a:t> to laptops directly connected to this router that can serve contents under the local site prefix.</a:t>
            </a: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469" y="48910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9" y="43576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9" y="54244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3770313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4787106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5803899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>
            <a:stCxn id="4" idx="3"/>
            <a:endCxn id="7" idx="1"/>
          </p:cNvCxnSpPr>
          <p:nvPr/>
        </p:nvCxnSpPr>
        <p:spPr>
          <a:xfrm flipV="1">
            <a:off x="4021931" y="4140995"/>
            <a:ext cx="1420019" cy="1016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8" idx="1"/>
          </p:cNvCxnSpPr>
          <p:nvPr/>
        </p:nvCxnSpPr>
        <p:spPr>
          <a:xfrm>
            <a:off x="4021931" y="5157788"/>
            <a:ext cx="142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4021931" y="5157788"/>
            <a:ext cx="1420019" cy="1016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  <a:endCxn id="5" idx="3"/>
          </p:cNvCxnSpPr>
          <p:nvPr/>
        </p:nvCxnSpPr>
        <p:spPr>
          <a:xfrm flipH="1" flipV="1">
            <a:off x="1888331" y="4624388"/>
            <a:ext cx="1227138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  <a:endCxn id="6" idx="3"/>
          </p:cNvCxnSpPr>
          <p:nvPr/>
        </p:nvCxnSpPr>
        <p:spPr>
          <a:xfrm flipH="1">
            <a:off x="1888331" y="5157788"/>
            <a:ext cx="1227138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48412" y="3830398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56350" y="4891088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56350" y="5929073"/>
            <a:ext cx="14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/bob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01181" y="4557354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ARIZONA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58169" y="397073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MEMPHIS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81869" y="5075754"/>
            <a:ext cx="77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CAIDA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898899" y="3619500"/>
            <a:ext cx="1724017" cy="30861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access router strategy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the last hop on </a:t>
            </a:r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laptops connect to an access router.</a:t>
            </a:r>
          </a:p>
          <a:p>
            <a:pPr lvl="1"/>
            <a:r>
              <a:rPr lang="en-US" dirty="0" smtClean="0"/>
              <a:t>They are one hop away, with no intermediate router.</a:t>
            </a:r>
          </a:p>
          <a:p>
            <a:r>
              <a:rPr lang="en-US" dirty="0" smtClean="0"/>
              <a:t>Links are </a:t>
            </a:r>
            <a:r>
              <a:rPr lang="en-US" dirty="0" err="1" smtClean="0"/>
              <a:t>lossy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NDN </a:t>
            </a:r>
            <a:r>
              <a:rPr lang="en-US" dirty="0" err="1" smtClean="0"/>
              <a:t>Testbed</a:t>
            </a:r>
            <a:r>
              <a:rPr lang="en-US" dirty="0" smtClean="0"/>
              <a:t> uses UDP tunnels over public Internet. Packet losses can occur due to congestion.</a:t>
            </a:r>
          </a:p>
          <a:p>
            <a:r>
              <a:rPr lang="en-US" dirty="0" smtClean="0"/>
              <a:t>FIB is mostly correct.</a:t>
            </a:r>
          </a:p>
          <a:p>
            <a:pPr lvl="1"/>
            <a:r>
              <a:rPr lang="en-US" dirty="0" smtClean="0"/>
              <a:t>Remote prefix registration allows a laptop to register a precise prefix, although this doesn't guarantee the laptop can serve all contents under that prefix.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NCC strategy makes loss unrecoverable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NFD v0.2 recommends NCC strategy at the last hop from access router to laptops, but it doesn't work well.</a:t>
            </a:r>
          </a:p>
          <a:p>
            <a:r>
              <a:rPr lang="en-US" dirty="0" smtClean="0"/>
              <a:t>In particular, after Interest is forwarded to a laptop, NCC strategy will never retry or retransmit to this laptop until </a:t>
            </a:r>
            <a:r>
              <a:rPr lang="en-US" dirty="0" err="1" smtClean="0"/>
              <a:t>InterestLifetime</a:t>
            </a:r>
            <a:r>
              <a:rPr lang="en-US" dirty="0" smtClean="0"/>
              <a:t> expires.</a:t>
            </a:r>
          </a:p>
          <a:p>
            <a:pPr lvl="1"/>
            <a:r>
              <a:rPr lang="en-US" dirty="0" smtClean="0"/>
              <a:t>When packet loss occurs, even if consumer retransmits the Interest, NCC suppresses the retransmission.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applications cannot afford to wait for a regular </a:t>
            </a:r>
            <a:r>
              <a:rPr lang="en-US" dirty="0" err="1" smtClean="0"/>
              <a:t>InterestLifetime</a:t>
            </a:r>
            <a:r>
              <a:rPr lang="en-US" dirty="0" smtClean="0"/>
              <a:t>. They workaround by attempting to match </a:t>
            </a:r>
            <a:r>
              <a:rPr lang="en-US" dirty="0" err="1" smtClean="0"/>
              <a:t>InterestLifetime</a:t>
            </a:r>
            <a:r>
              <a:rPr lang="en-US" dirty="0" smtClean="0"/>
              <a:t> with RTT, causing other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just "fix" NCC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No.</a:t>
            </a:r>
          </a:p>
          <a:p>
            <a:pPr lvl="1"/>
            <a:r>
              <a:rPr lang="en-US" dirty="0" smtClean="0"/>
              <a:t>NCC strategy is designed to exactly mimic </a:t>
            </a:r>
            <a:r>
              <a:rPr lang="en-US" dirty="0" err="1" smtClean="0"/>
              <a:t>CCNx</a:t>
            </a:r>
            <a:r>
              <a:rPr lang="en-US" dirty="0" smtClean="0"/>
              <a:t> 0.7.2 behavior.</a:t>
            </a:r>
          </a:p>
          <a:p>
            <a:pPr lvl="1"/>
            <a:r>
              <a:rPr lang="en-US" dirty="0" smtClean="0"/>
              <a:t>It's pretty complex and tightly coupled, and not easily changeable.</a:t>
            </a:r>
          </a:p>
          <a:p>
            <a:r>
              <a:rPr lang="en-US" dirty="0" smtClean="0"/>
              <a:t>NCC strategy also has other problems. For example:</a:t>
            </a:r>
          </a:p>
          <a:p>
            <a:pPr lvl="1"/>
            <a:r>
              <a:rPr lang="en-US" dirty="0" smtClean="0"/>
              <a:t>RTT estimation uses incremental updates, which is inaccurate, especially if the "one level up" prefix doesn't have many children.</a:t>
            </a:r>
          </a:p>
          <a:p>
            <a:r>
              <a:rPr lang="en-US" dirty="0" smtClean="0"/>
              <a:t>It should be replaced, not fixed.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Multicast the first Interest to all </a:t>
            </a:r>
            <a:r>
              <a:rPr lang="en-US" dirty="0" err="1" smtClean="0"/>
              <a:t>nexthops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Data comes back, remember last working </a:t>
            </a:r>
            <a:r>
              <a:rPr lang="en-US" dirty="0" err="1" smtClean="0"/>
              <a:t>nexthop</a:t>
            </a:r>
            <a:r>
              <a:rPr lang="en-US" dirty="0" smtClean="0"/>
              <a:t> of the prefix; the granularity of this knowledge is the parent of Data Name.</a:t>
            </a:r>
          </a:p>
          <a:p>
            <a:r>
              <a:rPr lang="en-US" dirty="0" smtClean="0"/>
              <a:t>Forward subsequent Interests to the last working </a:t>
            </a:r>
            <a:r>
              <a:rPr lang="en-US" dirty="0" err="1" smtClean="0"/>
              <a:t>nexthop</a:t>
            </a:r>
            <a:r>
              <a:rPr lang="en-US" dirty="0" smtClean="0"/>
              <a:t>. If it doesn't respond, multicast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16670" y="1424816"/>
            <a:ext cx="2468880" cy="54864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Interest arrival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1273811" y="1905364"/>
            <a:ext cx="274320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has measurements for Interest Name?</a:t>
            </a:r>
            <a:endParaRPr lang="en-US" sz="1400" dirty="0"/>
          </a:p>
        </p:txBody>
      </p:sp>
      <p:sp>
        <p:nvSpPr>
          <p:cNvPr id="6" name="Flowchart: Process 5"/>
          <p:cNvSpPr/>
          <p:nvPr/>
        </p:nvSpPr>
        <p:spPr>
          <a:xfrm>
            <a:off x="233290" y="4027876"/>
            <a:ext cx="164592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multicast to all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6056345" y="456414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to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6457950" y="1858379"/>
            <a:ext cx="219456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satisfied within RTO?</a:t>
            </a:r>
            <a:endParaRPr lang="en-US" dirty="0"/>
          </a:p>
        </p:txBody>
      </p:sp>
      <p:cxnSp>
        <p:nvCxnSpPr>
          <p:cNvPr id="10" name="Elbow Connector 9"/>
          <p:cNvCxnSpPr>
            <a:stCxn id="4" idx="2"/>
            <a:endCxn id="5" idx="1"/>
          </p:cNvCxnSpPr>
          <p:nvPr/>
        </p:nvCxnSpPr>
        <p:spPr>
          <a:xfrm rot="16200000" flipH="1">
            <a:off x="1022186" y="2202379"/>
            <a:ext cx="480548" cy="227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0"/>
            <a:endCxn id="40" idx="1"/>
          </p:cNvCxnSpPr>
          <p:nvPr/>
        </p:nvCxnSpPr>
        <p:spPr>
          <a:xfrm rot="5400000" flipH="1" flipV="1">
            <a:off x="2890929" y="1485934"/>
            <a:ext cx="173912" cy="6649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8" idx="0"/>
          </p:cNvCxnSpPr>
          <p:nvPr/>
        </p:nvCxnSpPr>
        <p:spPr>
          <a:xfrm flipH="1">
            <a:off x="7555230" y="730734"/>
            <a:ext cx="695675" cy="1127645"/>
          </a:xfrm>
          <a:prstGeom prst="bentConnector4">
            <a:avLst>
              <a:gd name="adj1" fmla="val -32860"/>
              <a:gd name="adj2" fmla="val 621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536389" y="3479236"/>
            <a:ext cx="329184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multicast to all </a:t>
            </a:r>
            <a:r>
              <a:rPr lang="en-US" dirty="0" err="1" smtClean="0"/>
              <a:t>nexthops</a:t>
            </a:r>
            <a:r>
              <a:rPr lang="en-US" dirty="0" smtClean="0"/>
              <a:t> except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21" name="Elbow Connector 20"/>
          <p:cNvCxnSpPr>
            <a:stCxn id="8" idx="2"/>
            <a:endCxn id="19" idx="0"/>
          </p:cNvCxnSpPr>
          <p:nvPr/>
        </p:nvCxnSpPr>
        <p:spPr>
          <a:xfrm rot="5400000">
            <a:off x="5606982" y="1530987"/>
            <a:ext cx="523577" cy="3372921"/>
          </a:xfrm>
          <a:prstGeom prst="bentConnector3">
            <a:avLst>
              <a:gd name="adj1" fmla="val 638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2" idx="0"/>
          </p:cNvCxnSpPr>
          <p:nvPr/>
        </p:nvCxnSpPr>
        <p:spPr>
          <a:xfrm flipH="1">
            <a:off x="7699528" y="2407019"/>
            <a:ext cx="952982" cy="1515515"/>
          </a:xfrm>
          <a:prstGeom prst="bentConnector4">
            <a:avLst>
              <a:gd name="adj1" fmla="val -23988"/>
              <a:gd name="adj2" fmla="val 681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3028950" y="4501704"/>
            <a:ext cx="1645920" cy="5486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</a:t>
            </a:r>
            <a:endParaRPr lang="en-US" dirty="0"/>
          </a:p>
        </p:txBody>
      </p:sp>
      <p:cxnSp>
        <p:nvCxnSpPr>
          <p:cNvPr id="47" name="Elbow Connector 46"/>
          <p:cNvCxnSpPr>
            <a:stCxn id="39" idx="1"/>
            <a:endCxn id="134" idx="0"/>
          </p:cNvCxnSpPr>
          <p:nvPr/>
        </p:nvCxnSpPr>
        <p:spPr>
          <a:xfrm rot="10800000" flipV="1">
            <a:off x="2270126" y="4776023"/>
            <a:ext cx="758825" cy="5193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9" idx="2"/>
            <a:endCxn id="39" idx="0"/>
          </p:cNvCxnSpPr>
          <p:nvPr/>
        </p:nvCxnSpPr>
        <p:spPr>
          <a:xfrm rot="5400000">
            <a:off x="3780196" y="4099591"/>
            <a:ext cx="473828" cy="3303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39" idx="3"/>
            <a:endCxn id="2" idx="1"/>
          </p:cNvCxnSpPr>
          <p:nvPr/>
        </p:nvCxnSpPr>
        <p:spPr>
          <a:xfrm flipV="1">
            <a:off x="4674870" y="4196854"/>
            <a:ext cx="1927378" cy="579170"/>
          </a:xfrm>
          <a:prstGeom prst="bentConnector3">
            <a:avLst>
              <a:gd name="adj1" fmla="val 697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Terminator 84"/>
          <p:cNvSpPr/>
          <p:nvPr/>
        </p:nvSpPr>
        <p:spPr>
          <a:xfrm>
            <a:off x="7966710" y="4898560"/>
            <a:ext cx="1097280" cy="2743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cxnSp>
        <p:nvCxnSpPr>
          <p:cNvPr id="87" name="Elbow Connector 86"/>
          <p:cNvCxnSpPr>
            <a:stCxn id="2" idx="2"/>
            <a:endCxn id="85" idx="0"/>
          </p:cNvCxnSpPr>
          <p:nvPr/>
        </p:nvCxnSpPr>
        <p:spPr>
          <a:xfrm rot="16200000" flipH="1">
            <a:off x="7893746" y="4276956"/>
            <a:ext cx="427386" cy="8158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515350" y="20700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126761" y="285269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086154" y="4454375"/>
            <a:ext cx="96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satisfied</a:t>
            </a:r>
            <a:endParaRPr lang="en-US" dirty="0"/>
          </a:p>
        </p:txBody>
      </p:sp>
      <p:sp>
        <p:nvSpPr>
          <p:cNvPr id="134" name="Flowchart: Decision 133"/>
          <p:cNvSpPr/>
          <p:nvPr/>
        </p:nvSpPr>
        <p:spPr>
          <a:xfrm>
            <a:off x="898525" y="5295419"/>
            <a:ext cx="274320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within suppression interval?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1571373" y="4647915"/>
            <a:ext cx="167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 retransmission</a:t>
            </a:r>
            <a:endParaRPr lang="en-US" dirty="0"/>
          </a:p>
        </p:txBody>
      </p:sp>
      <p:cxnSp>
        <p:nvCxnSpPr>
          <p:cNvPr id="143" name="Elbow Connector 142"/>
          <p:cNvCxnSpPr>
            <a:stCxn id="134" idx="1"/>
            <a:endCxn id="6" idx="2"/>
          </p:cNvCxnSpPr>
          <p:nvPr/>
        </p:nvCxnSpPr>
        <p:spPr>
          <a:xfrm rot="10800000" flipH="1">
            <a:off x="898524" y="4576517"/>
            <a:ext cx="157725" cy="1267543"/>
          </a:xfrm>
          <a:prstGeom prst="bentConnector4">
            <a:avLst>
              <a:gd name="adj1" fmla="val -144936"/>
              <a:gd name="adj2" fmla="val 71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6" idx="3"/>
            <a:endCxn id="39" idx="0"/>
          </p:cNvCxnSpPr>
          <p:nvPr/>
        </p:nvCxnSpPr>
        <p:spPr>
          <a:xfrm>
            <a:off x="1879210" y="4302196"/>
            <a:ext cx="1972700" cy="1995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134" idx="3"/>
            <a:endCxn id="39" idx="2"/>
          </p:cNvCxnSpPr>
          <p:nvPr/>
        </p:nvCxnSpPr>
        <p:spPr>
          <a:xfrm flipV="1">
            <a:off x="3641725" y="5050344"/>
            <a:ext cx="210185" cy="7937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646884" y="54916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518164" y="549162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0" name="Flowchart: Process 159"/>
          <p:cNvSpPr/>
          <p:nvPr/>
        </p:nvSpPr>
        <p:spPr>
          <a:xfrm>
            <a:off x="6981588" y="5502861"/>
            <a:ext cx="1645920" cy="2743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(do nothing)</a:t>
            </a:r>
            <a:endParaRPr lang="en-US" dirty="0"/>
          </a:p>
        </p:txBody>
      </p:sp>
      <p:cxnSp>
        <p:nvCxnSpPr>
          <p:cNvPr id="162" name="Elbow Connector 161"/>
          <p:cNvCxnSpPr>
            <a:stCxn id="39" idx="3"/>
            <a:endCxn id="160" idx="1"/>
          </p:cNvCxnSpPr>
          <p:nvPr/>
        </p:nvCxnSpPr>
        <p:spPr>
          <a:xfrm>
            <a:off x="4674870" y="4776024"/>
            <a:ext cx="2306718" cy="863997"/>
          </a:xfrm>
          <a:prstGeom prst="bentConnector3">
            <a:avLst>
              <a:gd name="adj1" fmla="val 70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898145" y="4993690"/>
            <a:ext cx="1860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InterestLifetime</a:t>
            </a:r>
            <a:r>
              <a:rPr lang="en-US" dirty="0" smtClean="0"/>
              <a:t> timeout</a:t>
            </a:r>
            <a:endParaRPr lang="en-US" dirty="0"/>
          </a:p>
        </p:txBody>
      </p:sp>
      <p:cxnSp>
        <p:nvCxnSpPr>
          <p:cNvPr id="169" name="Elbow Connector 168"/>
          <p:cNvCxnSpPr>
            <a:stCxn id="160" idx="0"/>
            <a:endCxn id="85" idx="2"/>
          </p:cNvCxnSpPr>
          <p:nvPr/>
        </p:nvCxnSpPr>
        <p:spPr>
          <a:xfrm rot="5400000" flipH="1" flipV="1">
            <a:off x="7994959" y="4982470"/>
            <a:ext cx="329981" cy="7108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5" idx="2"/>
            <a:endCxn id="6" idx="0"/>
          </p:cNvCxnSpPr>
          <p:nvPr/>
        </p:nvCxnSpPr>
        <p:spPr>
          <a:xfrm rot="5400000">
            <a:off x="1338215" y="2720680"/>
            <a:ext cx="1025232" cy="1589161"/>
          </a:xfrm>
          <a:prstGeom prst="bentConnector3">
            <a:avLst>
              <a:gd name="adj1" fmla="val 145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760317" y="16566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2270125" y="28702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(main)</a:t>
            </a:r>
            <a:endParaRPr lang="en-US" dirty="0"/>
          </a:p>
        </p:txBody>
      </p:sp>
      <p:sp>
        <p:nvSpPr>
          <p:cNvPr id="183" name="Slide Number Placeholder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9</a:t>
            </a:fld>
            <a:endParaRPr lang="en-US"/>
          </a:p>
        </p:txBody>
      </p:sp>
      <p:sp>
        <p:nvSpPr>
          <p:cNvPr id="2" name="Flowchart: Predefined Process 1"/>
          <p:cNvSpPr/>
          <p:nvPr/>
        </p:nvSpPr>
        <p:spPr>
          <a:xfrm>
            <a:off x="6602248" y="3922534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measurements</a:t>
            </a:r>
            <a:endParaRPr lang="en-US" dirty="0"/>
          </a:p>
        </p:txBody>
      </p:sp>
      <p:sp>
        <p:nvSpPr>
          <p:cNvPr id="40" name="Flowchart: Decision 39"/>
          <p:cNvSpPr/>
          <p:nvPr/>
        </p:nvSpPr>
        <p:spPr>
          <a:xfrm>
            <a:off x="3310360" y="1045652"/>
            <a:ext cx="4114800" cy="1371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is last working </a:t>
            </a:r>
            <a:r>
              <a:rPr lang="en-US" sz="1400" dirty="0" err="1" smtClean="0"/>
              <a:t>nexthop</a:t>
            </a:r>
            <a:r>
              <a:rPr lang="en-US" sz="1400" dirty="0" smtClean="0"/>
              <a:t> still in FIB entry, not the downstream, and not violating scope?</a:t>
            </a:r>
            <a:endParaRPr lang="en-US" sz="1400" dirty="0"/>
          </a:p>
        </p:txBody>
      </p:sp>
      <p:cxnSp>
        <p:nvCxnSpPr>
          <p:cNvPr id="27" name="Elbow Connector 26"/>
          <p:cNvCxnSpPr>
            <a:stCxn id="40" idx="0"/>
            <a:endCxn id="7" idx="1"/>
          </p:cNvCxnSpPr>
          <p:nvPr/>
        </p:nvCxnSpPr>
        <p:spPr>
          <a:xfrm rot="5400000" flipH="1" flipV="1">
            <a:off x="5554593" y="543901"/>
            <a:ext cx="314918" cy="6885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0" idx="2"/>
            <a:endCxn id="6" idx="0"/>
          </p:cNvCxnSpPr>
          <p:nvPr/>
        </p:nvCxnSpPr>
        <p:spPr>
          <a:xfrm rot="5400000">
            <a:off x="2406693" y="1066809"/>
            <a:ext cx="1610624" cy="43115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16750" y="73412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071396" y="243424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905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1628</Words>
  <Application>Microsoft Macintosh PowerPoint</Application>
  <PresentationFormat>On-screen Show (4:3)</PresentationFormat>
  <Paragraphs>195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Arial</vt:lpstr>
      <vt:lpstr>Office Theme</vt:lpstr>
      <vt:lpstr>Access Strategy</vt:lpstr>
      <vt:lpstr>Problem</vt:lpstr>
      <vt:lpstr>Definition</vt:lpstr>
      <vt:lpstr>Scenario: the last hop on Testbed</vt:lpstr>
      <vt:lpstr>Problem: NCC strategy makes loss unrecoverable</vt:lpstr>
      <vt:lpstr>Can we just "fix" NCC strategy?</vt:lpstr>
      <vt:lpstr>Design</vt:lpstr>
      <vt:lpstr>Idea</vt:lpstr>
      <vt:lpstr>Flowchart (main)</vt:lpstr>
      <vt:lpstr>Flowchart (update measurements procedure)</vt:lpstr>
      <vt:lpstr>StrategyInfo in Measurements table</vt:lpstr>
      <vt:lpstr>StrategyInfo in Measurements table – granularity</vt:lpstr>
      <vt:lpstr>StrategyInfo in Measurements table – granularity</vt:lpstr>
      <vt:lpstr>StrategyInfo in Measurements table – granularity</vt:lpstr>
      <vt:lpstr>Per-face RTT estimator</vt:lpstr>
      <vt:lpstr>Suppression interval, ie how often retransmission is forwarded</vt:lpstr>
      <vt:lpstr>Conceptual Simulation</vt:lpstr>
      <vt:lpstr>One precise nexthop</vt:lpstr>
      <vt:lpstr>Two precise nexthops</vt:lpstr>
      <vt:lpstr>Two imprecise nexthops</vt:lpstr>
      <vt:lpstr>All wrong nexthops</vt:lpstr>
      <vt:lpstr>Too short Data names</vt:lpstr>
      <vt:lpstr>Too long Data names</vt:lpstr>
      <vt:lpstr>Laptop with fast and slow apps</vt:lpstr>
      <vt:lpstr>PowerPoint Presentation</vt:lpstr>
    </vt:vector>
  </TitlesOfParts>
  <Company>yoursunny.com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Router Strategy</dc:title>
  <dc:creator>sunny boy</dc:creator>
  <cp:lastModifiedBy>Junxiao Shi</cp:lastModifiedBy>
  <cp:revision>37</cp:revision>
  <dcterms:created xsi:type="dcterms:W3CDTF">2014-10-20T17:21:19Z</dcterms:created>
  <dcterms:modified xsi:type="dcterms:W3CDTF">2016-06-29T18:20:44Z</dcterms:modified>
</cp:coreProperties>
</file>