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2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3" r:id="rId10"/>
    <p:sldId id="375" r:id="rId11"/>
    <p:sldId id="367" r:id="rId12"/>
    <p:sldId id="310" r:id="rId13"/>
    <p:sldId id="374" r:id="rId14"/>
    <p:sldId id="311" r:id="rId15"/>
    <p:sldId id="312" r:id="rId16"/>
    <p:sldId id="321" r:id="rId17"/>
    <p:sldId id="314" r:id="rId18"/>
    <p:sldId id="371" r:id="rId19"/>
    <p:sldId id="372" r:id="rId20"/>
    <p:sldId id="322" r:id="rId21"/>
    <p:sldId id="368" r:id="rId22"/>
    <p:sldId id="316" r:id="rId23"/>
    <p:sldId id="317" r:id="rId24"/>
    <p:sldId id="318" r:id="rId25"/>
    <p:sldId id="379" r:id="rId26"/>
    <p:sldId id="380" r:id="rId27"/>
    <p:sldId id="381" r:id="rId28"/>
    <p:sldId id="376" r:id="rId29"/>
    <p:sldId id="377" r:id="rId30"/>
    <p:sldId id="3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3"/>
            <p14:sldId id="375"/>
            <p14:sldId id="367"/>
            <p14:sldId id="310"/>
            <p14:sldId id="374"/>
            <p14:sldId id="311"/>
            <p14:sldId id="312"/>
            <p14:sldId id="321"/>
            <p14:sldId id="314"/>
            <p14:sldId id="371"/>
            <p14:sldId id="372"/>
          </p14:sldIdLst>
        </p14:section>
        <p14:section name="Data pipelines" id="{2D6B835F-26FB-4FFC-9431-0DE1DFED2B4C}">
          <p14:sldIdLst>
            <p14:sldId id="322"/>
            <p14:sldId id="368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other procedures" id="{02A9C614-E7AA-4216-8BE4-A0F3590973DB}">
          <p14:sldIdLst>
            <p14:sldId id="381"/>
            <p14:sldId id="376"/>
            <p14:sldId id="377"/>
            <p14:sldId id="378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2016-09-18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2016-09-18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2016-09-18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2016-09-18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2016-09-18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2016-09-18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2016-09-18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2016-09-18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2016-09-18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2016-09-18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2016-09-18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2016-09-18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2016-09-18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</a:t>
            </a:r>
            <a:r>
              <a:rPr lang="en-US" smtClean="0"/>
              <a:t>, </a:t>
            </a:r>
            <a:r>
              <a:rPr lang="en-US" smtClean="0"/>
              <a:t>2016-09-18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2047" y="17004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InRecord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355046" y="169024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err="1"/>
              <a:t>unsatisfy</a:t>
            </a:r>
            <a:r>
              <a:rPr lang="en-US" dirty="0"/>
              <a:t> timer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5885180" y="16902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cxnSp>
        <p:nvCxnSpPr>
          <p:cNvPr id="41" name="Straight Arrow Connector 40"/>
          <p:cNvCxnSpPr>
            <a:stCxn id="38" idx="3"/>
            <a:endCxn id="40" idx="1"/>
          </p:cNvCxnSpPr>
          <p:nvPr/>
        </p:nvCxnSpPr>
        <p:spPr>
          <a:xfrm>
            <a:off x="4000966" y="1964566"/>
            <a:ext cx="188421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63331" y="1665251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147968" y="1964566"/>
            <a:ext cx="207079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247670" y="1974736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5400000">
            <a:off x="2294247" y="1869847"/>
            <a:ext cx="514720" cy="12527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27928" y="4635987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</a:t>
            </a:r>
            <a:r>
              <a:rPr lang="en-US" dirty="0" smtClean="0"/>
              <a:t>incoming Interest callback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827928" y="275360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has</a:t>
            </a:r>
            <a:br>
              <a:rPr lang="en-US" dirty="0" smtClean="0"/>
            </a:br>
            <a:r>
              <a:rPr lang="en-US" dirty="0" err="1" smtClean="0"/>
              <a:t>NextHopFaceId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Flowchart: Predefined Process 16"/>
          <p:cNvSpPr/>
          <p:nvPr/>
        </p:nvSpPr>
        <p:spPr>
          <a:xfrm>
            <a:off x="3686270" y="463598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18" name="Flowchart: Decision 17"/>
          <p:cNvSpPr/>
          <p:nvPr/>
        </p:nvSpPr>
        <p:spPr>
          <a:xfrm>
            <a:off x="3411950" y="275360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chosen</a:t>
            </a:r>
            <a:br>
              <a:rPr lang="en-US" dirty="0" smtClean="0"/>
            </a:br>
            <a:r>
              <a:rPr lang="en-US" dirty="0" err="1" smtClean="0"/>
              <a:t>NextHop</a:t>
            </a:r>
            <a:r>
              <a:rPr lang="en-US" dirty="0" smtClean="0"/>
              <a:t> face</a:t>
            </a:r>
            <a:br>
              <a:rPr lang="en-US" dirty="0" smtClean="0"/>
            </a:br>
            <a:r>
              <a:rPr lang="en-US" dirty="0" smtClean="0"/>
              <a:t>exists?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74127" y="311758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(drop)</a:t>
            </a:r>
            <a:endParaRPr lang="en-US" dirty="0"/>
          </a:p>
        </p:txBody>
      </p:sp>
      <p:cxnSp>
        <p:nvCxnSpPr>
          <p:cNvPr id="8" name="Straight Arrow Connector 7"/>
          <p:cNvCxnSpPr>
            <a:stCxn id="16" idx="2"/>
            <a:endCxn id="14" idx="0"/>
          </p:cNvCxnSpPr>
          <p:nvPr/>
        </p:nvCxnSpPr>
        <p:spPr>
          <a:xfrm>
            <a:off x="1925208" y="3850886"/>
            <a:ext cx="0" cy="785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3022488" y="3302246"/>
            <a:ext cx="389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4509230" y="3850886"/>
            <a:ext cx="0" cy="785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>
            <a:off x="5606510" y="3302246"/>
            <a:ext cx="4676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51434" y="29908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89318" y="383778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44333" y="29715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91377" y="385088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/>
              <a:t>PIT entry and incoming Interest, </a:t>
            </a:r>
            <a:r>
              <a:rPr lang="en-US" dirty="0" smtClean="0"/>
              <a:t>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lowchart: Predefined Process 7"/>
          <p:cNvSpPr/>
          <p:nvPr/>
        </p:nvSpPr>
        <p:spPr>
          <a:xfrm>
            <a:off x="4893757" y="362966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23213" y="3629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straggler </a:t>
            </a:r>
            <a:r>
              <a:rPr lang="en-US" dirty="0"/>
              <a:t>timer</a:t>
            </a:r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34572" y="3293517"/>
            <a:ext cx="11601" cy="33614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6769" y="3296730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8" idx="1"/>
          </p:cNvCxnSpPr>
          <p:nvPr/>
        </p:nvCxnSpPr>
        <p:spPr>
          <a:xfrm>
            <a:off x="4569133" y="3903981"/>
            <a:ext cx="32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11612" y="274487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>
            <a:off x="2562225" y="3903981"/>
            <a:ext cx="360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743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1081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pick Interest</a:t>
            </a:r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6649663" y="4514232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637001" y="4517340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55885" y="423991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1017899" y="25971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565727" y="314574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5" idx="3"/>
            <a:endCxn id="6" idx="1"/>
          </p:cNvCxnSpPr>
          <p:nvPr/>
        </p:nvCxnSpPr>
        <p:spPr>
          <a:xfrm flipH="1">
            <a:off x="2991081" y="3145742"/>
            <a:ext cx="2823194" cy="1371598"/>
          </a:xfrm>
          <a:prstGeom prst="bentConnector5">
            <a:avLst>
              <a:gd name="adj1" fmla="val -8097"/>
              <a:gd name="adj2" fmla="val 60000"/>
              <a:gd name="adj3" fmla="val 1080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25" idx="1"/>
          </p:cNvCxnSpPr>
          <p:nvPr/>
        </p:nvCxnSpPr>
        <p:spPr>
          <a:xfrm flipV="1">
            <a:off x="3212459" y="3145742"/>
            <a:ext cx="40725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0370" y="228794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1356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25" name="Flowchart: Decision 24"/>
          <p:cNvSpPr/>
          <p:nvPr/>
        </p:nvSpPr>
        <p:spPr>
          <a:xfrm>
            <a:off x="3619715" y="259710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localhop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stCxn id="16" idx="0"/>
            <a:endCxn id="24" idx="2"/>
          </p:cNvCxnSpPr>
          <p:nvPr/>
        </p:nvCxnSpPr>
        <p:spPr>
          <a:xfrm flipV="1">
            <a:off x="2115179" y="2308162"/>
            <a:ext cx="0" cy="288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3172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31" name="Straight Arrow Connector 30"/>
          <p:cNvCxnSpPr>
            <a:stCxn id="25" idx="0"/>
          </p:cNvCxnSpPr>
          <p:nvPr/>
        </p:nvCxnSpPr>
        <p:spPr>
          <a:xfrm flipV="1">
            <a:off x="4716995" y="2349724"/>
            <a:ext cx="0" cy="247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20321" y="23021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5586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01907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reject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23" idx="1"/>
          </p:cNvCxnSpPr>
          <p:nvPr/>
        </p:nvCxnSpPr>
        <p:spPr>
          <a:xfrm>
            <a:off x="2450274" y="3526095"/>
            <a:ext cx="3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69174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8" name="Straight Arrow Connector 7"/>
          <p:cNvCxnSpPr>
            <a:stCxn id="23" idx="2"/>
            <a:endCxn id="14" idx="0"/>
          </p:cNvCxnSpPr>
          <p:nvPr/>
        </p:nvCxnSpPr>
        <p:spPr>
          <a:xfrm>
            <a:off x="3592134" y="38004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54331" y="38935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415095" y="3526096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4353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2769174" y="436560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8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unsatisfied callback</a:t>
            </a:r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308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8" idx="1"/>
          </p:cNvCxnSpPr>
          <p:nvPr/>
        </p:nvCxnSpPr>
        <p:spPr>
          <a:xfrm flipV="1">
            <a:off x="2943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edefined Process 7"/>
          <p:cNvSpPr/>
          <p:nvPr/>
        </p:nvSpPr>
        <p:spPr>
          <a:xfrm>
            <a:off x="3310189" y="3186734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2189" y="4131296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2950085" y="342771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16827" y="315452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755525" y="287907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388783" y="3427716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0085" y="30462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4962747" y="3428842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3382867" y="2446294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2804" y="391722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Nonce List insertion is needed if: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is </a:t>
            </a:r>
            <a:r>
              <a:rPr lang="en-US" dirty="0" err="1"/>
              <a:t>unsatisified</a:t>
            </a:r>
            <a:r>
              <a:rPr lang="en-US" dirty="0"/>
              <a:t>,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</a:t>
            </a:r>
            <a:r>
              <a:rPr lang="en-US" dirty="0" smtClean="0"/>
              <a:t>6 seconds</a:t>
            </a:r>
          </a:p>
          <a:p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91" y="1436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6348971" y="411705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254353" y="4047271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5067377" y="4564178"/>
            <a:ext cx="186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68620" y="4117059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pending</a:t>
            </a:r>
          </a:p>
          <a:p>
            <a:r>
              <a:rPr lang="en-US" dirty="0"/>
              <a:t>downstream</a:t>
            </a:r>
          </a:p>
        </p:txBody>
      </p: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>
            <a:off x="1749711" y="417997"/>
            <a:ext cx="1239901" cy="7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21223" y="268313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satisfy callback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18503" y="1978103"/>
            <a:ext cx="4666231" cy="705030"/>
          </a:xfrm>
          <a:prstGeom prst="bentConnector4">
            <a:avLst>
              <a:gd name="adj1" fmla="val -4899"/>
              <a:gd name="adj2" fmla="val 69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4" idx="3"/>
            <a:endCxn id="50" idx="1"/>
          </p:cNvCxnSpPr>
          <p:nvPr/>
        </p:nvCxnSpPr>
        <p:spPr>
          <a:xfrm>
            <a:off x="4415783" y="2957453"/>
            <a:ext cx="393995" cy="166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93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90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87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723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91407" y="25188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270347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3616" y="31692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899536" y="34435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66278" y="31692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209554" y="186863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57382" y="241727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3404114" y="2429664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5676" y="20603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0120" y="22310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2541393" y="2731356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834" y="28829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25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26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 lookup (in strategy)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92289" y="4317903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Interest Name</a:t>
            </a:r>
            <a:endParaRPr lang="en-US" dirty="0"/>
          </a:p>
        </p:txBody>
      </p:sp>
      <p:sp>
        <p:nvSpPr>
          <p:cNvPr id="34" name="Flowchart: Terminator 33"/>
          <p:cNvSpPr/>
          <p:nvPr/>
        </p:nvSpPr>
        <p:spPr>
          <a:xfrm>
            <a:off x="4248807" y="5212487"/>
            <a:ext cx="1645920" cy="54864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cxnSp>
        <p:nvCxnSpPr>
          <p:cNvPr id="51" name="Elbow Connector 50"/>
          <p:cNvCxnSpPr>
            <a:stCxn id="29" idx="2"/>
          </p:cNvCxnSpPr>
          <p:nvPr/>
        </p:nvCxnSpPr>
        <p:spPr>
          <a:xfrm rot="16200000" flipH="1">
            <a:off x="3121896" y="4359896"/>
            <a:ext cx="620264" cy="16335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1517969" y="267392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producer region?</a:t>
            </a:r>
            <a:endParaRPr lang="en-US" sz="1600" dirty="0"/>
          </a:p>
        </p:txBody>
      </p:sp>
      <p:sp>
        <p:nvSpPr>
          <p:cNvPr id="25" name="Flowchart: Decision 24"/>
          <p:cNvSpPr/>
          <p:nvPr/>
        </p:nvSpPr>
        <p:spPr>
          <a:xfrm>
            <a:off x="3981536" y="2671838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Selected</a:t>
            </a:r>
          </a:p>
          <a:p>
            <a:pPr algn="ctr"/>
            <a:r>
              <a:rPr lang="en-US" sz="1600" dirty="0" smtClean="0"/>
              <a:t>Delegation?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21" idx="3"/>
            <a:endCxn id="25" idx="1"/>
          </p:cNvCxnSpPr>
          <p:nvPr/>
        </p:nvCxnSpPr>
        <p:spPr>
          <a:xfrm flipV="1">
            <a:off x="3712529" y="3220478"/>
            <a:ext cx="269007" cy="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974487" y="4317903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445103" y="5212487"/>
            <a:ext cx="219456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405468" y="369270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23390" y="288322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062557" y="286462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868754" y="367332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89" name="Straight Arrow Connector 88"/>
          <p:cNvCxnSpPr>
            <a:stCxn id="21" idx="2"/>
            <a:endCxn id="29" idx="0"/>
          </p:cNvCxnSpPr>
          <p:nvPr/>
        </p:nvCxnSpPr>
        <p:spPr>
          <a:xfrm>
            <a:off x="2615249" y="3771202"/>
            <a:ext cx="0" cy="546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5" idx="2"/>
            <a:endCxn id="52" idx="0"/>
          </p:cNvCxnSpPr>
          <p:nvPr/>
        </p:nvCxnSpPr>
        <p:spPr>
          <a:xfrm flipH="1">
            <a:off x="5071767" y="3769118"/>
            <a:ext cx="7049" cy="548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2" idx="2"/>
          </p:cNvCxnSpPr>
          <p:nvPr/>
        </p:nvCxnSpPr>
        <p:spPr>
          <a:xfrm>
            <a:off x="5071767" y="4866543"/>
            <a:ext cx="0" cy="34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445103" y="2946230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first Delegation Name</a:t>
            </a:r>
            <a:endParaRPr lang="en-US" dirty="0"/>
          </a:p>
        </p:txBody>
      </p:sp>
      <p:cxnSp>
        <p:nvCxnSpPr>
          <p:cNvPr id="8" name="Straight Arrow Connector 7"/>
          <p:cNvCxnSpPr>
            <a:stCxn id="25" idx="3"/>
            <a:endCxn id="32" idx="1"/>
          </p:cNvCxnSpPr>
          <p:nvPr/>
        </p:nvCxnSpPr>
        <p:spPr>
          <a:xfrm>
            <a:off x="6176096" y="3220478"/>
            <a:ext cx="269007" cy="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6445103" y="400353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default-free zone?</a:t>
            </a:r>
            <a:endParaRPr lang="en-US" sz="1600" dirty="0"/>
          </a:p>
        </p:txBody>
      </p:sp>
      <p:cxnSp>
        <p:nvCxnSpPr>
          <p:cNvPr id="14" name="Elbow Connector 13"/>
          <p:cNvCxnSpPr>
            <a:stCxn id="39" idx="1"/>
          </p:cNvCxnSpPr>
          <p:nvPr/>
        </p:nvCxnSpPr>
        <p:spPr>
          <a:xfrm rot="10800000" flipV="1">
            <a:off x="5894727" y="4552169"/>
            <a:ext cx="550376" cy="934637"/>
          </a:xfrm>
          <a:prstGeom prst="bentConnector3">
            <a:avLst>
              <a:gd name="adj1" fmla="val 29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9" idx="3"/>
            <a:endCxn id="58" idx="3"/>
          </p:cNvCxnSpPr>
          <p:nvPr/>
        </p:nvCxnSpPr>
        <p:spPr>
          <a:xfrm>
            <a:off x="8639663" y="4552170"/>
            <a:ext cx="12700" cy="934637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8" idx="1"/>
          </p:cNvCxnSpPr>
          <p:nvPr/>
        </p:nvCxnSpPr>
        <p:spPr>
          <a:xfrm flipH="1">
            <a:off x="5894727" y="5486807"/>
            <a:ext cx="550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2" idx="2"/>
            <a:endCxn id="39" idx="0"/>
          </p:cNvCxnSpPr>
          <p:nvPr/>
        </p:nvCxnSpPr>
        <p:spPr>
          <a:xfrm>
            <a:off x="7542383" y="3494870"/>
            <a:ext cx="0" cy="50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18843" y="418283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07752" y="412016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2" name="Flowchart: Decision 41"/>
          <p:cNvSpPr/>
          <p:nvPr/>
        </p:nvSpPr>
        <p:spPr>
          <a:xfrm>
            <a:off x="262810" y="3357638"/>
            <a:ext cx="1828800" cy="82296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Link object?</a:t>
            </a:r>
            <a:endParaRPr lang="en-US" sz="1600" dirty="0"/>
          </a:p>
        </p:txBody>
      </p:sp>
      <p:cxnSp>
        <p:nvCxnSpPr>
          <p:cNvPr id="17" name="Elbow Connector 16"/>
          <p:cNvCxnSpPr>
            <a:stCxn id="42" idx="0"/>
            <a:endCxn id="21" idx="1"/>
          </p:cNvCxnSpPr>
          <p:nvPr/>
        </p:nvCxnSpPr>
        <p:spPr>
          <a:xfrm rot="5400000" flipH="1" flipV="1">
            <a:off x="1280051" y="3119721"/>
            <a:ext cx="135076" cy="3407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2" idx="2"/>
            <a:endCxn id="29" idx="1"/>
          </p:cNvCxnSpPr>
          <p:nvPr/>
        </p:nvCxnSpPr>
        <p:spPr>
          <a:xfrm rot="16200000" flipH="1">
            <a:off x="1278937" y="4078870"/>
            <a:ext cx="411625" cy="6150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31633" y="415624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80392" y="288322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6148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producer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err="1" smtClean="0"/>
              <a:t>regionNames</a:t>
            </a:r>
            <a:r>
              <a:rPr lang="en-US" dirty="0" smtClean="0"/>
              <a:t>: the router's region names, from configuration</a:t>
            </a:r>
          </a:p>
          <a:p>
            <a:pPr lvl="1"/>
            <a:r>
              <a:rPr lang="en-US" dirty="0" smtClean="0"/>
              <a:t>interest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err="1" smtClean="0"/>
              <a:t>regionName</a:t>
            </a:r>
            <a:r>
              <a:rPr lang="en-US" dirty="0" smtClean="0"/>
              <a:t> in </a:t>
            </a:r>
            <a:r>
              <a:rPr lang="en-US" dirty="0" err="1" smtClean="0"/>
              <a:t>regionNames</a:t>
            </a:r>
            <a:r>
              <a:rPr lang="en-US" dirty="0" smtClean="0"/>
              <a:t>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if delegation Name is a prefix of </a:t>
            </a:r>
            <a:r>
              <a:rPr lang="en-US" dirty="0" err="1" smtClean="0"/>
              <a:t>regionName</a:t>
            </a:r>
            <a:r>
              <a:rPr lang="en-US" dirty="0" smtClean="0"/>
              <a:t>, return true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false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We consider all delegations, not just </a:t>
            </a:r>
            <a:r>
              <a:rPr lang="en-US" dirty="0" err="1" smtClean="0"/>
              <a:t>SelectedDelegation</a:t>
            </a:r>
            <a:r>
              <a:rPr lang="en-US" dirty="0" smtClean="0"/>
              <a:t>, to maximize flexibility. This is cheap because there's no table lookup.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default-free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 lookup result for the first delegation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FIB lookup result is the root entry (</a:t>
            </a:r>
            <a:r>
              <a:rPr lang="en-US" dirty="0" err="1" smtClean="0"/>
              <a:t>ndn</a:t>
            </a:r>
            <a:r>
              <a:rPr lang="en-US" dirty="0" smtClean="0"/>
              <a:t>:/), and the entry has at least one </a:t>
            </a:r>
            <a:r>
              <a:rPr lang="en-US" dirty="0" err="1" smtClean="0"/>
              <a:t>nexthop</a:t>
            </a:r>
            <a:r>
              <a:rPr lang="en-US" dirty="0" smtClean="0"/>
              <a:t> record, return false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true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FIB lookup will never return "no match", because the FIB always has a root entry, but this entry can have no </a:t>
            </a:r>
            <a:r>
              <a:rPr lang="en-US" dirty="0" err="1" smtClean="0"/>
              <a:t>nexthop</a:t>
            </a:r>
            <a:r>
              <a:rPr lang="en-US" dirty="0" smtClean="0"/>
              <a:t> record.</a:t>
            </a:r>
          </a:p>
          <a:p>
            <a:pPr lvl="1"/>
            <a:r>
              <a:rPr lang="en-US" dirty="0" smtClean="0"/>
              <a:t>We consider only the first delegation, to minimize table lookup cost. Checking all delegations probably gives better results, but it requires too many lookups.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/>
              <a:t>Interest loop</a:t>
            </a:r>
          </a:p>
          <a:p>
            <a:r>
              <a:rPr lang="en-US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reject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Link, sorted by increasing Preference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lookup FIB with delegation Name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a match (with non-zero </a:t>
            </a:r>
            <a:r>
              <a:rPr lang="en-US" dirty="0" err="1" smtClean="0"/>
              <a:t>nexthop</a:t>
            </a:r>
            <a:r>
              <a:rPr lang="en-US" dirty="0" smtClean="0"/>
              <a:t> records) is found, insert </a:t>
            </a:r>
            <a:r>
              <a:rPr lang="en-US" dirty="0" err="1" smtClean="0"/>
              <a:t>SelectedDelegation</a:t>
            </a:r>
            <a:r>
              <a:rPr lang="en-US" dirty="0" smtClean="0"/>
              <a:t> field with the index of this delegation, return the match,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lookup FIB with Interest Name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This is the only operation that requires multiple table lookups, but it happens only once on an </a:t>
            </a:r>
            <a:r>
              <a:rPr lang="en-US" dirty="0"/>
              <a:t>Interest's path </a:t>
            </a:r>
            <a:r>
              <a:rPr lang="en-US" dirty="0" smtClean="0"/>
              <a:t>at </a:t>
            </a:r>
            <a:r>
              <a:rPr lang="en-US" dirty="0"/>
              <a:t>the first default-free </a:t>
            </a:r>
            <a:r>
              <a:rPr lang="en-US" dirty="0" smtClean="0"/>
              <a:t>router.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3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1033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3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7169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6893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50982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509823" y="4583162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16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after receive Interest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4509823" y="1452594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7457684" y="3016678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41758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451550" y="46702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87815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02168" y="394080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before satisfy Interest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57684" y="2323455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before expire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46193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974325" y="4375880"/>
            <a:ext cx="257637" cy="6968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21" idx="1"/>
          </p:cNvCxnSpPr>
          <p:nvPr/>
        </p:nvCxnSpPr>
        <p:spPr>
          <a:xfrm flipV="1">
            <a:off x="1440536" y="4123681"/>
            <a:ext cx="1061632" cy="2889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  <a:endCxn id="13" idx="1"/>
          </p:cNvCxnSpPr>
          <p:nvPr/>
        </p:nvCxnSpPr>
        <p:spPr>
          <a:xfrm flipV="1">
            <a:off x="387376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387376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" idx="3"/>
            <a:endCxn id="9" idx="1"/>
          </p:cNvCxnSpPr>
          <p:nvPr/>
        </p:nvCxnSpPr>
        <p:spPr>
          <a:xfrm>
            <a:off x="1440536" y="4412589"/>
            <a:ext cx="3069287" cy="353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617298" y="2835770"/>
            <a:ext cx="740459" cy="860257"/>
            <a:chOff x="4855820" y="5219700"/>
            <a:chExt cx="740459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55820" y="5618292"/>
              <a:ext cx="740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/>
                <a:t>unsatisfy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614542" y="4454514"/>
            <a:ext cx="729430" cy="860257"/>
            <a:chOff x="4861336" y="5219700"/>
            <a:chExt cx="729430" cy="860257"/>
          </a:xfrm>
        </p:grpSpPr>
        <p:sp>
          <p:nvSpPr>
            <p:cNvPr id="54" name="Sun 53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861336" y="5618292"/>
              <a:ext cx="729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straggler</a:t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13" idx="3"/>
            <a:endCxn id="55" idx="1"/>
          </p:cNvCxnSpPr>
          <p:nvPr/>
        </p:nvCxnSpPr>
        <p:spPr>
          <a:xfrm>
            <a:off x="5881423" y="1635474"/>
            <a:ext cx="733119" cy="34484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  <a:endCxn id="51" idx="1"/>
          </p:cNvCxnSpPr>
          <p:nvPr/>
        </p:nvCxnSpPr>
        <p:spPr>
          <a:xfrm>
            <a:off x="2789188" y="2964397"/>
            <a:ext cx="3828110" cy="5007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7" idx="3"/>
            <a:endCxn id="55" idx="1"/>
          </p:cNvCxnSpPr>
          <p:nvPr/>
        </p:nvCxnSpPr>
        <p:spPr>
          <a:xfrm>
            <a:off x="1440536" y="4412589"/>
            <a:ext cx="5174006" cy="6713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4" idx="0"/>
            <a:endCxn id="22" idx="2"/>
          </p:cNvCxnSpPr>
          <p:nvPr/>
        </p:nvCxnSpPr>
        <p:spPr>
          <a:xfrm rot="5400000" flipH="1" flipV="1">
            <a:off x="7979753" y="2852947"/>
            <a:ext cx="327463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457684" y="468939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</a:t>
            </a:r>
            <a:r>
              <a:rPr lang="en-US" sz="1200" dirty="0" smtClean="0"/>
              <a:t>finalize</a:t>
            </a:r>
            <a:endParaRPr lang="en-US" sz="1200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41758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miss</a:t>
            </a:r>
            <a:endParaRPr lang="en-US" sz="1200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41758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hit</a:t>
            </a:r>
            <a:endParaRPr lang="en-US" sz="1200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81235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48502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6" idx="3"/>
            <a:endCxn id="9" idx="0"/>
          </p:cNvCxnSpPr>
          <p:nvPr/>
        </p:nvCxnSpPr>
        <p:spPr>
          <a:xfrm>
            <a:off x="2789188" y="3619065"/>
            <a:ext cx="2406435" cy="9640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6893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50216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after receive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50982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outgoing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44053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387376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3873768" y="2589160"/>
            <a:ext cx="636055" cy="3218546"/>
          </a:xfrm>
          <a:prstGeom prst="bentConnector3">
            <a:avLst>
              <a:gd name="adj1" fmla="val 777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744344" y="5415037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22840" y="303726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784" y="433891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58820" y="638026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060" y="1526029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6199005" y="2756833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br>
              <a:rPr lang="en-US" dirty="0" smtClean="0"/>
            </a:br>
            <a:r>
              <a:rPr lang="en-US" dirty="0" smtClean="0"/>
              <a:t>in PIT entry</a:t>
            </a:r>
            <a:endParaRPr lang="en-US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6839085" y="200693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85280" y="2555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 flipV="1">
            <a:off x="6068760" y="3305473"/>
            <a:ext cx="130245" cy="6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2744344" y="406459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pending?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5776" y="42775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3841624" y="5161875"/>
            <a:ext cx="0" cy="25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1372744" y="174149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violates /</a:t>
            </a:r>
            <a:r>
              <a:rPr lang="en-US" dirty="0" err="1"/>
              <a:t>localhost</a:t>
            </a:r>
            <a:r>
              <a:rPr lang="en-US" dirty="0"/>
              <a:t>?</a:t>
            </a:r>
          </a:p>
        </p:txBody>
      </p:sp>
      <p:cxnSp>
        <p:nvCxnSpPr>
          <p:cNvPr id="28" name="Straight Arrow Connector 27"/>
          <p:cNvCxnSpPr>
            <a:stCxn id="43" idx="3"/>
            <a:endCxn id="38" idx="1"/>
          </p:cNvCxnSpPr>
          <p:nvPr/>
        </p:nvCxnSpPr>
        <p:spPr>
          <a:xfrm flipV="1">
            <a:off x="3567304" y="2287001"/>
            <a:ext cx="222286" cy="3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82428" y="197177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89153" y="307063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6580632" y="432897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3"/>
            <a:endCxn id="40" idx="1"/>
          </p:cNvCxnSpPr>
          <p:nvPr/>
        </p:nvCxnSpPr>
        <p:spPr>
          <a:xfrm flipV="1">
            <a:off x="4938904" y="4603298"/>
            <a:ext cx="1641728" cy="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2"/>
            <a:endCxn id="63" idx="1"/>
          </p:cNvCxnSpPr>
          <p:nvPr/>
        </p:nvCxnSpPr>
        <p:spPr>
          <a:xfrm rot="5400000" flipH="1" flipV="1">
            <a:off x="4736678" y="4668364"/>
            <a:ext cx="948899" cy="2739008"/>
          </a:xfrm>
          <a:prstGeom prst="bentConnector4">
            <a:avLst>
              <a:gd name="adj1" fmla="val -24091"/>
              <a:gd name="adj2" fmla="val 70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40" idx="1"/>
          </p:cNvCxnSpPr>
          <p:nvPr/>
        </p:nvCxnSpPr>
        <p:spPr>
          <a:xfrm flipV="1">
            <a:off x="4938904" y="4603298"/>
            <a:ext cx="1641728" cy="1360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4" idx="2"/>
            <a:endCxn id="43" idx="1"/>
          </p:cNvCxnSpPr>
          <p:nvPr/>
        </p:nvCxnSpPr>
        <p:spPr>
          <a:xfrm rot="16200000" flipH="1">
            <a:off x="1022651" y="1940038"/>
            <a:ext cx="215463" cy="484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30" idx="2"/>
            <a:endCxn id="11" idx="0"/>
          </p:cNvCxnSpPr>
          <p:nvPr/>
        </p:nvCxnSpPr>
        <p:spPr>
          <a:xfrm rot="5400000">
            <a:off x="4274994" y="951864"/>
            <a:ext cx="484802" cy="62893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580632" y="528909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483792" y="27491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64956" y="273687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44528" y="50759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688903" y="555947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11" idx="3"/>
            <a:endCxn id="35" idx="1"/>
          </p:cNvCxnSpPr>
          <p:nvPr/>
        </p:nvCxnSpPr>
        <p:spPr>
          <a:xfrm>
            <a:off x="2195704" y="461323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3789590" y="1738361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br>
              <a:rPr lang="en-US" dirty="0" smtClean="0"/>
            </a:br>
            <a:r>
              <a:rPr lang="en-US" dirty="0" smtClean="0"/>
              <a:t>with Dead Nonce List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8" idx="2"/>
            <a:endCxn id="10" idx="0"/>
          </p:cNvCxnSpPr>
          <p:nvPr/>
        </p:nvCxnSpPr>
        <p:spPr>
          <a:xfrm flipH="1">
            <a:off x="5245800" y="2835641"/>
            <a:ext cx="6830" cy="201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359680" y="37298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0"/>
            <a:endCxn id="39" idx="2"/>
          </p:cNvCxnSpPr>
          <p:nvPr/>
        </p:nvCxnSpPr>
        <p:spPr>
          <a:xfrm flipV="1">
            <a:off x="7662045" y="2555577"/>
            <a:ext cx="0" cy="20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2"/>
            <a:endCxn id="37" idx="0"/>
          </p:cNvCxnSpPr>
          <p:nvPr/>
        </p:nvCxnSpPr>
        <p:spPr>
          <a:xfrm>
            <a:off x="2470024" y="2838772"/>
            <a:ext cx="2952" cy="231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601399" y="19301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6715670" y="2281257"/>
            <a:ext cx="123415" cy="5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 smtClean="0"/>
              <a:t>Name+Nonce</a:t>
            </a:r>
            <a:r>
              <a:rPr lang="en-US" dirty="0" smtClean="0"/>
              <a:t> </a:t>
            </a:r>
            <a:r>
              <a:rPr lang="en-US" dirty="0"/>
              <a:t>of the incoming Interest </a:t>
            </a:r>
            <a:r>
              <a:rPr lang="en-US" dirty="0" smtClean="0"/>
              <a:t>appear </a:t>
            </a:r>
            <a:r>
              <a:rPr lang="en-US" dirty="0"/>
              <a:t>in Dead Nonce </a:t>
            </a:r>
            <a:r>
              <a:rPr lang="en-US" dirty="0" smtClean="0"/>
              <a:t>List, or any </a:t>
            </a:r>
            <a:r>
              <a:rPr lang="en-US" dirty="0" err="1" smtClean="0"/>
              <a:t>InRecord</a:t>
            </a:r>
            <a:r>
              <a:rPr lang="en-US" dirty="0" smtClean="0"/>
              <a:t> or </a:t>
            </a:r>
            <a:r>
              <a:rPr lang="en-US" dirty="0" err="1" smtClean="0"/>
              <a:t>OutRecord</a:t>
            </a:r>
            <a:r>
              <a:rPr lang="en-US" dirty="0" smtClean="0"/>
              <a:t> in PIT entry contains the same Nonce as the incoming Interest, a duplicate Nonce is detected.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InRecord</a:t>
            </a:r>
            <a:r>
              <a:rPr lang="en-US" dirty="0" smtClean="0"/>
              <a:t> only, this is a multi-path arrival, and not a loop.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OutRecord</a:t>
            </a:r>
            <a:r>
              <a:rPr lang="en-US" dirty="0" smtClean="0"/>
              <a:t> or Dead Nonce Table, this is either a multi-path arrival or a loop, and these two reasons are indistinguishable.</a:t>
            </a:r>
          </a:p>
          <a:p>
            <a:r>
              <a:rPr lang="en-US" dirty="0" smtClean="0"/>
              <a:t>Nonce is later recorded on an </a:t>
            </a:r>
            <a:r>
              <a:rPr lang="en-US" dirty="0" err="1" smtClean="0"/>
              <a:t>InRecord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 an Interest that has been considered looped.</a:t>
            </a:r>
          </a:p>
          <a:p>
            <a:r>
              <a:rPr lang="en-US" dirty="0"/>
              <a:t>Keep this simple for now: unconditionally send </a:t>
            </a:r>
            <a:r>
              <a:rPr lang="en-US" dirty="0" err="1"/>
              <a:t>Nack</a:t>
            </a:r>
            <a:r>
              <a:rPr lang="en-US" dirty="0"/>
              <a:t>-Duplicate when duplicate Nonce is detected.</a:t>
            </a:r>
          </a:p>
          <a:p>
            <a:r>
              <a:rPr lang="en-US" dirty="0"/>
              <a:t>Don't enter outgoing </a:t>
            </a:r>
            <a:r>
              <a:rPr lang="en-US" dirty="0" err="1"/>
              <a:t>Nack</a:t>
            </a:r>
            <a:r>
              <a:rPr lang="en-US" dirty="0"/>
              <a:t> pipeline: in-record isn't inserted yet.</a:t>
            </a:r>
          </a:p>
          <a:p>
            <a:r>
              <a:rPr lang="en-US" dirty="0"/>
              <a:t>In the future, strategy could be invoked, because duplicate Nonce may be multi-path arrival instead of loop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851024"/>
          </a:xfrm>
        </p:spPr>
        <p:txBody>
          <a:bodyPr/>
          <a:lstStyle/>
          <a:p>
            <a:r>
              <a:rPr lang="en-US" dirty="0" smtClean="0"/>
              <a:t>This pipeline is entered when an incoming Interest</a:t>
            </a:r>
          </a:p>
          <a:p>
            <a:pPr lvl="1"/>
            <a:r>
              <a:rPr lang="en-US" dirty="0" smtClean="0"/>
              <a:t>is pending (so </a:t>
            </a:r>
            <a:r>
              <a:rPr lang="en-US" dirty="0" err="1" smtClean="0"/>
              <a:t>ContentStore</a:t>
            </a:r>
            <a:r>
              <a:rPr lang="en-US" dirty="0" smtClean="0"/>
              <a:t> lookup is unnecessary), or</a:t>
            </a:r>
          </a:p>
          <a:p>
            <a:pPr lvl="1"/>
            <a:r>
              <a:rPr lang="en-US" dirty="0" smtClean="0"/>
              <a:t>is miss from </a:t>
            </a:r>
            <a:r>
              <a:rPr lang="en-US" dirty="0" err="1" smtClean="0"/>
              <a:t>ContentStore</a:t>
            </a:r>
            <a:endParaRPr lang="en-US" dirty="0" smtClean="0"/>
          </a:p>
          <a:p>
            <a:r>
              <a:rPr lang="en-US" dirty="0" smtClean="0"/>
              <a:t>This pipeline will start forwarding the Interest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1251</Words>
  <Application>Microsoft Office PowerPoint</Application>
  <PresentationFormat>On-screen Show (4:3)</PresentationFormat>
  <Paragraphs>313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miss pipeline</vt:lpstr>
      <vt:lpstr>ContentStore miss pipeline</vt:lpstr>
      <vt:lpstr>set PIT unsatisfy timer</vt:lpstr>
      <vt:lpstr>dispatch incoming Interest to strategy</vt:lpstr>
      <vt:lpstr>ContentStore hit pipeline</vt:lpstr>
      <vt:lpstr>outgoing Interest pipeline</vt:lpstr>
      <vt:lpstr>pick outgoing Interest packet</vt:lpstr>
      <vt:lpstr>Interest reject pipeline</vt:lpstr>
      <vt:lpstr>Interest unsatisfied pipeline</vt:lpstr>
      <vt:lpstr>Interest finalize pipeline</vt:lpstr>
      <vt:lpstr>Dead Nonce List insert</vt:lpstr>
      <vt:lpstr>incoming Data pipeline</vt:lpstr>
      <vt:lpstr>set PIT straggler timer</vt:lpstr>
      <vt:lpstr>Data unsolicited pipeline</vt:lpstr>
      <vt:lpstr>outgoing Data pipeline</vt:lpstr>
      <vt:lpstr>Pass-through traffic manager</vt:lpstr>
      <vt:lpstr>Incoming Nack pipeline</vt:lpstr>
      <vt:lpstr>Outgoing Nack pipeline</vt:lpstr>
      <vt:lpstr>FIB lookup (in strategy)</vt:lpstr>
      <vt:lpstr>determine whether in producer region</vt:lpstr>
      <vt:lpstr>determine whether in default-free zone</vt:lpstr>
      <vt:lpstr>choose and set SelectedDelegation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2016-09-18T16:13:09Z</dcterms:modified>
</cp:coreProperties>
</file>