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1"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4" autoAdjust="0"/>
    <p:restoredTop sz="94660"/>
  </p:normalViewPr>
  <p:slideViewPr>
    <p:cSldViewPr snapToGrid="0" showGuides="1">
      <p:cViewPr varScale="1">
        <p:scale>
          <a:sx n="85" d="100"/>
          <a:sy n="85" d="100"/>
        </p:scale>
        <p:origin x="10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24120A8-79A9-4B95-9FD5-2A69F3865656}"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00455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120A8-79A9-4B95-9FD5-2A69F3865656}"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364885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120A8-79A9-4B95-9FD5-2A69F3865656}"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49568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120A8-79A9-4B95-9FD5-2A69F3865656}"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11601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4120A8-79A9-4B95-9FD5-2A69F3865656}"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363255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724120A8-79A9-4B95-9FD5-2A69F3865656}"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585542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724120A8-79A9-4B95-9FD5-2A69F3865656}" type="datetimeFigureOut">
              <a:rPr lang="en-US" smtClean="0"/>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8302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24120A8-79A9-4B95-9FD5-2A69F3865656}" type="datetimeFigureOut">
              <a:rPr lang="en-US" smtClean="0"/>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95926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120A8-79A9-4B95-9FD5-2A69F3865656}" type="datetimeFigureOut">
              <a:rPr lang="en-US" smtClean="0"/>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00712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120A8-79A9-4B95-9FD5-2A69F3865656}"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92531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120A8-79A9-4B95-9FD5-2A69F3865656}"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93002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120A8-79A9-4B95-9FD5-2A69F3865656}" type="datetimeFigureOut">
              <a:rPr lang="en-US" smtClean="0"/>
              <a:t>11/22/2016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B88D6-88EA-49A8-BDA1-81B2DA2C4B57}" type="slidenum">
              <a:rPr lang="en-US" smtClean="0"/>
              <a:t>‹#›</a:t>
            </a:fld>
            <a:endParaRPr lang="en-US"/>
          </a:p>
        </p:txBody>
      </p:sp>
    </p:spTree>
    <p:extLst>
      <p:ext uri="{BB962C8B-B14F-4D97-AF65-F5344CB8AC3E}">
        <p14:creationId xmlns:p14="http://schemas.microsoft.com/office/powerpoint/2010/main" val="409773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NDNLP Implementation of</a:t>
            </a:r>
            <a:br>
              <a:rPr lang="en-US" dirty="0"/>
            </a:br>
            <a:r>
              <a:rPr lang="en-US" dirty="0"/>
              <a:t>Best-Effort Link-Layer Reliability</a:t>
            </a:r>
          </a:p>
        </p:txBody>
      </p:sp>
      <p:sp>
        <p:nvSpPr>
          <p:cNvPr id="3" name="Subtitle 2"/>
          <p:cNvSpPr>
            <a:spLocks noGrp="1"/>
          </p:cNvSpPr>
          <p:nvPr>
            <p:ph type="subTitle" idx="1"/>
          </p:nvPr>
        </p:nvSpPr>
        <p:spPr/>
        <p:txBody>
          <a:bodyPr/>
          <a:lstStyle/>
          <a:p>
            <a:r>
              <a:rPr lang="en-US" dirty="0"/>
              <a:t>Eric Newberry</a:t>
            </a:r>
          </a:p>
          <a:p>
            <a:r>
              <a:rPr lang="en-US" dirty="0"/>
              <a:t>The University of Arizona</a:t>
            </a:r>
          </a:p>
        </p:txBody>
      </p:sp>
    </p:spTree>
    <p:extLst>
      <p:ext uri="{BB962C8B-B14F-4D97-AF65-F5344CB8AC3E}">
        <p14:creationId xmlns:p14="http://schemas.microsoft.com/office/powerpoint/2010/main" val="172359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Calculation</a:t>
            </a:r>
          </a:p>
        </p:txBody>
      </p:sp>
      <p:sp>
        <p:nvSpPr>
          <p:cNvPr id="3" name="Content Placeholder 2"/>
          <p:cNvSpPr>
            <a:spLocks noGrp="1"/>
          </p:cNvSpPr>
          <p:nvPr>
            <p:ph idx="1"/>
          </p:nvPr>
        </p:nvSpPr>
        <p:spPr/>
        <p:txBody>
          <a:bodyPr/>
          <a:lstStyle/>
          <a:p>
            <a:r>
              <a:rPr lang="en-US" dirty="0"/>
              <a:t>RTO is calculated using the standard TCP RTO formula (SRTT + 4 * RTTVAR).</a:t>
            </a:r>
          </a:p>
          <a:p>
            <a:r>
              <a:rPr lang="en-US" dirty="0"/>
              <a:t>RTT is measured as the difference between the time the fragment was transmitted and the time an ACK was received for it.</a:t>
            </a:r>
          </a:p>
          <a:p>
            <a:r>
              <a:rPr lang="en-US" dirty="0"/>
              <a:t>Fragments with one or more retransmissions are not taken into account when calculating the RTO.</a:t>
            </a:r>
          </a:p>
        </p:txBody>
      </p:sp>
    </p:spTree>
    <p:extLst>
      <p:ext uri="{BB962C8B-B14F-4D97-AF65-F5344CB8AC3E}">
        <p14:creationId xmlns:p14="http://schemas.microsoft.com/office/powerpoint/2010/main" val="21958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Based upon “Hop-By-Hop Best Effort Link Layer Reliability in Named Data Networking” by S. </a:t>
            </a:r>
            <a:r>
              <a:rPr lang="en-US" dirty="0" err="1"/>
              <a:t>Vusirikala</a:t>
            </a:r>
            <a:r>
              <a:rPr lang="en-US" dirty="0"/>
              <a:t>, et al.</a:t>
            </a:r>
          </a:p>
          <a:p>
            <a:r>
              <a:rPr lang="en-US" dirty="0"/>
              <a:t>Modifications in </a:t>
            </a:r>
            <a:r>
              <a:rPr lang="en-US" dirty="0" err="1"/>
              <a:t>Redmine</a:t>
            </a:r>
            <a:r>
              <a:rPr lang="en-US" dirty="0"/>
              <a:t> issue #3823</a:t>
            </a:r>
          </a:p>
          <a:p>
            <a:pPr lvl="1"/>
            <a:r>
              <a:rPr lang="en-US" dirty="0"/>
              <a:t>No packet number transmitted, only frame number (Sequence)</a:t>
            </a:r>
          </a:p>
          <a:p>
            <a:pPr lvl="1"/>
            <a:r>
              <a:rPr lang="en-US" dirty="0"/>
              <a:t>RTO timeout uses traditional TCP RTO equation (SRTT + 4 * RTTVAR)</a:t>
            </a:r>
          </a:p>
          <a:p>
            <a:pPr lvl="1"/>
            <a:r>
              <a:rPr lang="en-US" dirty="0"/>
              <a:t>After </a:t>
            </a:r>
            <a:r>
              <a:rPr lang="en-US" dirty="0" err="1"/>
              <a:t>retx</a:t>
            </a:r>
            <a:r>
              <a:rPr lang="en-US" dirty="0"/>
              <a:t> reached or packet </a:t>
            </a:r>
            <a:r>
              <a:rPr lang="en-US" dirty="0" err="1"/>
              <a:t>ACK’d</a:t>
            </a:r>
            <a:r>
              <a:rPr lang="en-US" dirty="0"/>
              <a:t> after losses, a notification will be sent to the strategy layer.</a:t>
            </a:r>
          </a:p>
          <a:p>
            <a:r>
              <a:rPr lang="en-US" dirty="0"/>
              <a:t>The sender sends notifications to strategy layer based upon network-layer packets, not fragmented link-layer packets.</a:t>
            </a:r>
          </a:p>
          <a:p>
            <a:r>
              <a:rPr lang="en-US" dirty="0"/>
              <a:t>Sequences are required for all packets when </a:t>
            </a:r>
            <a:r>
              <a:rPr lang="en-US"/>
              <a:t>BELRP enabled.</a:t>
            </a:r>
            <a:endParaRPr lang="en-US" dirty="0"/>
          </a:p>
        </p:txBody>
      </p:sp>
    </p:spTree>
    <p:extLst>
      <p:ext uri="{BB962C8B-B14F-4D97-AF65-F5344CB8AC3E}">
        <p14:creationId xmlns:p14="http://schemas.microsoft.com/office/powerpoint/2010/main" val="23338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 Format</a:t>
            </a:r>
          </a:p>
        </p:txBody>
      </p:sp>
      <p:sp>
        <p:nvSpPr>
          <p:cNvPr id="3" name="Content Placeholder 2"/>
          <p:cNvSpPr>
            <a:spLocks noGrp="1"/>
          </p:cNvSpPr>
          <p:nvPr>
            <p:ph idx="1"/>
          </p:nvPr>
        </p:nvSpPr>
        <p:spPr/>
        <p:txBody>
          <a:bodyPr/>
          <a:lstStyle/>
          <a:p>
            <a:r>
              <a:rPr lang="en-US" dirty="0"/>
              <a:t>The following headers fields need to be added to NDNLP:</a:t>
            </a:r>
          </a:p>
          <a:p>
            <a:pPr lvl="1"/>
            <a:r>
              <a:rPr lang="en-US" dirty="0"/>
              <a:t>Ack (64-bit non-negative integer), repeatable</a:t>
            </a:r>
          </a:p>
        </p:txBody>
      </p:sp>
    </p:spTree>
    <p:extLst>
      <p:ext uri="{BB962C8B-B14F-4D97-AF65-F5344CB8AC3E}">
        <p14:creationId xmlns:p14="http://schemas.microsoft.com/office/powerpoint/2010/main" val="93801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Sender Subsystem</a:t>
            </a:r>
          </a:p>
        </p:txBody>
      </p:sp>
      <p:sp>
        <p:nvSpPr>
          <p:cNvPr id="4" name="Rectangle 3"/>
          <p:cNvSpPr/>
          <p:nvPr/>
        </p:nvSpPr>
        <p:spPr>
          <a:xfrm>
            <a:off x="564338" y="1690690"/>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Store Packet in </a:t>
            </a:r>
            <a:r>
              <a:rPr lang="en-US" sz="1600" dirty="0" err="1"/>
              <a:t>TransmitCache</a:t>
            </a:r>
            <a:r>
              <a:rPr lang="en-US" sz="1600" dirty="0"/>
              <a:t> + set </a:t>
            </a:r>
            <a:r>
              <a:rPr lang="en-US" sz="1600" dirty="0" err="1"/>
              <a:t>retx</a:t>
            </a:r>
            <a:r>
              <a:rPr lang="en-US" sz="1600" dirty="0"/>
              <a:t>[</a:t>
            </a:r>
            <a:r>
              <a:rPr lang="en-US" sz="1600" dirty="0" err="1"/>
              <a:t>seq</a:t>
            </a:r>
            <a:r>
              <a:rPr lang="en-US" sz="1600" dirty="0"/>
              <a:t>] to 0</a:t>
            </a:r>
          </a:p>
        </p:txBody>
      </p:sp>
      <p:cxnSp>
        <p:nvCxnSpPr>
          <p:cNvPr id="7" name="Straight Arrow Connector 6"/>
          <p:cNvCxnSpPr>
            <a:stCxn id="84" idx="0"/>
            <a:endCxn id="4" idx="2"/>
          </p:cNvCxnSpPr>
          <p:nvPr/>
        </p:nvCxnSpPr>
        <p:spPr>
          <a:xfrm flipV="1">
            <a:off x="1409590" y="2537357"/>
            <a:ext cx="4" cy="3929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488245" y="4287061"/>
            <a:ext cx="1838965" cy="646331"/>
          </a:xfrm>
          <a:prstGeom prst="rect">
            <a:avLst/>
          </a:prstGeom>
          <a:noFill/>
        </p:spPr>
        <p:txBody>
          <a:bodyPr wrap="none" rtlCol="0">
            <a:spAutoFit/>
          </a:bodyPr>
          <a:lstStyle/>
          <a:p>
            <a:r>
              <a:rPr lang="en-US" dirty="0"/>
              <a:t>Assign Sequences</a:t>
            </a:r>
          </a:p>
          <a:p>
            <a:pPr algn="ctr"/>
            <a:r>
              <a:rPr lang="en-US" dirty="0"/>
              <a:t>to fragments</a:t>
            </a:r>
          </a:p>
        </p:txBody>
      </p:sp>
      <p:sp>
        <p:nvSpPr>
          <p:cNvPr id="13" name="Rectangle 12"/>
          <p:cNvSpPr/>
          <p:nvPr/>
        </p:nvSpPr>
        <p:spPr>
          <a:xfrm>
            <a:off x="2998503" y="1690689"/>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 RTO timeout</a:t>
            </a:r>
          </a:p>
        </p:txBody>
      </p:sp>
      <p:cxnSp>
        <p:nvCxnSpPr>
          <p:cNvPr id="16" name="Straight Arrow Connector 15"/>
          <p:cNvCxnSpPr>
            <a:stCxn id="4" idx="3"/>
            <a:endCxn id="13" idx="1"/>
          </p:cNvCxnSpPr>
          <p:nvPr/>
        </p:nvCxnSpPr>
        <p:spPr>
          <a:xfrm flipV="1">
            <a:off x="2254849" y="2114023"/>
            <a:ext cx="74365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10203634" y="1790855"/>
            <a:ext cx="1693333" cy="646331"/>
          </a:xfrm>
          <a:prstGeom prst="rect">
            <a:avLst/>
          </a:prstGeom>
          <a:noFill/>
        </p:spPr>
        <p:txBody>
          <a:bodyPr wrap="square" rtlCol="0">
            <a:spAutoFit/>
          </a:bodyPr>
          <a:lstStyle/>
          <a:p>
            <a:pPr algn="ctr"/>
            <a:r>
              <a:rPr lang="en-US" dirty="0"/>
              <a:t>Send fragment to Transport</a:t>
            </a:r>
          </a:p>
        </p:txBody>
      </p:sp>
      <p:cxnSp>
        <p:nvCxnSpPr>
          <p:cNvPr id="19" name="Straight Arrow Connector 18"/>
          <p:cNvCxnSpPr>
            <a:stCxn id="13" idx="3"/>
            <a:endCxn id="34" idx="1"/>
          </p:cNvCxnSpPr>
          <p:nvPr/>
        </p:nvCxnSpPr>
        <p:spPr>
          <a:xfrm flipV="1">
            <a:off x="4689014" y="2114022"/>
            <a:ext cx="74365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tangle 19"/>
          <p:cNvSpPr/>
          <p:nvPr/>
        </p:nvSpPr>
        <p:spPr>
          <a:xfrm>
            <a:off x="2998502" y="292417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Increment </a:t>
            </a:r>
            <a:r>
              <a:rPr lang="en-US" sz="1400" dirty="0" err="1"/>
              <a:t>retx</a:t>
            </a:r>
            <a:r>
              <a:rPr lang="en-US" sz="1400" dirty="0"/>
              <a:t>[</a:t>
            </a:r>
            <a:r>
              <a:rPr lang="en-US" sz="1400" dirty="0" err="1"/>
              <a:t>seq</a:t>
            </a:r>
            <a:r>
              <a:rPr lang="en-US" sz="1400" dirty="0"/>
              <a:t>], set retransmit flag for </a:t>
            </a:r>
            <a:r>
              <a:rPr lang="en-US" sz="1400" dirty="0" err="1"/>
              <a:t>NetPkt</a:t>
            </a:r>
            <a:endParaRPr lang="en-US" sz="1400" dirty="0"/>
          </a:p>
        </p:txBody>
      </p:sp>
      <p:sp>
        <p:nvSpPr>
          <p:cNvPr id="21" name="Rectangle 20"/>
          <p:cNvSpPr/>
          <p:nvPr/>
        </p:nvSpPr>
        <p:spPr>
          <a:xfrm>
            <a:off x="10129715" y="540487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failure notification to strategy</a:t>
            </a:r>
          </a:p>
        </p:txBody>
      </p:sp>
      <p:cxnSp>
        <p:nvCxnSpPr>
          <p:cNvPr id="23" name="Straight Arrow Connector 22"/>
          <p:cNvCxnSpPr>
            <a:stCxn id="13" idx="2"/>
            <a:endCxn id="20" idx="0"/>
          </p:cNvCxnSpPr>
          <p:nvPr/>
        </p:nvCxnSpPr>
        <p:spPr>
          <a:xfrm flipH="1">
            <a:off x="3843758" y="2537356"/>
            <a:ext cx="1" cy="38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a:stCxn id="20" idx="2"/>
            <a:endCxn id="40" idx="0"/>
          </p:cNvCxnSpPr>
          <p:nvPr/>
        </p:nvCxnSpPr>
        <p:spPr>
          <a:xfrm>
            <a:off x="3843758" y="3770842"/>
            <a:ext cx="0" cy="38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Rectangle 33"/>
          <p:cNvSpPr/>
          <p:nvPr/>
        </p:nvSpPr>
        <p:spPr>
          <a:xfrm>
            <a:off x="5432668"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queued ACKs to piggyback</a:t>
            </a:r>
          </a:p>
        </p:txBody>
      </p:sp>
      <p:cxnSp>
        <p:nvCxnSpPr>
          <p:cNvPr id="37" name="Straight Arrow Connector 36"/>
          <p:cNvCxnSpPr>
            <a:stCxn id="71" idx="3"/>
            <a:endCxn id="17" idx="1"/>
          </p:cNvCxnSpPr>
          <p:nvPr/>
        </p:nvCxnSpPr>
        <p:spPr>
          <a:xfrm flipV="1">
            <a:off x="9455742" y="2114021"/>
            <a:ext cx="747892"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Rectangle 39"/>
          <p:cNvSpPr/>
          <p:nvPr/>
        </p:nvSpPr>
        <p:spPr>
          <a:xfrm>
            <a:off x="2998502" y="4157661"/>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retx</a:t>
            </a:r>
            <a:r>
              <a:rPr lang="en-US" dirty="0"/>
              <a:t>[</a:t>
            </a:r>
            <a:r>
              <a:rPr lang="en-US" dirty="0" err="1"/>
              <a:t>seq</a:t>
            </a:r>
            <a:r>
              <a:rPr lang="en-US" dirty="0"/>
              <a:t>] &gt;= </a:t>
            </a:r>
            <a:r>
              <a:rPr lang="en-US" dirty="0" err="1"/>
              <a:t>maxRetx</a:t>
            </a:r>
            <a:endParaRPr lang="en-US" dirty="0"/>
          </a:p>
        </p:txBody>
      </p:sp>
      <p:sp>
        <p:nvSpPr>
          <p:cNvPr id="54" name="TextBox 53"/>
          <p:cNvSpPr txBox="1"/>
          <p:nvPr/>
        </p:nvSpPr>
        <p:spPr>
          <a:xfrm>
            <a:off x="4689013" y="4564060"/>
            <a:ext cx="455574" cy="369332"/>
          </a:xfrm>
          <a:prstGeom prst="rect">
            <a:avLst/>
          </a:prstGeom>
          <a:noFill/>
        </p:spPr>
        <p:txBody>
          <a:bodyPr wrap="none" rtlCol="0">
            <a:spAutoFit/>
          </a:bodyPr>
          <a:lstStyle/>
          <a:p>
            <a:r>
              <a:rPr lang="en-US" dirty="0"/>
              <a:t>No</a:t>
            </a:r>
          </a:p>
        </p:txBody>
      </p:sp>
      <p:cxnSp>
        <p:nvCxnSpPr>
          <p:cNvPr id="57" name="Connector: Elbow 56"/>
          <p:cNvCxnSpPr>
            <a:stCxn id="40" idx="3"/>
            <a:endCxn id="13" idx="0"/>
          </p:cNvCxnSpPr>
          <p:nvPr/>
        </p:nvCxnSpPr>
        <p:spPr>
          <a:xfrm flipH="1" flipV="1">
            <a:off x="3843759" y="1690689"/>
            <a:ext cx="845254" cy="2890306"/>
          </a:xfrm>
          <a:prstGeom prst="bentConnector4">
            <a:avLst>
              <a:gd name="adj1" fmla="val -27045"/>
              <a:gd name="adj2" fmla="val 107909"/>
            </a:avLst>
          </a:prstGeom>
          <a:ln>
            <a:tailEnd type="triangle"/>
          </a:ln>
        </p:spPr>
        <p:style>
          <a:lnRef idx="3">
            <a:schemeClr val="dk1"/>
          </a:lnRef>
          <a:fillRef idx="0">
            <a:schemeClr val="dk1"/>
          </a:fillRef>
          <a:effectRef idx="2">
            <a:schemeClr val="dk1"/>
          </a:effectRef>
          <a:fontRef idx="minor">
            <a:schemeClr val="tx1"/>
          </a:fontRef>
        </p:style>
      </p:cxnSp>
      <p:sp>
        <p:nvSpPr>
          <p:cNvPr id="58" name="TextBox 57"/>
          <p:cNvSpPr txBox="1"/>
          <p:nvPr/>
        </p:nvSpPr>
        <p:spPr>
          <a:xfrm>
            <a:off x="2451528" y="2527841"/>
            <a:ext cx="1297150" cy="369332"/>
          </a:xfrm>
          <a:prstGeom prst="rect">
            <a:avLst/>
          </a:prstGeom>
          <a:noFill/>
        </p:spPr>
        <p:txBody>
          <a:bodyPr wrap="none" rtlCol="0">
            <a:spAutoFit/>
          </a:bodyPr>
          <a:lstStyle/>
          <a:p>
            <a:r>
              <a:rPr lang="en-US" dirty="0"/>
              <a:t>On Timeout</a:t>
            </a:r>
          </a:p>
        </p:txBody>
      </p:sp>
      <p:sp>
        <p:nvSpPr>
          <p:cNvPr id="62" name="Rectangle 61"/>
          <p:cNvSpPr/>
          <p:nvPr/>
        </p:nvSpPr>
        <p:spPr>
          <a:xfrm>
            <a:off x="2996639" y="540855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Remove Packet from </a:t>
            </a:r>
            <a:r>
              <a:rPr lang="en-US" dirty="0" err="1"/>
              <a:t>TransmitCache</a:t>
            </a:r>
            <a:endParaRPr lang="en-US" dirty="0"/>
          </a:p>
        </p:txBody>
      </p:sp>
      <p:cxnSp>
        <p:nvCxnSpPr>
          <p:cNvPr id="64" name="Straight Arrow Connector 63"/>
          <p:cNvCxnSpPr>
            <a:stCxn id="62" idx="3"/>
            <a:endCxn id="180" idx="1"/>
          </p:cNvCxnSpPr>
          <p:nvPr/>
        </p:nvCxnSpPr>
        <p:spPr>
          <a:xfrm>
            <a:off x="4687150" y="5831891"/>
            <a:ext cx="74365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1" name="Rectangle 70"/>
          <p:cNvSpPr/>
          <p:nvPr/>
        </p:nvSpPr>
        <p:spPr>
          <a:xfrm>
            <a:off x="7765231"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Reset ACK send timeout</a:t>
            </a:r>
          </a:p>
        </p:txBody>
      </p:sp>
      <p:sp>
        <p:nvSpPr>
          <p:cNvPr id="72" name="Rectangle 71"/>
          <p:cNvSpPr/>
          <p:nvPr/>
        </p:nvSpPr>
        <p:spPr>
          <a:xfrm>
            <a:off x="7765231" y="296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all pending ACKs in IDLE packets</a:t>
            </a:r>
          </a:p>
        </p:txBody>
      </p:sp>
      <p:cxnSp>
        <p:nvCxnSpPr>
          <p:cNvPr id="76" name="Straight Arrow Connector 75"/>
          <p:cNvCxnSpPr>
            <a:stCxn id="34" idx="3"/>
            <a:endCxn id="71" idx="1"/>
          </p:cNvCxnSpPr>
          <p:nvPr/>
        </p:nvCxnSpPr>
        <p:spPr>
          <a:xfrm>
            <a:off x="7123179" y="2114022"/>
            <a:ext cx="64205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8" name="Straight Arrow Connector 77"/>
          <p:cNvCxnSpPr>
            <a:stCxn id="71" idx="2"/>
            <a:endCxn id="72" idx="0"/>
          </p:cNvCxnSpPr>
          <p:nvPr/>
        </p:nvCxnSpPr>
        <p:spPr>
          <a:xfrm>
            <a:off x="8610487" y="2537355"/>
            <a:ext cx="0" cy="4233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9" name="TextBox 78"/>
          <p:cNvSpPr txBox="1"/>
          <p:nvPr/>
        </p:nvSpPr>
        <p:spPr>
          <a:xfrm>
            <a:off x="520913" y="5666327"/>
            <a:ext cx="1773627" cy="369332"/>
          </a:xfrm>
          <a:prstGeom prst="rect">
            <a:avLst/>
          </a:prstGeom>
          <a:noFill/>
        </p:spPr>
        <p:txBody>
          <a:bodyPr wrap="none" rtlCol="0">
            <a:spAutoFit/>
          </a:bodyPr>
          <a:lstStyle/>
          <a:p>
            <a:r>
              <a:rPr lang="en-US" dirty="0"/>
              <a:t>Fragment </a:t>
            </a:r>
            <a:r>
              <a:rPr lang="en-US" dirty="0" err="1"/>
              <a:t>NetPkt</a:t>
            </a:r>
            <a:endParaRPr lang="en-US" dirty="0"/>
          </a:p>
        </p:txBody>
      </p:sp>
      <p:sp>
        <p:nvSpPr>
          <p:cNvPr id="83" name="TextBox 82"/>
          <p:cNvSpPr txBox="1"/>
          <p:nvPr/>
        </p:nvSpPr>
        <p:spPr>
          <a:xfrm>
            <a:off x="501288" y="2562597"/>
            <a:ext cx="1902700" cy="369332"/>
          </a:xfrm>
          <a:prstGeom prst="rect">
            <a:avLst/>
          </a:prstGeom>
          <a:noFill/>
        </p:spPr>
        <p:txBody>
          <a:bodyPr wrap="none" rtlCol="0">
            <a:spAutoFit/>
          </a:bodyPr>
          <a:lstStyle/>
          <a:p>
            <a:r>
              <a:rPr lang="en-US" dirty="0"/>
              <a:t>For each fragment</a:t>
            </a:r>
          </a:p>
        </p:txBody>
      </p:sp>
      <p:sp>
        <p:nvSpPr>
          <p:cNvPr id="84" name="Rectangle 83"/>
          <p:cNvSpPr/>
          <p:nvPr/>
        </p:nvSpPr>
        <p:spPr>
          <a:xfrm>
            <a:off x="564334" y="293032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Create mapping of all fragments in </a:t>
            </a:r>
            <a:r>
              <a:rPr lang="en-US" dirty="0" err="1"/>
              <a:t>NetPkt</a:t>
            </a:r>
            <a:endParaRPr lang="en-US" dirty="0"/>
          </a:p>
        </p:txBody>
      </p:sp>
      <p:cxnSp>
        <p:nvCxnSpPr>
          <p:cNvPr id="87" name="Straight Arrow Connector 86"/>
          <p:cNvCxnSpPr>
            <a:stCxn id="9" idx="0"/>
            <a:endCxn id="84" idx="2"/>
          </p:cNvCxnSpPr>
          <p:nvPr/>
        </p:nvCxnSpPr>
        <p:spPr>
          <a:xfrm flipV="1">
            <a:off x="1407728" y="3776994"/>
            <a:ext cx="1862" cy="510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9" name="Straight Arrow Connector 88"/>
          <p:cNvCxnSpPr>
            <a:stCxn id="79" idx="0"/>
            <a:endCxn id="9" idx="2"/>
          </p:cNvCxnSpPr>
          <p:nvPr/>
        </p:nvCxnSpPr>
        <p:spPr>
          <a:xfrm flipV="1">
            <a:off x="1407727" y="4933392"/>
            <a:ext cx="1" cy="7329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1" name="Straight Arrow Connector 110"/>
          <p:cNvCxnSpPr>
            <a:stCxn id="40" idx="2"/>
            <a:endCxn id="62" idx="0"/>
          </p:cNvCxnSpPr>
          <p:nvPr/>
        </p:nvCxnSpPr>
        <p:spPr>
          <a:xfrm flipH="1">
            <a:off x="3841895" y="5004328"/>
            <a:ext cx="1863" cy="4042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4" name="TextBox 133"/>
          <p:cNvSpPr txBox="1"/>
          <p:nvPr/>
        </p:nvSpPr>
        <p:spPr>
          <a:xfrm>
            <a:off x="3969263" y="5021815"/>
            <a:ext cx="485518" cy="369332"/>
          </a:xfrm>
          <a:prstGeom prst="rect">
            <a:avLst/>
          </a:prstGeom>
          <a:noFill/>
        </p:spPr>
        <p:txBody>
          <a:bodyPr wrap="none" rtlCol="0">
            <a:spAutoFit/>
          </a:bodyPr>
          <a:lstStyle/>
          <a:p>
            <a:r>
              <a:rPr lang="en-US" dirty="0"/>
              <a:t>Yes</a:t>
            </a:r>
          </a:p>
        </p:txBody>
      </p:sp>
      <p:sp>
        <p:nvSpPr>
          <p:cNvPr id="174" name="TextBox 173"/>
          <p:cNvSpPr txBox="1"/>
          <p:nvPr/>
        </p:nvSpPr>
        <p:spPr>
          <a:xfrm>
            <a:off x="7218258" y="2562597"/>
            <a:ext cx="1297150" cy="369332"/>
          </a:xfrm>
          <a:prstGeom prst="rect">
            <a:avLst/>
          </a:prstGeom>
          <a:noFill/>
        </p:spPr>
        <p:txBody>
          <a:bodyPr wrap="none" rtlCol="0">
            <a:spAutoFit/>
          </a:bodyPr>
          <a:lstStyle/>
          <a:p>
            <a:r>
              <a:rPr lang="en-US" dirty="0"/>
              <a:t>On Timeout</a:t>
            </a:r>
          </a:p>
        </p:txBody>
      </p:sp>
      <p:sp>
        <p:nvSpPr>
          <p:cNvPr id="180" name="Rectangle 179"/>
          <p:cNvSpPr/>
          <p:nvPr/>
        </p:nvSpPr>
        <p:spPr>
          <a:xfrm>
            <a:off x="5430805" y="540855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Cancel all RTO timeouts for this </a:t>
            </a:r>
            <a:r>
              <a:rPr lang="en-US" dirty="0" err="1"/>
              <a:t>NetPkt</a:t>
            </a:r>
            <a:endParaRPr lang="en-US" dirty="0"/>
          </a:p>
        </p:txBody>
      </p:sp>
      <p:cxnSp>
        <p:nvCxnSpPr>
          <p:cNvPr id="183" name="Straight Arrow Connector 182"/>
          <p:cNvCxnSpPr>
            <a:stCxn id="189" idx="3"/>
            <a:endCxn id="21" idx="1"/>
          </p:cNvCxnSpPr>
          <p:nvPr/>
        </p:nvCxnSpPr>
        <p:spPr>
          <a:xfrm flipV="1">
            <a:off x="9455742" y="5828212"/>
            <a:ext cx="673973" cy="3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9" name="Rectangle 188"/>
          <p:cNvSpPr/>
          <p:nvPr/>
        </p:nvSpPr>
        <p:spPr>
          <a:xfrm>
            <a:off x="7765231" y="5408783"/>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Delete all fragments of </a:t>
            </a:r>
            <a:r>
              <a:rPr lang="en-US" sz="1400" dirty="0" err="1"/>
              <a:t>NetPkt</a:t>
            </a:r>
            <a:r>
              <a:rPr lang="en-US" sz="1400" dirty="0"/>
              <a:t> from </a:t>
            </a:r>
            <a:r>
              <a:rPr lang="en-US" sz="1400" dirty="0" err="1"/>
              <a:t>TransmitCache</a:t>
            </a:r>
            <a:endParaRPr lang="en-US" sz="1400" dirty="0"/>
          </a:p>
        </p:txBody>
      </p:sp>
      <p:cxnSp>
        <p:nvCxnSpPr>
          <p:cNvPr id="190" name="Straight Arrow Connector 189"/>
          <p:cNvCxnSpPr>
            <a:stCxn id="180" idx="3"/>
            <a:endCxn id="189" idx="1"/>
          </p:cNvCxnSpPr>
          <p:nvPr/>
        </p:nvCxnSpPr>
        <p:spPr>
          <a:xfrm>
            <a:off x="7121316" y="5831891"/>
            <a:ext cx="643915" cy="2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232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a:t>
            </a:r>
          </a:p>
        </p:txBody>
      </p:sp>
      <p:sp>
        <p:nvSpPr>
          <p:cNvPr id="3" name="Content Placeholder 2"/>
          <p:cNvSpPr>
            <a:spLocks noGrp="1"/>
          </p:cNvSpPr>
          <p:nvPr>
            <p:ph idx="1"/>
          </p:nvPr>
        </p:nvSpPr>
        <p:spPr/>
        <p:txBody>
          <a:bodyPr>
            <a:normAutofit fontScale="92500" lnSpcReduction="10000"/>
          </a:bodyPr>
          <a:lstStyle/>
          <a:p>
            <a:r>
              <a:rPr lang="en-US" dirty="0"/>
              <a:t>Insert this subsystem in </a:t>
            </a:r>
            <a:r>
              <a:rPr lang="en-US" dirty="0" err="1"/>
              <a:t>GenericLinkService</a:t>
            </a:r>
            <a:r>
              <a:rPr lang="en-US" dirty="0"/>
              <a:t> after Sequence number assignment.</a:t>
            </a:r>
          </a:p>
          <a:p>
            <a:r>
              <a:rPr lang="en-US" dirty="0"/>
              <a:t>After fragmenting </a:t>
            </a:r>
            <a:r>
              <a:rPr lang="en-US" dirty="0" err="1"/>
              <a:t>NetPkt</a:t>
            </a:r>
            <a:r>
              <a:rPr lang="en-US" dirty="0"/>
              <a:t>, create a mapping of Sequences to the </a:t>
            </a:r>
            <a:r>
              <a:rPr lang="en-US" dirty="0" err="1"/>
              <a:t>NetPkt</a:t>
            </a:r>
            <a:r>
              <a:rPr lang="en-US" dirty="0"/>
              <a:t>. Also store the number of fragments in the packet, the number of sequences that have been </a:t>
            </a:r>
            <a:r>
              <a:rPr lang="en-US" dirty="0" err="1"/>
              <a:t>ACK’d</a:t>
            </a:r>
            <a:r>
              <a:rPr lang="en-US" dirty="0"/>
              <a:t> or timed out, and a flag indicating whether any fragments had to be retransmitted.</a:t>
            </a:r>
          </a:p>
          <a:p>
            <a:r>
              <a:rPr lang="en-US" dirty="0" err="1"/>
              <a:t>TransmitCache</a:t>
            </a:r>
            <a:r>
              <a:rPr lang="en-US" dirty="0"/>
              <a:t> stores all transmitted and to-be-transmitted fragments. Fragments are removed after they are </a:t>
            </a:r>
            <a:r>
              <a:rPr lang="en-US" dirty="0" err="1"/>
              <a:t>ACK’d</a:t>
            </a:r>
            <a:r>
              <a:rPr lang="en-US" dirty="0"/>
              <a:t> or the maximum number of retransmissions (</a:t>
            </a:r>
            <a:r>
              <a:rPr lang="en-US" dirty="0" err="1"/>
              <a:t>maxRetx</a:t>
            </a:r>
            <a:r>
              <a:rPr lang="en-US" dirty="0"/>
              <a:t>) is reached.</a:t>
            </a:r>
          </a:p>
          <a:p>
            <a:r>
              <a:rPr lang="en-US" dirty="0"/>
              <a:t>After storing the packet in the </a:t>
            </a:r>
            <a:r>
              <a:rPr lang="en-US" dirty="0" err="1"/>
              <a:t>TransmitCache</a:t>
            </a:r>
            <a:r>
              <a:rPr lang="en-US" dirty="0"/>
              <a:t>, start the RTO timeout (SRTT + 4 * RTTVAR -- the method calculating this is discussed later).</a:t>
            </a:r>
          </a:p>
        </p:txBody>
      </p:sp>
    </p:spTree>
    <p:extLst>
      <p:ext uri="{BB962C8B-B14F-4D97-AF65-F5344CB8AC3E}">
        <p14:creationId xmlns:p14="http://schemas.microsoft.com/office/powerpoint/2010/main" val="26734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a:t>
            </a:r>
          </a:p>
        </p:txBody>
      </p:sp>
      <p:sp>
        <p:nvSpPr>
          <p:cNvPr id="3" name="Content Placeholder 2"/>
          <p:cNvSpPr>
            <a:spLocks noGrp="1"/>
          </p:cNvSpPr>
          <p:nvPr>
            <p:ph idx="1"/>
          </p:nvPr>
        </p:nvSpPr>
        <p:spPr/>
        <p:txBody>
          <a:bodyPr/>
          <a:lstStyle/>
          <a:p>
            <a:r>
              <a:rPr lang="en-US" dirty="0"/>
              <a:t>Search the ACK queue for any pending ACKs to piggyback. Piggyback as many as will fit on this packet. Reset the ACK send timeout, which allows ACKs to be sent in their own packet if no packet they can piggyback on is transmitted within the timeout.</a:t>
            </a:r>
          </a:p>
          <a:p>
            <a:r>
              <a:rPr lang="en-US" dirty="0"/>
              <a:t>Finally, the packet is handed to the Transport for transmission.</a:t>
            </a:r>
          </a:p>
        </p:txBody>
      </p:sp>
    </p:spTree>
    <p:extLst>
      <p:ext uri="{BB962C8B-B14F-4D97-AF65-F5344CB8AC3E}">
        <p14:creationId xmlns:p14="http://schemas.microsoft.com/office/powerpoint/2010/main" val="395632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 (Timeouts)</a:t>
            </a:r>
          </a:p>
        </p:txBody>
      </p:sp>
      <p:sp>
        <p:nvSpPr>
          <p:cNvPr id="3" name="Content Placeholder 2"/>
          <p:cNvSpPr>
            <a:spLocks noGrp="1"/>
          </p:cNvSpPr>
          <p:nvPr>
            <p:ph idx="1"/>
          </p:nvPr>
        </p:nvSpPr>
        <p:spPr/>
        <p:txBody>
          <a:bodyPr/>
          <a:lstStyle/>
          <a:p>
            <a:r>
              <a:rPr lang="en-US" dirty="0"/>
              <a:t>On timeout of a fragment, increment </a:t>
            </a:r>
            <a:r>
              <a:rPr lang="en-US" dirty="0" err="1"/>
              <a:t>retx</a:t>
            </a:r>
            <a:r>
              <a:rPr lang="en-US" dirty="0"/>
              <a:t>[</a:t>
            </a:r>
            <a:r>
              <a:rPr lang="en-US" dirty="0" err="1"/>
              <a:t>seq</a:t>
            </a:r>
            <a:r>
              <a:rPr lang="en-US" dirty="0"/>
              <a:t>] and set the flag of the </a:t>
            </a:r>
            <a:r>
              <a:rPr lang="en-US" dirty="0" err="1"/>
              <a:t>NetPkt</a:t>
            </a:r>
            <a:r>
              <a:rPr lang="en-US" dirty="0"/>
              <a:t> indicating whether any fragments needed to be retransmitted to true.</a:t>
            </a:r>
          </a:p>
          <a:p>
            <a:pPr lvl="1"/>
            <a:r>
              <a:rPr lang="en-US" dirty="0"/>
              <a:t>If </a:t>
            </a:r>
            <a:r>
              <a:rPr lang="en-US" dirty="0" err="1"/>
              <a:t>retx</a:t>
            </a:r>
            <a:r>
              <a:rPr lang="en-US" dirty="0"/>
              <a:t>[</a:t>
            </a:r>
            <a:r>
              <a:rPr lang="en-US" dirty="0" err="1"/>
              <a:t>seq</a:t>
            </a:r>
            <a:r>
              <a:rPr lang="en-US" dirty="0"/>
              <a:t>] is less than the maximum number of retransmissions, restart the RTO timeout for the fragment and continue the transmit process from that point.</a:t>
            </a:r>
          </a:p>
          <a:p>
            <a:pPr lvl="1"/>
            <a:r>
              <a:rPr lang="en-US" dirty="0"/>
              <a:t>Otherwise, remove the fragment from the </a:t>
            </a:r>
            <a:r>
              <a:rPr lang="en-US" dirty="0" err="1"/>
              <a:t>TransmitCache</a:t>
            </a:r>
            <a:r>
              <a:rPr lang="en-US" dirty="0"/>
              <a:t>, cancel the RTO timeouts for all fragments of this </a:t>
            </a:r>
            <a:r>
              <a:rPr lang="en-US" dirty="0" err="1"/>
              <a:t>NetPkt</a:t>
            </a:r>
            <a:r>
              <a:rPr lang="en-US" dirty="0"/>
              <a:t>, delete all of </a:t>
            </a:r>
            <a:r>
              <a:rPr lang="en-US" dirty="0" err="1"/>
              <a:t>NetPkt’s</a:t>
            </a:r>
            <a:r>
              <a:rPr lang="en-US" dirty="0"/>
              <a:t> fragments from the </a:t>
            </a:r>
            <a:r>
              <a:rPr lang="en-US" dirty="0" err="1"/>
              <a:t>TransmitCache</a:t>
            </a:r>
            <a:r>
              <a:rPr lang="en-US" dirty="0"/>
              <a:t>, and send a failure notification for this </a:t>
            </a:r>
            <a:r>
              <a:rPr lang="en-US" dirty="0" err="1"/>
              <a:t>NetPkt</a:t>
            </a:r>
            <a:r>
              <a:rPr lang="en-US" dirty="0"/>
              <a:t> to the strategy layer (indicating that at least one fragment reached the maximum number retransmissions and was dropped).</a:t>
            </a:r>
          </a:p>
        </p:txBody>
      </p:sp>
    </p:spTree>
    <p:extLst>
      <p:ext uri="{BB962C8B-B14F-4D97-AF65-F5344CB8AC3E}">
        <p14:creationId xmlns:p14="http://schemas.microsoft.com/office/powerpoint/2010/main" val="223684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 Subsystem</a:t>
            </a:r>
          </a:p>
        </p:txBody>
      </p:sp>
      <p:sp>
        <p:nvSpPr>
          <p:cNvPr id="4" name="Rectangle 3"/>
          <p:cNvSpPr/>
          <p:nvPr/>
        </p:nvSpPr>
        <p:spPr>
          <a:xfrm>
            <a:off x="3038951"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Extract + Remove Piggybacked ACKs</a:t>
            </a:r>
          </a:p>
        </p:txBody>
      </p:sp>
      <p:sp>
        <p:nvSpPr>
          <p:cNvPr id="5" name="Rectangle 4"/>
          <p:cNvSpPr/>
          <p:nvPr/>
        </p:nvSpPr>
        <p:spPr>
          <a:xfrm>
            <a:off x="3038950" y="293909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Cancel fragment’s RTO timeout timer</a:t>
            </a:r>
          </a:p>
        </p:txBody>
      </p:sp>
      <p:sp>
        <p:nvSpPr>
          <p:cNvPr id="6" name="Rectangle 5"/>
          <p:cNvSpPr/>
          <p:nvPr/>
        </p:nvSpPr>
        <p:spPr>
          <a:xfrm>
            <a:off x="3038950" y="41884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Remove </a:t>
            </a:r>
            <a:r>
              <a:rPr lang="en-US" dirty="0" err="1"/>
              <a:t>ACK’d</a:t>
            </a:r>
            <a:r>
              <a:rPr lang="en-US" dirty="0"/>
              <a:t> fragments from </a:t>
            </a:r>
            <a:r>
              <a:rPr lang="en-US" dirty="0" err="1"/>
              <a:t>TransmitCache</a:t>
            </a:r>
            <a:endParaRPr lang="en-US" dirty="0"/>
          </a:p>
        </p:txBody>
      </p:sp>
      <p:cxnSp>
        <p:nvCxnSpPr>
          <p:cNvPr id="8" name="Straight Arrow Connector 7"/>
          <p:cNvCxnSpPr>
            <a:stCxn id="4" idx="2"/>
            <a:endCxn id="5" idx="0"/>
          </p:cNvCxnSpPr>
          <p:nvPr/>
        </p:nvCxnSpPr>
        <p:spPr>
          <a:xfrm flipH="1">
            <a:off x="3884206" y="2537355"/>
            <a:ext cx="1" cy="4017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5" idx="2"/>
            <a:endCxn id="6" idx="0"/>
          </p:cNvCxnSpPr>
          <p:nvPr/>
        </p:nvCxnSpPr>
        <p:spPr>
          <a:xfrm>
            <a:off x="3884206" y="3785762"/>
            <a:ext cx="0" cy="4027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Rectangle 13"/>
          <p:cNvSpPr/>
          <p:nvPr/>
        </p:nvSpPr>
        <p:spPr>
          <a:xfrm>
            <a:off x="5363633" y="169068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Queue ACK to transmit for Packet</a:t>
            </a:r>
          </a:p>
        </p:txBody>
      </p:sp>
      <p:sp>
        <p:nvSpPr>
          <p:cNvPr id="21" name="Rectangle 20"/>
          <p:cNvSpPr/>
          <p:nvPr/>
        </p:nvSpPr>
        <p:spPr>
          <a:xfrm>
            <a:off x="3038949" y="5434514"/>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Increment number of </a:t>
            </a:r>
            <a:r>
              <a:rPr lang="en-US" sz="1400" dirty="0" err="1"/>
              <a:t>NetPkt</a:t>
            </a:r>
            <a:r>
              <a:rPr lang="en-US" sz="1400" dirty="0"/>
              <a:t> fragments </a:t>
            </a:r>
            <a:r>
              <a:rPr lang="en-US" sz="1400" dirty="0" err="1"/>
              <a:t>ACK’d</a:t>
            </a:r>
            <a:r>
              <a:rPr lang="en-US" sz="1400" dirty="0"/>
              <a:t>/&gt;=</a:t>
            </a:r>
            <a:r>
              <a:rPr lang="en-US" sz="1400" dirty="0" err="1"/>
              <a:t>maxRtt</a:t>
            </a:r>
            <a:r>
              <a:rPr lang="en-US" sz="1400" dirty="0"/>
              <a:t>?</a:t>
            </a:r>
          </a:p>
        </p:txBody>
      </p:sp>
      <p:cxnSp>
        <p:nvCxnSpPr>
          <p:cNvPr id="25" name="Straight Arrow Connector 24"/>
          <p:cNvCxnSpPr>
            <a:stCxn id="6" idx="2"/>
            <a:endCxn id="21" idx="0"/>
          </p:cNvCxnSpPr>
          <p:nvPr/>
        </p:nvCxnSpPr>
        <p:spPr>
          <a:xfrm flipH="1">
            <a:off x="3884205" y="5035155"/>
            <a:ext cx="1" cy="3993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a:stCxn id="4" idx="3"/>
          </p:cNvCxnSpPr>
          <p:nvPr/>
        </p:nvCxnSpPr>
        <p:spPr>
          <a:xfrm flipV="1">
            <a:off x="4729462" y="2114021"/>
            <a:ext cx="634171"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a:stCxn id="14" idx="3"/>
          </p:cNvCxnSpPr>
          <p:nvPr/>
        </p:nvCxnSpPr>
        <p:spPr>
          <a:xfrm>
            <a:off x="7054144" y="2114021"/>
            <a:ext cx="63417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2957689" y="2553066"/>
            <a:ext cx="2266518" cy="369332"/>
          </a:xfrm>
          <a:prstGeom prst="rect">
            <a:avLst/>
          </a:prstGeom>
          <a:noFill/>
        </p:spPr>
        <p:txBody>
          <a:bodyPr wrap="none" rtlCol="0">
            <a:spAutoFit/>
          </a:bodyPr>
          <a:lstStyle/>
          <a:p>
            <a:r>
              <a:rPr lang="en-US" dirty="0"/>
              <a:t>For each received ACK</a:t>
            </a:r>
          </a:p>
        </p:txBody>
      </p:sp>
      <p:sp>
        <p:nvSpPr>
          <p:cNvPr id="36" name="TextBox 35"/>
          <p:cNvSpPr txBox="1"/>
          <p:nvPr/>
        </p:nvSpPr>
        <p:spPr>
          <a:xfrm>
            <a:off x="7688315" y="1929354"/>
            <a:ext cx="1289905" cy="369332"/>
          </a:xfrm>
          <a:prstGeom prst="rect">
            <a:avLst/>
          </a:prstGeom>
          <a:noFill/>
        </p:spPr>
        <p:txBody>
          <a:bodyPr wrap="none" rtlCol="0">
            <a:spAutoFit/>
          </a:bodyPr>
          <a:lstStyle/>
          <a:p>
            <a:r>
              <a:rPr lang="en-US" dirty="0"/>
              <a:t>Reassembly</a:t>
            </a:r>
          </a:p>
        </p:txBody>
      </p:sp>
      <p:sp>
        <p:nvSpPr>
          <p:cNvPr id="48" name="TextBox 47"/>
          <p:cNvSpPr txBox="1"/>
          <p:nvPr/>
        </p:nvSpPr>
        <p:spPr>
          <a:xfrm>
            <a:off x="955559" y="1790854"/>
            <a:ext cx="1586973" cy="646331"/>
          </a:xfrm>
          <a:prstGeom prst="rect">
            <a:avLst/>
          </a:prstGeom>
          <a:noFill/>
        </p:spPr>
        <p:txBody>
          <a:bodyPr wrap="none" rtlCol="0">
            <a:spAutoFit/>
          </a:bodyPr>
          <a:lstStyle/>
          <a:p>
            <a:r>
              <a:rPr lang="en-US" dirty="0"/>
              <a:t>Receive packet</a:t>
            </a:r>
          </a:p>
          <a:p>
            <a:r>
              <a:rPr lang="en-US" dirty="0"/>
              <a:t>from Transport</a:t>
            </a:r>
          </a:p>
        </p:txBody>
      </p:sp>
      <p:cxnSp>
        <p:nvCxnSpPr>
          <p:cNvPr id="49" name="Straight Arrow Connector 48"/>
          <p:cNvCxnSpPr>
            <a:stCxn id="48" idx="3"/>
            <a:endCxn id="4" idx="1"/>
          </p:cNvCxnSpPr>
          <p:nvPr/>
        </p:nvCxnSpPr>
        <p:spPr>
          <a:xfrm>
            <a:off x="2542532" y="2114020"/>
            <a:ext cx="496419" cy="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p:cNvCxnSpPr>
            <a:stCxn id="70" idx="0"/>
            <a:endCxn id="86" idx="2"/>
          </p:cNvCxnSpPr>
          <p:nvPr/>
        </p:nvCxnSpPr>
        <p:spPr>
          <a:xfrm flipH="1" flipV="1">
            <a:off x="6208888" y="5035155"/>
            <a:ext cx="1" cy="3993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9" name="TextBox 68"/>
          <p:cNvSpPr txBox="1"/>
          <p:nvPr/>
        </p:nvSpPr>
        <p:spPr>
          <a:xfrm>
            <a:off x="7128468" y="4242489"/>
            <a:ext cx="485518" cy="369332"/>
          </a:xfrm>
          <a:prstGeom prst="rect">
            <a:avLst/>
          </a:prstGeom>
          <a:noFill/>
        </p:spPr>
        <p:txBody>
          <a:bodyPr wrap="none" rtlCol="0">
            <a:spAutoFit/>
          </a:bodyPr>
          <a:lstStyle/>
          <a:p>
            <a:r>
              <a:rPr lang="en-US" dirty="0"/>
              <a:t>Yes</a:t>
            </a:r>
          </a:p>
        </p:txBody>
      </p:sp>
      <p:sp>
        <p:nvSpPr>
          <p:cNvPr id="70" name="Rectangle 69"/>
          <p:cNvSpPr/>
          <p:nvPr/>
        </p:nvSpPr>
        <p:spPr>
          <a:xfrm>
            <a:off x="5363633" y="5434514"/>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Are all fragments of </a:t>
            </a:r>
            <a:r>
              <a:rPr lang="en-US" sz="1600" dirty="0" err="1"/>
              <a:t>NetPkt</a:t>
            </a:r>
            <a:r>
              <a:rPr lang="en-US" sz="1600" dirty="0"/>
              <a:t> </a:t>
            </a:r>
            <a:r>
              <a:rPr lang="en-US" sz="1600" dirty="0" err="1"/>
              <a:t>ACK’d</a:t>
            </a:r>
            <a:r>
              <a:rPr lang="en-US" sz="1600" dirty="0"/>
              <a:t>/&gt;=</a:t>
            </a:r>
            <a:r>
              <a:rPr lang="en-US" sz="1600" dirty="0" err="1"/>
              <a:t>maxRtt</a:t>
            </a:r>
            <a:r>
              <a:rPr lang="en-US" sz="1600" dirty="0"/>
              <a:t>?</a:t>
            </a:r>
          </a:p>
        </p:txBody>
      </p:sp>
      <p:cxnSp>
        <p:nvCxnSpPr>
          <p:cNvPr id="71" name="Straight Arrow Connector 70"/>
          <p:cNvCxnSpPr>
            <a:stCxn id="21" idx="3"/>
            <a:endCxn id="70" idx="1"/>
          </p:cNvCxnSpPr>
          <p:nvPr/>
        </p:nvCxnSpPr>
        <p:spPr>
          <a:xfrm>
            <a:off x="4729460" y="5857848"/>
            <a:ext cx="63417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5" name="Rectangle 74"/>
          <p:cNvSpPr/>
          <p:nvPr/>
        </p:nvSpPr>
        <p:spPr>
          <a:xfrm>
            <a:off x="7688314" y="419226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loss notification to strategy</a:t>
            </a:r>
          </a:p>
        </p:txBody>
      </p:sp>
      <p:sp>
        <p:nvSpPr>
          <p:cNvPr id="84" name="TextBox 83"/>
          <p:cNvSpPr txBox="1"/>
          <p:nvPr/>
        </p:nvSpPr>
        <p:spPr>
          <a:xfrm>
            <a:off x="6220324" y="5050168"/>
            <a:ext cx="485518" cy="369332"/>
          </a:xfrm>
          <a:prstGeom prst="rect">
            <a:avLst/>
          </a:prstGeom>
          <a:noFill/>
        </p:spPr>
        <p:txBody>
          <a:bodyPr wrap="none" rtlCol="0">
            <a:spAutoFit/>
          </a:bodyPr>
          <a:lstStyle/>
          <a:p>
            <a:r>
              <a:rPr lang="en-US" dirty="0"/>
              <a:t>Yes</a:t>
            </a:r>
          </a:p>
        </p:txBody>
      </p:sp>
      <p:sp>
        <p:nvSpPr>
          <p:cNvPr id="86" name="Rectangle 85"/>
          <p:cNvSpPr/>
          <p:nvPr/>
        </p:nvSpPr>
        <p:spPr>
          <a:xfrm>
            <a:off x="5363632" y="41884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retransmit flag set for </a:t>
            </a:r>
            <a:r>
              <a:rPr lang="en-US" dirty="0" err="1"/>
              <a:t>NetPkt</a:t>
            </a:r>
            <a:r>
              <a:rPr lang="en-US" dirty="0"/>
              <a:t>?</a:t>
            </a:r>
          </a:p>
        </p:txBody>
      </p:sp>
      <p:cxnSp>
        <p:nvCxnSpPr>
          <p:cNvPr id="92" name="Straight Arrow Connector 91"/>
          <p:cNvCxnSpPr>
            <a:stCxn id="86" idx="3"/>
            <a:endCxn id="75" idx="1"/>
          </p:cNvCxnSpPr>
          <p:nvPr/>
        </p:nvCxnSpPr>
        <p:spPr>
          <a:xfrm>
            <a:off x="7054143" y="4611822"/>
            <a:ext cx="634171" cy="37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595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 Process</a:t>
            </a:r>
          </a:p>
        </p:txBody>
      </p:sp>
      <p:sp>
        <p:nvSpPr>
          <p:cNvPr id="3" name="Content Placeholder 2"/>
          <p:cNvSpPr>
            <a:spLocks noGrp="1"/>
          </p:cNvSpPr>
          <p:nvPr>
            <p:ph idx="1"/>
          </p:nvPr>
        </p:nvSpPr>
        <p:spPr/>
        <p:txBody>
          <a:bodyPr>
            <a:normAutofit fontScale="92500" lnSpcReduction="20000"/>
          </a:bodyPr>
          <a:lstStyle/>
          <a:p>
            <a:r>
              <a:rPr lang="en-US" dirty="0"/>
              <a:t>Insert this subsystem in </a:t>
            </a:r>
            <a:r>
              <a:rPr lang="en-US" dirty="0" err="1"/>
              <a:t>GenericLinkService</a:t>
            </a:r>
            <a:r>
              <a:rPr lang="en-US" dirty="0"/>
              <a:t> before fragment reassembly.</a:t>
            </a:r>
          </a:p>
          <a:p>
            <a:r>
              <a:rPr lang="en-US" dirty="0"/>
              <a:t>If the </a:t>
            </a:r>
            <a:r>
              <a:rPr lang="en-US" dirty="0" err="1"/>
              <a:t>LpPacket</a:t>
            </a:r>
            <a:r>
              <a:rPr lang="en-US" dirty="0"/>
              <a:t> does not have any ACKs piggybacked, immediately send it to reassembly and skip this process.</a:t>
            </a:r>
          </a:p>
          <a:p>
            <a:r>
              <a:rPr lang="en-US" dirty="0"/>
              <a:t>Extract and remove piggybacked ACKs from the </a:t>
            </a:r>
            <a:r>
              <a:rPr lang="en-US" dirty="0" err="1"/>
              <a:t>LpPacket</a:t>
            </a:r>
            <a:r>
              <a:rPr lang="en-US" dirty="0"/>
              <a:t>. For each ACK, do the following:</a:t>
            </a:r>
          </a:p>
          <a:p>
            <a:pPr lvl="1"/>
            <a:r>
              <a:rPr lang="en-US" dirty="0"/>
              <a:t>Check that an RTO timeout is running for this Sequence. If not, ignore the ACK.</a:t>
            </a:r>
          </a:p>
          <a:p>
            <a:pPr lvl="1"/>
            <a:r>
              <a:rPr lang="en-US" dirty="0"/>
              <a:t>Cancel the fragment’s RTO timeout and remove the fragment from the </a:t>
            </a:r>
            <a:r>
              <a:rPr lang="en-US" dirty="0" err="1"/>
              <a:t>TransmitCache</a:t>
            </a:r>
            <a:r>
              <a:rPr lang="en-US" dirty="0"/>
              <a:t>.</a:t>
            </a:r>
          </a:p>
          <a:p>
            <a:pPr lvl="1"/>
            <a:r>
              <a:rPr lang="en-US" dirty="0"/>
              <a:t>Increment the number of fragments for this </a:t>
            </a:r>
            <a:r>
              <a:rPr lang="en-US" dirty="0" err="1"/>
              <a:t>NetPkt</a:t>
            </a:r>
            <a:r>
              <a:rPr lang="en-US" dirty="0"/>
              <a:t> that have been </a:t>
            </a:r>
            <a:r>
              <a:rPr lang="en-US" dirty="0" err="1"/>
              <a:t>ACK’d</a:t>
            </a:r>
            <a:r>
              <a:rPr lang="en-US" dirty="0"/>
              <a:t> or have reached the maximum number of </a:t>
            </a:r>
            <a:r>
              <a:rPr lang="en-US" dirty="0" err="1"/>
              <a:t>retransmissons</a:t>
            </a:r>
            <a:r>
              <a:rPr lang="en-US" dirty="0"/>
              <a:t>.</a:t>
            </a:r>
          </a:p>
          <a:p>
            <a:pPr lvl="1"/>
            <a:r>
              <a:rPr lang="en-US" dirty="0"/>
              <a:t>If all fragments of the </a:t>
            </a:r>
            <a:r>
              <a:rPr lang="en-US" dirty="0" err="1"/>
              <a:t>NetPkt</a:t>
            </a:r>
            <a:r>
              <a:rPr lang="en-US" dirty="0"/>
              <a:t> have been </a:t>
            </a:r>
            <a:r>
              <a:rPr lang="en-US" dirty="0" err="1"/>
              <a:t>ACK’d</a:t>
            </a:r>
            <a:r>
              <a:rPr lang="en-US" dirty="0"/>
              <a:t> or have reached the maximum number of retransmissions, and the flag indicating whether any fragments for this packet needed to be transmitted is set to true, send a loss notification for this </a:t>
            </a:r>
            <a:r>
              <a:rPr lang="en-US" dirty="0" err="1"/>
              <a:t>NetPkt</a:t>
            </a:r>
            <a:r>
              <a:rPr lang="en-US" dirty="0"/>
              <a:t> to the strategy layer (indicating that all fragments were received, but some needed to be retransmitted).</a:t>
            </a:r>
          </a:p>
        </p:txBody>
      </p:sp>
    </p:spTree>
    <p:extLst>
      <p:ext uri="{BB962C8B-B14F-4D97-AF65-F5344CB8AC3E}">
        <p14:creationId xmlns:p14="http://schemas.microsoft.com/office/powerpoint/2010/main" val="211091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809</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NDNLP Implementation of Best-Effort Link-Layer Reliability</vt:lpstr>
      <vt:lpstr>Background</vt:lpstr>
      <vt:lpstr>Packet Format</vt:lpstr>
      <vt:lpstr>Sender Subsystem</vt:lpstr>
      <vt:lpstr>Send Process</vt:lpstr>
      <vt:lpstr>Send Process</vt:lpstr>
      <vt:lpstr>Send Process (Timeouts)</vt:lpstr>
      <vt:lpstr>Receiver Subsystem</vt:lpstr>
      <vt:lpstr>Receive Process</vt:lpstr>
      <vt:lpstr>RTO Calculation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NDNLP Implementation of Best-Effort Link-Layer Reliability</dc:title>
  <dc:creator>Eric Newberry</dc:creator>
  <cp:lastModifiedBy>Eric Newberry</cp:lastModifiedBy>
  <cp:revision>104</cp:revision>
  <dcterms:created xsi:type="dcterms:W3CDTF">2016-11-22T18:39:16Z</dcterms:created>
  <dcterms:modified xsi:type="dcterms:W3CDTF">2016-11-22T23:37:34Z</dcterms:modified>
</cp:coreProperties>
</file>