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4" r:id="rId10"/>
    <p:sldId id="381" r:id="rId11"/>
    <p:sldId id="373" r:id="rId12"/>
    <p:sldId id="375" r:id="rId13"/>
    <p:sldId id="310" r:id="rId14"/>
    <p:sldId id="311" r:id="rId15"/>
    <p:sldId id="321" r:id="rId16"/>
    <p:sldId id="371" r:id="rId17"/>
    <p:sldId id="372" r:id="rId18"/>
    <p:sldId id="322" r:id="rId19"/>
    <p:sldId id="382" r:id="rId20"/>
    <p:sldId id="368" r:id="rId21"/>
    <p:sldId id="316" r:id="rId22"/>
    <p:sldId id="317" r:id="rId23"/>
    <p:sldId id="318" r:id="rId24"/>
    <p:sldId id="379" r:id="rId25"/>
    <p:sldId id="3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4"/>
            <p14:sldId id="381"/>
            <p14:sldId id="373"/>
            <p14:sldId id="375"/>
            <p14:sldId id="310"/>
            <p14:sldId id="311"/>
            <p14:sldId id="321"/>
            <p14:sldId id="371"/>
            <p14:sldId id="372"/>
          </p14:sldIdLst>
        </p14:section>
        <p14:section name="Data pipelines" id="{2D6B835F-26FB-4FFC-9431-0DE1DFED2B4C}">
          <p14:sldIdLst>
            <p14:sldId id="322"/>
            <p14:sldId id="382"/>
            <p14:sldId id="368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74"/>
  </p:normalViewPr>
  <p:slideViewPr>
    <p:cSldViewPr snapToGrid="0">
      <p:cViewPr>
        <p:scale>
          <a:sx n="76" d="100"/>
          <a:sy n="76" d="100"/>
        </p:scale>
        <p:origin x="-203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r>
              <a:rPr lang="en-US" altLang="zh-CN" dirty="0" err="1" smtClean="0"/>
              <a:t>Junxiao</a:t>
            </a:r>
            <a:r>
              <a:rPr lang="zh-CN" altLang="en-US" dirty="0" smtClean="0"/>
              <a:t> </a:t>
            </a:r>
            <a:r>
              <a:rPr lang="en-US" altLang="zh-CN" dirty="0" smtClean="0"/>
              <a:t>Shi,</a:t>
            </a:r>
            <a:r>
              <a:rPr lang="zh-CN" altLang="en-US" dirty="0" smtClean="0"/>
              <a:t> </a:t>
            </a:r>
            <a:r>
              <a:rPr lang="en-US" altLang="zh-CN" dirty="0" smtClean="0"/>
              <a:t>Teng</a:t>
            </a:r>
            <a:r>
              <a:rPr lang="zh-CN" altLang="en-US" dirty="0" smtClean="0"/>
              <a:t> </a:t>
            </a:r>
            <a:r>
              <a:rPr lang="en-US" altLang="zh-CN" dirty="0" smtClean="0"/>
              <a:t>Liang</a:t>
            </a:r>
          </a:p>
          <a:p>
            <a:r>
              <a:rPr lang="en-US" dirty="0" smtClean="0"/>
              <a:t>201</a:t>
            </a:r>
            <a:r>
              <a:rPr lang="en-US" altLang="zh-CN" dirty="0" smtClean="0"/>
              <a:t>8</a:t>
            </a:r>
            <a:r>
              <a:rPr lang="en-US" dirty="0" smtClean="0"/>
              <a:t>-0</a:t>
            </a:r>
            <a:r>
              <a:rPr lang="en-US" altLang="zh-CN" dirty="0" smtClean="0"/>
              <a:t>2</a:t>
            </a:r>
            <a:r>
              <a:rPr lang="en-US" dirty="0" smtClean="0"/>
              <a:t>-</a:t>
            </a:r>
            <a:r>
              <a:rPr lang="en-US" altLang="zh-CN" dirty="0" smtClean="0"/>
              <a:t>26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matched</a:t>
            </a:r>
            <a:r>
              <a:rPr lang="zh-CN" altLang="en-US" dirty="0" smtClean="0"/>
              <a:t> </a:t>
            </a:r>
            <a:r>
              <a:rPr lang="en-US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CS</a:t>
            </a:r>
            <a:r>
              <a:rPr lang="zh-CN" alt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</a:t>
            </a:r>
            <a:r>
              <a:rPr lang="en-US" dirty="0" smtClean="0"/>
              <a:t>and</a:t>
            </a:r>
            <a:r>
              <a:rPr lang="zh-CN" altLang="en-US" dirty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CS</a:t>
            </a:r>
            <a:r>
              <a:rPr lang="en-US" dirty="0" smtClean="0"/>
              <a:t>, </a:t>
            </a:r>
            <a:r>
              <a:rPr lang="en-US" dirty="0" smtClean="0"/>
              <a:t>determine which strategy should process this </a:t>
            </a:r>
            <a:r>
              <a:rPr lang="en-US" dirty="0" smtClean="0"/>
              <a:t>Data, </a:t>
            </a:r>
            <a:r>
              <a:rPr lang="en-US" dirty="0" smtClean="0"/>
              <a:t>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30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851024"/>
          </a:xfrm>
        </p:spPr>
        <p:txBody>
          <a:bodyPr/>
          <a:lstStyle/>
          <a:p>
            <a:r>
              <a:rPr lang="en-US" dirty="0" smtClean="0"/>
              <a:t>This pipeline is entered when an incoming Interest</a:t>
            </a:r>
          </a:p>
          <a:p>
            <a:pPr lvl="1"/>
            <a:r>
              <a:rPr lang="en-US" dirty="0" smtClean="0"/>
              <a:t>is pending (so </a:t>
            </a:r>
            <a:r>
              <a:rPr lang="en-US" dirty="0" err="1" smtClean="0"/>
              <a:t>ContentStore</a:t>
            </a:r>
            <a:r>
              <a:rPr lang="en-US" dirty="0" smtClean="0"/>
              <a:t> lookup is unnecessary), or</a:t>
            </a:r>
          </a:p>
          <a:p>
            <a:pPr lvl="1"/>
            <a:r>
              <a:rPr lang="en-US" dirty="0" smtClean="0"/>
              <a:t>is miss from </a:t>
            </a:r>
            <a:r>
              <a:rPr lang="en-US" dirty="0" err="1" smtClean="0"/>
              <a:t>ContentStore</a:t>
            </a:r>
            <a:endParaRPr lang="en-US" dirty="0" smtClean="0"/>
          </a:p>
          <a:p>
            <a:r>
              <a:rPr lang="en-US" dirty="0" smtClean="0"/>
              <a:t>This pipeline will start forwarding the Interest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02047" y="17004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InRecord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355046" y="169024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expiry</a:t>
            </a:r>
            <a:r>
              <a:rPr lang="zh-CN" altLang="en-US" dirty="0" smtClean="0"/>
              <a:t> </a:t>
            </a:r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147968" y="1964566"/>
            <a:ext cx="207079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247670" y="1974736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5400000">
            <a:off x="2294247" y="1869847"/>
            <a:ext cx="514720" cy="12527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27928" y="4635987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</a:t>
            </a:r>
            <a:r>
              <a:rPr lang="en-US" dirty="0" smtClean="0"/>
              <a:t>incoming Interest callback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827928" y="275360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has</a:t>
            </a:r>
            <a:br>
              <a:rPr lang="en-US" dirty="0" smtClean="0"/>
            </a:br>
            <a:r>
              <a:rPr lang="en-US" dirty="0" err="1" smtClean="0"/>
              <a:t>NextHopFaceId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Flowchart: Predefined Process 16"/>
          <p:cNvSpPr/>
          <p:nvPr/>
        </p:nvSpPr>
        <p:spPr>
          <a:xfrm>
            <a:off x="3686270" y="463598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18" name="Flowchart: Decision 17"/>
          <p:cNvSpPr/>
          <p:nvPr/>
        </p:nvSpPr>
        <p:spPr>
          <a:xfrm>
            <a:off x="3411950" y="275360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chosen</a:t>
            </a:r>
            <a:br>
              <a:rPr lang="en-US" dirty="0" smtClean="0"/>
            </a:br>
            <a:r>
              <a:rPr lang="en-US" dirty="0" err="1" smtClean="0"/>
              <a:t>NextHop</a:t>
            </a:r>
            <a:r>
              <a:rPr lang="en-US" dirty="0" smtClean="0"/>
              <a:t> face</a:t>
            </a:r>
            <a:br>
              <a:rPr lang="en-US" dirty="0" smtClean="0"/>
            </a:br>
            <a:r>
              <a:rPr lang="en-US" dirty="0" smtClean="0"/>
              <a:t>exists?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74127" y="311758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(drop)</a:t>
            </a:r>
            <a:endParaRPr lang="en-US" dirty="0"/>
          </a:p>
        </p:txBody>
      </p:sp>
      <p:cxnSp>
        <p:nvCxnSpPr>
          <p:cNvPr id="8" name="Straight Arrow Connector 7"/>
          <p:cNvCxnSpPr>
            <a:stCxn id="16" idx="2"/>
            <a:endCxn id="14" idx="0"/>
          </p:cNvCxnSpPr>
          <p:nvPr/>
        </p:nvCxnSpPr>
        <p:spPr>
          <a:xfrm>
            <a:off x="1925208" y="3850886"/>
            <a:ext cx="0" cy="785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3022488" y="3302246"/>
            <a:ext cx="389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4509230" y="3850886"/>
            <a:ext cx="0" cy="785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>
            <a:off x="5606510" y="3302246"/>
            <a:ext cx="4676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51434" y="299081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89318" y="383778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44333" y="29715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91377" y="385088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0056" y="254674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3985976" y="2817954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1973314" y="282106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92198" y="2543633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reject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23" idx="1"/>
          </p:cNvCxnSpPr>
          <p:nvPr/>
        </p:nvCxnSpPr>
        <p:spPr>
          <a:xfrm>
            <a:off x="2450274" y="3526095"/>
            <a:ext cx="318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69174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expiry </a:t>
            </a:r>
            <a:r>
              <a:rPr lang="en-US" dirty="0"/>
              <a:t>timer</a:t>
            </a:r>
          </a:p>
        </p:txBody>
      </p:sp>
      <p:cxnSp>
        <p:nvCxnSpPr>
          <p:cNvPr id="8" name="Straight Arrow Connector 7"/>
          <p:cNvCxnSpPr>
            <a:stCxn id="23" idx="2"/>
            <a:endCxn id="14" idx="0"/>
          </p:cNvCxnSpPr>
          <p:nvPr/>
        </p:nvCxnSpPr>
        <p:spPr>
          <a:xfrm>
            <a:off x="3592134" y="38004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54331" y="38935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415095" y="3526096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4353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14" name="Flowchart: Predefined Process 13"/>
          <p:cNvSpPr/>
          <p:nvPr/>
        </p:nvSpPr>
        <p:spPr>
          <a:xfrm>
            <a:off x="2769174" y="436560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42189" y="4131296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2950085" y="342771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16827" y="315452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755525" y="287907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388783" y="3427716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50085" y="30462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4962747" y="3428842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3382867" y="2446294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2804" y="391722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Nonce List insertion is needed if: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is </a:t>
            </a:r>
            <a:r>
              <a:rPr lang="en-US" dirty="0" err="1"/>
              <a:t>unsatisified</a:t>
            </a:r>
            <a:r>
              <a:rPr lang="en-US" dirty="0"/>
              <a:t>,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</a:t>
            </a:r>
            <a:r>
              <a:rPr lang="en-US" dirty="0" smtClean="0"/>
              <a:t>6 seconds</a:t>
            </a:r>
          </a:p>
          <a:p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5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4500" y="-59782"/>
            <a:ext cx="5622500" cy="840960"/>
          </a:xfrm>
        </p:spPr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12246" y="1345938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87336" y="22723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8667" y="16194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2" name="Straight Arrow Connector 11"/>
          <p:cNvCxnSpPr>
            <a:stCxn id="6" idx="2"/>
            <a:endCxn id="41" idx="0"/>
          </p:cNvCxnSpPr>
          <p:nvPr/>
        </p:nvCxnSpPr>
        <p:spPr>
          <a:xfrm flipH="1">
            <a:off x="1197725" y="2443218"/>
            <a:ext cx="11801" cy="1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7800" y="164392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18" name="Straight Arrow Connector 17"/>
          <p:cNvCxnSpPr>
            <a:stCxn id="6" idx="3"/>
            <a:endCxn id="16" idx="1"/>
          </p:cNvCxnSpPr>
          <p:nvPr/>
        </p:nvCxnSpPr>
        <p:spPr>
          <a:xfrm>
            <a:off x="2306806" y="1894578"/>
            <a:ext cx="820994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7330990" y="4919232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8814" y="170378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872179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mark PIT satisfied</a:t>
            </a:r>
          </a:p>
        </p:txBody>
      </p:sp>
      <p:cxnSp>
        <p:nvCxnSpPr>
          <p:cNvPr id="34" name="Elbow Connector 33"/>
          <p:cNvCxnSpPr>
            <a:stCxn id="50" idx="2"/>
            <a:endCxn id="31" idx="1"/>
          </p:cNvCxnSpPr>
          <p:nvPr/>
        </p:nvCxnSpPr>
        <p:spPr>
          <a:xfrm rot="5400000">
            <a:off x="2974973" y="1569303"/>
            <a:ext cx="829292" cy="5034879"/>
          </a:xfrm>
          <a:prstGeom prst="bentConnector4">
            <a:avLst>
              <a:gd name="adj1" fmla="val 16615"/>
              <a:gd name="adj2" fmla="val 104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57677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expiry</a:t>
            </a:r>
            <a:r>
              <a:rPr lang="zh-CN" altLang="en-US" dirty="0" smtClean="0"/>
              <a:t> </a:t>
            </a:r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2518099" y="4501388"/>
            <a:ext cx="539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5212853" y="1394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 flipV="1">
            <a:off x="4773720" y="1911769"/>
            <a:ext cx="439133" cy="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136" y="1591840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PIT entry</a:t>
            </a:r>
          </a:p>
        </p:txBody>
      </p:sp>
      <p:cxnSp>
        <p:nvCxnSpPr>
          <p:cNvPr id="24" name="Straight Arrow Connector 23"/>
          <p:cNvCxnSpPr>
            <a:stCxn id="33" idx="1"/>
            <a:endCxn id="6" idx="0"/>
          </p:cNvCxnSpPr>
          <p:nvPr/>
        </p:nvCxnSpPr>
        <p:spPr>
          <a:xfrm flipH="1">
            <a:off x="1209526" y="1040324"/>
            <a:ext cx="682806" cy="30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914976" y="4047271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55" idx="1"/>
          </p:cNvCxnSpPr>
          <p:nvPr/>
        </p:nvCxnSpPr>
        <p:spPr>
          <a:xfrm>
            <a:off x="5067376" y="4564178"/>
            <a:ext cx="246086" cy="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Predefined Process 40"/>
          <p:cNvSpPr/>
          <p:nvPr/>
        </p:nvSpPr>
        <p:spPr>
          <a:xfrm>
            <a:off x="374765" y="2621693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45" name="Straight Arrow Connector 44"/>
          <p:cNvCxnSpPr>
            <a:stCxn id="36" idx="2"/>
            <a:endCxn id="47" idx="0"/>
          </p:cNvCxnSpPr>
          <p:nvPr/>
        </p:nvCxnSpPr>
        <p:spPr>
          <a:xfrm>
            <a:off x="3880637" y="4775708"/>
            <a:ext cx="0" cy="54783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54389" y="495421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sp>
        <p:nvSpPr>
          <p:cNvPr id="33" name="Flowchart: Decision 32"/>
          <p:cNvSpPr/>
          <p:nvPr/>
        </p:nvSpPr>
        <p:spPr>
          <a:xfrm>
            <a:off x="1892332" y="49168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4086893" y="104032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76464" y="7000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9352" y="842957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5" name="Straight Arrow Connector 14"/>
          <p:cNvCxnSpPr>
            <a:stCxn id="7" idx="3"/>
            <a:endCxn id="33" idx="0"/>
          </p:cNvCxnSpPr>
          <p:nvPr/>
        </p:nvCxnSpPr>
        <p:spPr>
          <a:xfrm flipV="1">
            <a:off x="1833256" y="491684"/>
            <a:ext cx="1156356" cy="9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21223" y="268313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satisfy callback</a:t>
            </a:r>
          </a:p>
        </p:txBody>
      </p:sp>
      <p:sp>
        <p:nvSpPr>
          <p:cNvPr id="47" name="Flowchart: Predefined Process 46"/>
          <p:cNvSpPr/>
          <p:nvPr/>
        </p:nvSpPr>
        <p:spPr>
          <a:xfrm>
            <a:off x="3057677" y="53235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50" idx="3"/>
            <a:endCxn id="49" idx="1"/>
          </p:cNvCxnSpPr>
          <p:nvPr/>
        </p:nvCxnSpPr>
        <p:spPr>
          <a:xfrm>
            <a:off x="7004338" y="312345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71080" y="285026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0" name="Flowchart: Decision 49"/>
          <p:cNvSpPr/>
          <p:nvPr/>
        </p:nvSpPr>
        <p:spPr>
          <a:xfrm>
            <a:off x="4809778" y="257481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4338" y="2742020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65" name="Elbow Connector 64"/>
          <p:cNvCxnSpPr>
            <a:stCxn id="26" idx="3"/>
            <a:endCxn id="44" idx="0"/>
          </p:cNvCxnSpPr>
          <p:nvPr/>
        </p:nvCxnSpPr>
        <p:spPr>
          <a:xfrm flipH="1">
            <a:off x="3318503" y="1978103"/>
            <a:ext cx="4666231" cy="705030"/>
          </a:xfrm>
          <a:prstGeom prst="bentConnector4">
            <a:avLst>
              <a:gd name="adj1" fmla="val -4899"/>
              <a:gd name="adj2" fmla="val 694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2"/>
            <a:endCxn id="31" idx="1"/>
          </p:cNvCxnSpPr>
          <p:nvPr/>
        </p:nvCxnSpPr>
        <p:spPr>
          <a:xfrm rot="5400000">
            <a:off x="3981867" y="289215"/>
            <a:ext cx="1102486" cy="7321861"/>
          </a:xfrm>
          <a:prstGeom prst="bentConnector4">
            <a:avLst>
              <a:gd name="adj1" fmla="val 37559"/>
              <a:gd name="adj2" fmla="val 1031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4" idx="3"/>
            <a:endCxn id="50" idx="1"/>
          </p:cNvCxnSpPr>
          <p:nvPr/>
        </p:nvCxnSpPr>
        <p:spPr>
          <a:xfrm>
            <a:off x="4415783" y="2957453"/>
            <a:ext cx="393995" cy="166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49711" y="94474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20514" y="22993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453" y="3473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5" name="Flowchart: Decision 49"/>
          <p:cNvSpPr/>
          <p:nvPr/>
        </p:nvSpPr>
        <p:spPr>
          <a:xfrm>
            <a:off x="5313462" y="3994060"/>
            <a:ext cx="2222297" cy="1153096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Only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one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PIT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entry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matched</a:t>
            </a:r>
            <a:endParaRPr lang="en-US" sz="1600" dirty="0"/>
          </a:p>
        </p:txBody>
      </p:sp>
      <p:cxnSp>
        <p:nvCxnSpPr>
          <p:cNvPr id="56" name="Straight Arrow Connector 55"/>
          <p:cNvCxnSpPr>
            <a:stCxn id="55" idx="2"/>
          </p:cNvCxnSpPr>
          <p:nvPr/>
        </p:nvCxnSpPr>
        <p:spPr>
          <a:xfrm>
            <a:off x="6424611" y="5147156"/>
            <a:ext cx="25063" cy="601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55" idx="3"/>
            <a:endCxn id="19" idx="0"/>
          </p:cNvCxnSpPr>
          <p:nvPr/>
        </p:nvCxnSpPr>
        <p:spPr>
          <a:xfrm>
            <a:off x="7535759" y="4570608"/>
            <a:ext cx="618191" cy="34862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053944" y="5250747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49060" y="417728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364534" y="5693207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</a:t>
            </a:r>
            <a:r>
              <a:rPr lang="en-US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receive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</a:t>
            </a:r>
            <a:r>
              <a:rPr lang="en-US" dirty="0" smtClean="0"/>
              <a:t> </a:t>
            </a:r>
            <a:r>
              <a:rPr lang="en-US" dirty="0" smtClean="0"/>
              <a:t>Data</a:t>
            </a:r>
            <a:r>
              <a:rPr lang="zh-CN" alt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</a:t>
            </a:r>
            <a:r>
              <a:rPr lang="en-US" dirty="0" smtClean="0"/>
              <a:t>and</a:t>
            </a:r>
            <a:r>
              <a:rPr lang="en-US" dirty="0" smtClean="0"/>
              <a:t> incoming Data</a:t>
            </a:r>
            <a:r>
              <a:rPr lang="en-US" dirty="0" smtClean="0"/>
              <a:t>, </a:t>
            </a:r>
            <a:r>
              <a:rPr lang="en-US" dirty="0" smtClean="0"/>
              <a:t>determine which strategy should process this </a:t>
            </a:r>
            <a:r>
              <a:rPr lang="en-US" dirty="0" smtClean="0"/>
              <a:t>Data, </a:t>
            </a:r>
            <a:r>
              <a:rPr lang="en-US" dirty="0" smtClean="0"/>
              <a:t>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expiry</a:t>
            </a:r>
            <a:r>
              <a:rPr lang="zh-CN" altLang="en-US" dirty="0" smtClean="0"/>
              <a:t> </a:t>
            </a:r>
            <a:r>
              <a:rPr lang="en-US" dirty="0" smtClean="0"/>
              <a:t>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expiry</a:t>
            </a:r>
            <a:r>
              <a:rPr lang="zh-CN" altLang="en-US" dirty="0" smtClean="0"/>
              <a:t> </a:t>
            </a:r>
            <a:r>
              <a:rPr lang="en-US" dirty="0" smtClean="0"/>
              <a:t>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receive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Interest,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PIT</a:t>
            </a:r>
            <a:r>
              <a:rPr lang="zh-CN" altLang="en-US" dirty="0" smtClean="0"/>
              <a:t> </a:t>
            </a:r>
            <a:r>
              <a:rPr lang="en-US" altLang="zh-CN" dirty="0" smtClean="0"/>
              <a:t>entry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expiry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now+Interest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lifetime.</a:t>
            </a:r>
          </a:p>
          <a:p>
            <a:endParaRPr lang="en-US" dirty="0"/>
          </a:p>
          <a:p>
            <a:r>
              <a:rPr lang="en-US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receive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PIT</a:t>
            </a:r>
            <a:r>
              <a:rPr lang="zh-CN" altLang="en-US" dirty="0" smtClean="0"/>
              <a:t> </a:t>
            </a:r>
            <a:r>
              <a:rPr lang="en-US" altLang="zh-CN" dirty="0" smtClean="0"/>
              <a:t>entry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expiry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21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293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0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7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2390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487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723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91407" y="25188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270347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3616" y="31692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899536" y="34435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66278" y="31692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209554" y="186863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57382" y="241727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3404114" y="2429664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5676" y="20603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0120" y="22310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2541393" y="2731356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6834" y="28829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trigger strategy: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24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point-to-point face?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action: 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25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/>
              <a:t>Interest loop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reject</a:t>
            </a:r>
          </a:p>
          <a:p>
            <a:r>
              <a:rPr lang="en-US" dirty="0" smtClean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3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1033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3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3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7169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6893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50982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4499663" y="3983722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216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after receive Interest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4509823" y="1452594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reject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41758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573470" y="516806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87815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57288" y="468248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before satisfy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46193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786365" y="4563840"/>
            <a:ext cx="755477" cy="8187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  <a:endCxn id="13" idx="1"/>
          </p:cNvCxnSpPr>
          <p:nvPr/>
        </p:nvCxnSpPr>
        <p:spPr>
          <a:xfrm flipV="1">
            <a:off x="387376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387376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743474" y="3171050"/>
            <a:ext cx="569387" cy="860257"/>
            <a:chOff x="4941356" y="5219700"/>
            <a:chExt cx="569387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1356" y="5618292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expiry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13" idx="3"/>
            <a:endCxn id="50" idx="0"/>
          </p:cNvCxnSpPr>
          <p:nvPr/>
        </p:nvCxnSpPr>
        <p:spPr>
          <a:xfrm>
            <a:off x="5881423" y="1635474"/>
            <a:ext cx="1146745" cy="15355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</p:cNvCxnSpPr>
          <p:nvPr/>
        </p:nvCxnSpPr>
        <p:spPr>
          <a:xfrm>
            <a:off x="2789188" y="2964397"/>
            <a:ext cx="3926572" cy="5814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549124" y="376483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</a:t>
            </a:r>
            <a:r>
              <a:rPr lang="en-US" sz="1200" dirty="0" smtClean="0"/>
              <a:t>finalize</a:t>
            </a:r>
            <a:endParaRPr lang="en-US" sz="1200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41758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miss</a:t>
            </a:r>
            <a:endParaRPr lang="en-US" sz="1200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41758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hit</a:t>
            </a:r>
            <a:endParaRPr lang="en-US" sz="1200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81235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48502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6893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50216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after receive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50982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outgoing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44053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387376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3873768" y="2589160"/>
            <a:ext cx="636055" cy="3218546"/>
          </a:xfrm>
          <a:prstGeom prst="bentConnector3">
            <a:avLst>
              <a:gd name="adj1" fmla="val 50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182888" y="3419873"/>
            <a:ext cx="921752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After </a:t>
            </a:r>
            <a:r>
              <a:rPr lang="en-US" altLang="zh-CN" sz="1200" dirty="0" smtClean="0"/>
              <a:t>Cs</a:t>
            </a:r>
            <a:r>
              <a:rPr lang="zh-CN" altLang="en-US" sz="1200" dirty="0" smtClean="0"/>
              <a:t> </a:t>
            </a:r>
            <a:r>
              <a:rPr lang="en-US" sz="1200" dirty="0"/>
              <a:t>Hit</a:t>
            </a:r>
            <a:r>
              <a:rPr lang="zh-CN" altLang="en-US" sz="1200" dirty="0"/>
              <a:t> 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36" idx="3"/>
            <a:endCxn id="49" idx="1"/>
          </p:cNvCxnSpPr>
          <p:nvPr/>
        </p:nvCxnSpPr>
        <p:spPr>
          <a:xfrm flipV="1">
            <a:off x="2789188" y="3602753"/>
            <a:ext cx="393700" cy="1631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493528" y="455040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After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receive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Data</a:t>
            </a:r>
            <a:endParaRPr lang="en-US" sz="1200" dirty="0"/>
          </a:p>
        </p:txBody>
      </p:sp>
      <p:cxnSp>
        <p:nvCxnSpPr>
          <p:cNvPr id="43" name="Elbow Connector 42"/>
          <p:cNvCxnSpPr>
            <a:stCxn id="7" idx="3"/>
            <a:endCxn id="9" idx="1"/>
          </p:cNvCxnSpPr>
          <p:nvPr/>
        </p:nvCxnSpPr>
        <p:spPr>
          <a:xfrm flipV="1">
            <a:off x="1440536" y="4166602"/>
            <a:ext cx="3059127" cy="245987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7" idx="3"/>
            <a:endCxn id="59" idx="1"/>
          </p:cNvCxnSpPr>
          <p:nvPr/>
        </p:nvCxnSpPr>
        <p:spPr>
          <a:xfrm>
            <a:off x="1440536" y="4412589"/>
            <a:ext cx="3052992" cy="32069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1" idx="0"/>
          </p:cNvCxnSpPr>
          <p:nvPr/>
        </p:nvCxnSpPr>
        <p:spPr>
          <a:xfrm flipH="1">
            <a:off x="2243088" y="4409440"/>
            <a:ext cx="2272" cy="27304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" idx="3"/>
            <a:endCxn id="51" idx="2"/>
          </p:cNvCxnSpPr>
          <p:nvPr/>
        </p:nvCxnSpPr>
        <p:spPr>
          <a:xfrm flipV="1">
            <a:off x="1440536" y="4031307"/>
            <a:ext cx="5587632" cy="381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6058892" y="3583191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8562" y="127207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3212" y="127152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709855" y="12720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078482" y="200513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br>
              <a:rPr lang="en-US" dirty="0" smtClean="0"/>
            </a:br>
            <a:r>
              <a:rPr lang="en-US" dirty="0" smtClean="0"/>
              <a:t>in PIT entry</a:t>
            </a:r>
            <a:endParaRPr lang="en-US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3723302" y="34923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6895" y="282341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9" name="Straight Arrow Connector 8"/>
          <p:cNvCxnSpPr>
            <a:stCxn id="10" idx="2"/>
            <a:endCxn id="30" idx="0"/>
          </p:cNvCxnSpPr>
          <p:nvPr/>
        </p:nvCxnSpPr>
        <p:spPr>
          <a:xfrm>
            <a:off x="4541522" y="1820717"/>
            <a:ext cx="0" cy="1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6058892" y="228515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pending?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>
            <a:off x="7156172" y="3382431"/>
            <a:ext cx="0" cy="200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435535" y="199553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violates /</a:t>
            </a:r>
            <a:r>
              <a:rPr lang="en-US" dirty="0" err="1"/>
              <a:t>localhost</a:t>
            </a:r>
            <a:r>
              <a:rPr lang="en-US" dirty="0"/>
              <a:t>?</a:t>
            </a:r>
          </a:p>
        </p:txBody>
      </p:sp>
      <p:cxnSp>
        <p:nvCxnSpPr>
          <p:cNvPr id="28" name="Straight Arrow Connector 27"/>
          <p:cNvCxnSpPr>
            <a:stCxn id="43" idx="2"/>
            <a:endCxn id="38" idx="0"/>
          </p:cNvCxnSpPr>
          <p:nvPr/>
        </p:nvCxnSpPr>
        <p:spPr>
          <a:xfrm>
            <a:off x="1532815" y="3092815"/>
            <a:ext cx="0" cy="1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9071" y="29700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532" y="1923466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504998" y="515654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cxnSp>
        <p:nvCxnSpPr>
          <p:cNvPr id="27" name="Elbow Connector 26"/>
          <p:cNvCxnSpPr>
            <a:stCxn id="30" idx="3"/>
            <a:endCxn id="11" idx="1"/>
          </p:cNvCxnSpPr>
          <p:nvPr/>
        </p:nvCxnSpPr>
        <p:spPr>
          <a:xfrm flipV="1">
            <a:off x="6004562" y="1545849"/>
            <a:ext cx="328650" cy="10079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058892" y="5155550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584413" y="227491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99069" y="421300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08039" y="330887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11" idx="2"/>
            <a:endCxn id="35" idx="0"/>
          </p:cNvCxnSpPr>
          <p:nvPr/>
        </p:nvCxnSpPr>
        <p:spPr>
          <a:xfrm>
            <a:off x="7156172" y="1820169"/>
            <a:ext cx="0" cy="464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69775" y="322415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br>
              <a:rPr lang="en-US" dirty="0" smtClean="0"/>
            </a:br>
            <a:r>
              <a:rPr lang="en-US" dirty="0" smtClean="0"/>
              <a:t>with Dead Nonce List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8" idx="2"/>
            <a:endCxn id="45" idx="0"/>
          </p:cNvCxnSpPr>
          <p:nvPr/>
        </p:nvCxnSpPr>
        <p:spPr>
          <a:xfrm>
            <a:off x="1532815" y="4321436"/>
            <a:ext cx="0" cy="13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5810" y="222895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39" idx="0"/>
          </p:cNvCxnSpPr>
          <p:nvPr/>
        </p:nvCxnSpPr>
        <p:spPr>
          <a:xfrm>
            <a:off x="4541522" y="3102416"/>
            <a:ext cx="4740" cy="38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3"/>
            <a:endCxn id="37" idx="2"/>
          </p:cNvCxnSpPr>
          <p:nvPr/>
        </p:nvCxnSpPr>
        <p:spPr>
          <a:xfrm flipH="1" flipV="1">
            <a:off x="2625355" y="2292798"/>
            <a:ext cx="4740" cy="25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5402" y="307793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2995855" y="3766658"/>
            <a:ext cx="727447" cy="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2"/>
          <p:cNvSpPr/>
          <p:nvPr/>
        </p:nvSpPr>
        <p:spPr>
          <a:xfrm>
            <a:off x="435535" y="445314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mtClean="0"/>
              <a:t>reaching producer</a:t>
            </a:r>
          </a:p>
          <a:p>
            <a:pPr algn="ctr"/>
            <a:r>
              <a:rPr lang="en-US" dirty="0" smtClean="0"/>
              <a:t>region?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64" idx="2"/>
            <a:endCxn id="43" idx="0"/>
          </p:cNvCxnSpPr>
          <p:nvPr/>
        </p:nvCxnSpPr>
        <p:spPr>
          <a:xfrm>
            <a:off x="1532815" y="1820717"/>
            <a:ext cx="0" cy="17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99002" y="465400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526975" y="5766367"/>
            <a:ext cx="201168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strip forwarding hint</a:t>
            </a:r>
            <a:endParaRPr lang="en-US" dirty="0"/>
          </a:p>
        </p:txBody>
      </p:sp>
      <p:cxnSp>
        <p:nvCxnSpPr>
          <p:cNvPr id="109" name="Straight Arrow Connector 108"/>
          <p:cNvCxnSpPr>
            <a:stCxn id="45" idx="2"/>
            <a:endCxn id="93" idx="0"/>
          </p:cNvCxnSpPr>
          <p:nvPr/>
        </p:nvCxnSpPr>
        <p:spPr>
          <a:xfrm>
            <a:off x="1532815" y="5550429"/>
            <a:ext cx="0" cy="21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93" idx="2"/>
            <a:endCxn id="10" idx="1"/>
          </p:cNvCxnSpPr>
          <p:nvPr/>
        </p:nvCxnSpPr>
        <p:spPr>
          <a:xfrm rot="5400000" flipH="1" flipV="1">
            <a:off x="241383" y="2837828"/>
            <a:ext cx="4768610" cy="2185747"/>
          </a:xfrm>
          <a:prstGeom prst="bentConnector4">
            <a:avLst>
              <a:gd name="adj1" fmla="val -4794"/>
              <a:gd name="adj2" fmla="val 70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5" idx="3"/>
            <a:endCxn id="10" idx="1"/>
          </p:cNvCxnSpPr>
          <p:nvPr/>
        </p:nvCxnSpPr>
        <p:spPr>
          <a:xfrm flipV="1">
            <a:off x="2630095" y="1546397"/>
            <a:ext cx="1088467" cy="3455392"/>
          </a:xfrm>
          <a:prstGeom prst="bentConnector3">
            <a:avLst>
              <a:gd name="adj1" fmla="val 40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29983" y="544975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59" name="Elbow Connector 158"/>
          <p:cNvCxnSpPr>
            <a:stCxn id="35" idx="1"/>
            <a:endCxn id="40" idx="3"/>
          </p:cNvCxnSpPr>
          <p:nvPr/>
        </p:nvCxnSpPr>
        <p:spPr>
          <a:xfrm rot="10800000" flipV="1">
            <a:off x="5699558" y="2833790"/>
            <a:ext cx="359334" cy="25970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6" idx="1"/>
            <a:endCxn id="40" idx="3"/>
          </p:cNvCxnSpPr>
          <p:nvPr/>
        </p:nvCxnSpPr>
        <p:spPr>
          <a:xfrm rot="10800000" flipV="1">
            <a:off x="5699558" y="4131830"/>
            <a:ext cx="359334" cy="129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6" idx="2"/>
            <a:endCxn id="63" idx="0"/>
          </p:cNvCxnSpPr>
          <p:nvPr/>
        </p:nvCxnSpPr>
        <p:spPr>
          <a:xfrm>
            <a:off x="7156172" y="4680471"/>
            <a:ext cx="0" cy="47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911435" y="47247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79224" y="38247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 smtClean="0"/>
              <a:t>Name+Nonce</a:t>
            </a:r>
            <a:r>
              <a:rPr lang="en-US" dirty="0" smtClean="0"/>
              <a:t> </a:t>
            </a:r>
            <a:r>
              <a:rPr lang="en-US" dirty="0"/>
              <a:t>of the incoming Interest </a:t>
            </a:r>
            <a:r>
              <a:rPr lang="en-US" dirty="0" smtClean="0"/>
              <a:t>appear </a:t>
            </a:r>
            <a:r>
              <a:rPr lang="en-US" dirty="0"/>
              <a:t>in Dead Nonce </a:t>
            </a:r>
            <a:r>
              <a:rPr lang="en-US" dirty="0" smtClean="0"/>
              <a:t>List, or any </a:t>
            </a:r>
            <a:r>
              <a:rPr lang="en-US" dirty="0" err="1" smtClean="0"/>
              <a:t>InRecord</a:t>
            </a:r>
            <a:r>
              <a:rPr lang="en-US" dirty="0" smtClean="0"/>
              <a:t> or </a:t>
            </a:r>
            <a:r>
              <a:rPr lang="en-US" dirty="0" err="1" smtClean="0"/>
              <a:t>OutRecord</a:t>
            </a:r>
            <a:r>
              <a:rPr lang="en-US" dirty="0" smtClean="0"/>
              <a:t> in PIT entry contains the same Nonce as the incoming Interest, a duplicate Nonce is detected.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InRecord</a:t>
            </a:r>
            <a:r>
              <a:rPr lang="en-US" dirty="0" smtClean="0"/>
              <a:t> only, this is a multi-path arrival, and not a loop.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OutRecord</a:t>
            </a:r>
            <a:r>
              <a:rPr lang="en-US" dirty="0" smtClean="0"/>
              <a:t> or Dead Nonce Table, this is either a multi-path arrival or a loop, and these two reasons are indistinguishable.</a:t>
            </a:r>
          </a:p>
          <a:p>
            <a:r>
              <a:rPr lang="en-US" dirty="0" smtClean="0"/>
              <a:t>Nonce is later recorded on an </a:t>
            </a:r>
            <a:r>
              <a:rPr lang="en-US" dirty="0" err="1" smtClean="0"/>
              <a:t>InRecord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Process an Interest that has been considered looped.</a:t>
            </a:r>
          </a:p>
          <a:p>
            <a:r>
              <a:rPr lang="en-US" dirty="0"/>
              <a:t>Keep this simple for now: unconditionally send </a:t>
            </a:r>
            <a:r>
              <a:rPr lang="en-US" dirty="0" err="1"/>
              <a:t>Nack</a:t>
            </a:r>
            <a:r>
              <a:rPr lang="en-US" dirty="0"/>
              <a:t>-Duplicate when duplicate Nonce is detected.</a:t>
            </a:r>
          </a:p>
          <a:p>
            <a:r>
              <a:rPr lang="en-US" dirty="0"/>
              <a:t>Don't enter outgoing </a:t>
            </a:r>
            <a:r>
              <a:rPr lang="en-US" dirty="0" err="1"/>
              <a:t>Nack</a:t>
            </a:r>
            <a:r>
              <a:rPr lang="en-US" dirty="0"/>
              <a:t> pipeline: in-record isn't inserted yet.</a:t>
            </a:r>
          </a:p>
          <a:p>
            <a:r>
              <a:rPr lang="en-US" dirty="0"/>
              <a:t>In the future, strategy could be invoked, because duplicate Nonce may be multi-path arrival instead of loop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23213" y="3629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expiry</a:t>
            </a:r>
            <a:r>
              <a:rPr lang="zh-CN" altLang="en-US" dirty="0" smtClean="0"/>
              <a:t> </a:t>
            </a:r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34572" y="3293517"/>
            <a:ext cx="11601" cy="33614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96769" y="3296730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</p:cNvCxnSpPr>
          <p:nvPr/>
        </p:nvCxnSpPr>
        <p:spPr>
          <a:xfrm>
            <a:off x="4569133" y="3903981"/>
            <a:ext cx="32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11612" y="274487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>
            <a:off x="2562225" y="3903981"/>
            <a:ext cx="360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871506" y="363329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CS</a:t>
            </a:r>
            <a:r>
              <a:rPr lang="zh-CN" altLang="en-US" dirty="0" smtClean="0"/>
              <a:t> </a:t>
            </a:r>
            <a:r>
              <a:rPr lang="en-US" altLang="zh-CN" dirty="0" smtClean="0"/>
              <a:t>hit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879</Words>
  <Application>Microsoft Macintosh PowerPoint</Application>
  <PresentationFormat>On-screen Show (4:3)</PresentationFormat>
  <Paragraphs>240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hit pipeline</vt:lpstr>
      <vt:lpstr>Dispatch matched Data in CS to strategy</vt:lpstr>
      <vt:lpstr>ContentStore miss pipeline</vt:lpstr>
      <vt:lpstr>ContentStore miss pipeline</vt:lpstr>
      <vt:lpstr>dispatch incoming Interest to strategy</vt:lpstr>
      <vt:lpstr>outgoing Interest pipeline</vt:lpstr>
      <vt:lpstr>Interest reject pipeline</vt:lpstr>
      <vt:lpstr>Interest finalize pipeline</vt:lpstr>
      <vt:lpstr>Dead Nonce List insert</vt:lpstr>
      <vt:lpstr>incoming Data pipeline</vt:lpstr>
      <vt:lpstr>Dispatch incoming Data to strategy</vt:lpstr>
      <vt:lpstr>set PIT expiry timer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2018-02-26T16:58:56Z</dcterms:modified>
</cp:coreProperties>
</file>