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307" r:id="rId3"/>
    <p:sldId id="365" r:id="rId4"/>
    <p:sldId id="366" r:id="rId5"/>
    <p:sldId id="309" r:id="rId6"/>
    <p:sldId id="308" r:id="rId7"/>
    <p:sldId id="370" r:id="rId8"/>
    <p:sldId id="359" r:id="rId9"/>
    <p:sldId id="374" r:id="rId10"/>
    <p:sldId id="375" r:id="rId11"/>
    <p:sldId id="311" r:id="rId12"/>
    <p:sldId id="371" r:id="rId13"/>
    <p:sldId id="383" r:id="rId14"/>
    <p:sldId id="382" r:id="rId15"/>
    <p:sldId id="316" r:id="rId16"/>
    <p:sldId id="317" r:id="rId17"/>
    <p:sldId id="318" r:id="rId18"/>
    <p:sldId id="379" r:id="rId19"/>
    <p:sldId id="3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0023B90C-A4F9-4F07-860B-0F78750CC2C2}">
          <p14:sldIdLst>
            <p14:sldId id="256"/>
            <p14:sldId id="307"/>
            <p14:sldId id="365"/>
            <p14:sldId id="366"/>
            <p14:sldId id="309"/>
          </p14:sldIdLst>
        </p14:section>
        <p14:section name="Interest pipelines" id="{BA347323-D8AB-466B-81CC-1F70513DE0EF}">
          <p14:sldIdLst>
            <p14:sldId id="308"/>
            <p14:sldId id="370"/>
            <p14:sldId id="359"/>
            <p14:sldId id="374"/>
            <p14:sldId id="375"/>
            <p14:sldId id="311"/>
            <p14:sldId id="371"/>
          </p14:sldIdLst>
        </p14:section>
        <p14:section name="Data pipelines" id="{2D6B835F-26FB-4FFC-9431-0DE1DFED2B4C}">
          <p14:sldIdLst>
            <p14:sldId id="383"/>
            <p14:sldId id="382"/>
            <p14:sldId id="316"/>
            <p14:sldId id="317"/>
            <p14:sldId id="318"/>
          </p14:sldIdLst>
        </p14:section>
        <p14:section name="Nack pipelines" id="{D55A7433-8EEF-4145-8DFF-AC48432BEDE6}">
          <p14:sldIdLst>
            <p14:sldId id="379"/>
            <p14:sldId id="380"/>
          </p14:sldIdLst>
        </p14:section>
        <p14:section name="$" id="{694448DF-DA8B-4E85-BCC5-4D856F0F8AAF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 autoAdjust="0"/>
    <p:restoredTop sz="94674"/>
  </p:normalViewPr>
  <p:slideViewPr>
    <p:cSldViewPr snapToGrid="0">
      <p:cViewPr>
        <p:scale>
          <a:sx n="85" d="100"/>
          <a:sy n="85" d="100"/>
        </p:scale>
        <p:origin x="-17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4/3/18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4/3/18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4/3/18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4/3/18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4/3/18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4175"/>
            <a:ext cx="7886700" cy="1046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6775"/>
            <a:ext cx="7886700" cy="467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4/3/18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NFD forwarding pipelines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134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2200" dirty="0" smtClean="0"/>
              <a:t> </a:t>
            </a:r>
            <a:r>
              <a:rPr lang="en-US" altLang="zh-CN" sz="2200" dirty="0" err="1" smtClean="0"/>
              <a:t>Junxiao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Shi,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Teng</a:t>
            </a:r>
            <a:r>
              <a:rPr lang="zh-CN" altLang="en-US" sz="2200" dirty="0" smtClean="0"/>
              <a:t> </a:t>
            </a:r>
            <a:r>
              <a:rPr lang="en-US" altLang="zh-CN" sz="2200" dirty="0" smtClean="0"/>
              <a:t>Liang</a:t>
            </a:r>
          </a:p>
          <a:p>
            <a:r>
              <a:rPr lang="en-US" sz="2200" dirty="0" smtClean="0"/>
              <a:t>201</a:t>
            </a:r>
            <a:r>
              <a:rPr lang="en-US" altLang="zh-CN" sz="2200" dirty="0" smtClean="0"/>
              <a:t>8</a:t>
            </a:r>
            <a:r>
              <a:rPr lang="en-US" sz="2200" dirty="0" smtClean="0"/>
              <a:t>-0</a:t>
            </a:r>
            <a:r>
              <a:rPr lang="en-US" sz="2200" dirty="0"/>
              <a:t>4</a:t>
            </a:r>
            <a:r>
              <a:rPr lang="en-US" sz="2200" dirty="0" smtClean="0"/>
              <a:t>-03</a:t>
            </a:r>
            <a:endParaRPr lang="en-US" altLang="zh-C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miss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4662" y="269906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insert </a:t>
            </a:r>
            <a:r>
              <a:rPr lang="en-US" sz="1600" dirty="0" err="1"/>
              <a:t>InRecord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971530" y="268889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set PIT </a:t>
            </a:r>
            <a:r>
              <a:rPr lang="en-US" sz="1600" dirty="0" smtClean="0"/>
              <a:t>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320582" y="2963215"/>
            <a:ext cx="650948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420285" y="2973385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16" idx="0"/>
          </p:cNvCxnSpPr>
          <p:nvPr/>
        </p:nvCxnSpPr>
        <p:spPr>
          <a:xfrm rot="16200000" flipH="1">
            <a:off x="3656669" y="3375355"/>
            <a:ext cx="280470" cy="48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6197" y="3797617"/>
            <a:ext cx="1910977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Strategy</a:t>
            </a:r>
            <a:r>
              <a:rPr lang="en-US" altLang="zh-CN" sz="1600" dirty="0" smtClean="0"/>
              <a:t>: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after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receive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Interest</a:t>
            </a:r>
            <a:endParaRPr lang="en-US" sz="1600" dirty="0"/>
          </a:p>
        </p:txBody>
      </p:sp>
      <p:sp>
        <p:nvSpPr>
          <p:cNvPr id="16" name="Flowchart: Decision 15"/>
          <p:cNvSpPr/>
          <p:nvPr/>
        </p:nvSpPr>
        <p:spPr>
          <a:xfrm>
            <a:off x="2702039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has</a:t>
            </a:r>
            <a:br>
              <a:rPr lang="en-US" sz="1600" dirty="0" smtClean="0"/>
            </a:br>
            <a:r>
              <a:rPr lang="en-US" sz="1600" dirty="0" err="1" smtClean="0"/>
              <a:t>NextHopFaceId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17" name="Flowchart: Predefined Process 16"/>
          <p:cNvSpPr/>
          <p:nvPr/>
        </p:nvSpPr>
        <p:spPr>
          <a:xfrm>
            <a:off x="5683678" y="485791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outgoing Interest</a:t>
            </a:r>
            <a:endParaRPr lang="en-US" sz="1600" dirty="0"/>
          </a:p>
        </p:txBody>
      </p:sp>
      <p:sp>
        <p:nvSpPr>
          <p:cNvPr id="18" name="Flowchart: Decision 17"/>
          <p:cNvSpPr/>
          <p:nvPr/>
        </p:nvSpPr>
        <p:spPr>
          <a:xfrm>
            <a:off x="5409358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chosen</a:t>
            </a:r>
            <a:br>
              <a:rPr lang="en-US" sz="1600" dirty="0" smtClean="0"/>
            </a:br>
            <a:r>
              <a:rPr lang="en-US" sz="1600" dirty="0" err="1" smtClean="0"/>
              <a:t>NextHop</a:t>
            </a:r>
            <a:r>
              <a:rPr lang="en-US" sz="1600" dirty="0" smtClean="0"/>
              <a:t> face</a:t>
            </a:r>
            <a:br>
              <a:rPr lang="en-US" sz="1600" dirty="0" smtClean="0"/>
            </a:br>
            <a:r>
              <a:rPr lang="en-US" sz="1600" dirty="0" smtClean="0"/>
              <a:t>exists?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145512" y="3881978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(drop)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16" idx="1"/>
            <a:endCxn id="14" idx="3"/>
          </p:cNvCxnSpPr>
          <p:nvPr/>
        </p:nvCxnSpPr>
        <p:spPr>
          <a:xfrm flipH="1">
            <a:off x="2367174" y="4066645"/>
            <a:ext cx="334865" cy="5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3"/>
            <a:endCxn id="18" idx="1"/>
          </p:cNvCxnSpPr>
          <p:nvPr/>
        </p:nvCxnSpPr>
        <p:spPr>
          <a:xfrm>
            <a:off x="4896599" y="4066645"/>
            <a:ext cx="5127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2"/>
            <a:endCxn id="17" idx="0"/>
          </p:cNvCxnSpPr>
          <p:nvPr/>
        </p:nvCxnSpPr>
        <p:spPr>
          <a:xfrm>
            <a:off x="6506638" y="4615285"/>
            <a:ext cx="0" cy="24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  <a:endCxn id="6" idx="1"/>
          </p:cNvCxnSpPr>
          <p:nvPr/>
        </p:nvCxnSpPr>
        <p:spPr>
          <a:xfrm flipV="1">
            <a:off x="7603918" y="4051255"/>
            <a:ext cx="541594" cy="15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96798" y="370589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71671" y="450355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78731" y="3711316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35245" y="3727598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0" name="Content Placeholder 15"/>
          <p:cNvSpPr txBox="1">
            <a:spLocks/>
          </p:cNvSpPr>
          <p:nvPr/>
        </p:nvSpPr>
        <p:spPr>
          <a:xfrm>
            <a:off x="295747" y="900951"/>
            <a:ext cx="8347357" cy="1675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This pipeline is entered when an incoming Interest</a:t>
            </a:r>
          </a:p>
          <a:p>
            <a:pPr lvl="1"/>
            <a:r>
              <a:rPr lang="en-US" sz="1800" dirty="0" smtClean="0"/>
              <a:t>is pending (so </a:t>
            </a:r>
            <a:r>
              <a:rPr lang="en-US" sz="1800" dirty="0" err="1" smtClean="0"/>
              <a:t>ContentStore</a:t>
            </a:r>
            <a:r>
              <a:rPr lang="en-US" sz="1800" dirty="0" smtClean="0"/>
              <a:t> lookup is unnecessary), or</a:t>
            </a:r>
          </a:p>
          <a:p>
            <a:pPr lvl="1"/>
            <a:r>
              <a:rPr lang="en-US" sz="1800" dirty="0" smtClean="0"/>
              <a:t>is miss from </a:t>
            </a:r>
            <a:r>
              <a:rPr lang="en-US" sz="1800" dirty="0" err="1" smtClean="0"/>
              <a:t>ContentStore</a:t>
            </a:r>
            <a:endParaRPr lang="en-US" sz="1800" dirty="0" smtClean="0"/>
          </a:p>
          <a:p>
            <a:r>
              <a:rPr lang="en-US" sz="2000" dirty="0" smtClean="0"/>
              <a:t>This pipeline will start forwarding the Interest</a:t>
            </a:r>
            <a:endParaRPr lang="en-US" sz="2000" dirty="0"/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95748" y="5526371"/>
            <a:ext cx="8409007" cy="13316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Given PIT entry and incoming Interest, determine which strategy should process this Interest, and trigger that strategy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40056" y="254674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3985976" y="2817954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1"/>
          </p:cNvCxnSpPr>
          <p:nvPr/>
        </p:nvCxnSpPr>
        <p:spPr>
          <a:xfrm>
            <a:off x="1973314" y="282106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92198" y="2543633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finalize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80607" y="234359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3788503" y="1640012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55245" y="1366818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13" name="Flowchart: Decision 12"/>
          <p:cNvSpPr/>
          <p:nvPr/>
        </p:nvSpPr>
        <p:spPr>
          <a:xfrm>
            <a:off x="1593943" y="109137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1227201" y="1640012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8503" y="12585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5801165" y="1641138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4221285" y="658590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1222" y="212952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591661" y="3636954"/>
            <a:ext cx="7886700" cy="27741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Dead Nonce List </a:t>
            </a:r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Dead Nonce List insertion is needed if:</a:t>
            </a:r>
          </a:p>
          <a:p>
            <a:pPr lvl="2"/>
            <a:r>
              <a:rPr lang="en-US" dirty="0" smtClean="0"/>
              <a:t>Interest is </a:t>
            </a:r>
            <a:r>
              <a:rPr lang="en-US" dirty="0" err="1" smtClean="0"/>
              <a:t>unsatisified</a:t>
            </a:r>
            <a:r>
              <a:rPr lang="en-US" dirty="0" smtClean="0"/>
              <a:t>, OR</a:t>
            </a:r>
          </a:p>
          <a:p>
            <a:pPr lvl="2"/>
            <a:r>
              <a:rPr lang="en-US" dirty="0" smtClean="0"/>
              <a:t>Interest has </a:t>
            </a:r>
            <a:r>
              <a:rPr lang="en-US" dirty="0" err="1" smtClean="0"/>
              <a:t>MustBeFresh</a:t>
            </a:r>
            <a:r>
              <a:rPr lang="en-US" dirty="0" smtClean="0"/>
              <a:t>=yes and Data </a:t>
            </a:r>
            <a:r>
              <a:rPr lang="en-US" dirty="0" err="1" smtClean="0"/>
              <a:t>FreshnessPeriod</a:t>
            </a:r>
            <a:r>
              <a:rPr lang="en-US" dirty="0" smtClean="0"/>
              <a:t> is shorter than 6 seconds</a:t>
            </a:r>
          </a:p>
          <a:p>
            <a:pPr lvl="1"/>
            <a:r>
              <a:rPr lang="en-US" dirty="0" err="1" smtClean="0"/>
              <a:t>Nonces</a:t>
            </a:r>
            <a:r>
              <a:rPr lang="en-US" dirty="0" smtClean="0"/>
              <a:t> in </a:t>
            </a:r>
            <a:r>
              <a:rPr lang="en-US" dirty="0" err="1" smtClean="0"/>
              <a:t>OutRecords</a:t>
            </a:r>
            <a:r>
              <a:rPr lang="en-US" dirty="0" smtClean="0"/>
              <a:t> are inserted to Dead Nonce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9537" y="0"/>
            <a:ext cx="8273254" cy="840960"/>
          </a:xfrm>
        </p:spPr>
        <p:txBody>
          <a:bodyPr>
            <a:norm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ncoming Data pipeline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61661" y="932790"/>
            <a:ext cx="1167331" cy="3654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</a:t>
            </a:r>
            <a:r>
              <a:rPr lang="en-US" sz="1400" dirty="0" smtClean="0"/>
              <a:t>eceive </a:t>
            </a:r>
            <a:r>
              <a:rPr lang="en-US" sz="1400" dirty="0"/>
              <a:t>Data</a:t>
            </a:r>
          </a:p>
        </p:txBody>
      </p:sp>
      <p:sp>
        <p:nvSpPr>
          <p:cNvPr id="2" name="Left Brace 1"/>
          <p:cNvSpPr/>
          <p:nvPr/>
        </p:nvSpPr>
        <p:spPr>
          <a:xfrm>
            <a:off x="-114300" y="482386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95110" y="1647289"/>
            <a:ext cx="63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(drop)</a:t>
            </a:r>
          </a:p>
        </p:txBody>
      </p:sp>
      <p:cxnSp>
        <p:nvCxnSpPr>
          <p:cNvPr id="15" name="Straight Arrow Connector 14"/>
          <p:cNvCxnSpPr>
            <a:stCxn id="7" idx="2"/>
            <a:endCxn id="112" idx="0"/>
          </p:cNvCxnSpPr>
          <p:nvPr/>
        </p:nvCxnSpPr>
        <p:spPr>
          <a:xfrm flipH="1">
            <a:off x="2843383" y="1298221"/>
            <a:ext cx="1944" cy="366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2060213" y="1665109"/>
            <a:ext cx="1551439" cy="575888"/>
            <a:chOff x="973666" y="1495777"/>
            <a:chExt cx="1551439" cy="575888"/>
          </a:xfrm>
        </p:grpSpPr>
        <p:sp>
          <p:nvSpPr>
            <p:cNvPr id="112" name="Diamond 111"/>
            <p:cNvSpPr/>
            <p:nvPr/>
          </p:nvSpPr>
          <p:spPr>
            <a:xfrm>
              <a:off x="1397003" y="1495777"/>
              <a:ext cx="719665" cy="268112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973666" y="1763888"/>
              <a:ext cx="15514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Violates </a:t>
              </a:r>
              <a:r>
                <a:rPr lang="en-US" sz="1400" dirty="0" err="1"/>
                <a:t>l</a:t>
              </a:r>
              <a:r>
                <a:rPr lang="en-US" sz="1400" dirty="0" err="1" smtClean="0"/>
                <a:t>ocalhost</a:t>
              </a:r>
              <a:r>
                <a:rPr lang="en-US" sz="1400" dirty="0" smtClean="0"/>
                <a:t>?</a:t>
              </a:r>
              <a:endParaRPr lang="en-US" sz="1400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034578" y="1478362"/>
            <a:ext cx="1448972" cy="336927"/>
            <a:chOff x="470138" y="1309030"/>
            <a:chExt cx="1448972" cy="336927"/>
          </a:xfrm>
        </p:grpSpPr>
        <p:sp>
          <p:nvSpPr>
            <p:cNvPr id="10" name="TextBox 9"/>
            <p:cNvSpPr txBox="1"/>
            <p:nvPr/>
          </p:nvSpPr>
          <p:spPr>
            <a:xfrm>
              <a:off x="1281445" y="130903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23" name="Straight Arrow Connector 122"/>
            <p:cNvCxnSpPr>
              <a:stCxn id="112" idx="1"/>
              <a:endCxn id="43" idx="3"/>
            </p:cNvCxnSpPr>
            <p:nvPr/>
          </p:nvCxnSpPr>
          <p:spPr>
            <a:xfrm flipH="1">
              <a:off x="470138" y="1643944"/>
              <a:ext cx="1448972" cy="20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2350366" y="2523065"/>
            <a:ext cx="993719" cy="575888"/>
            <a:chOff x="1785926" y="2353733"/>
            <a:chExt cx="993719" cy="575888"/>
          </a:xfrm>
        </p:grpSpPr>
        <p:sp>
          <p:nvSpPr>
            <p:cNvPr id="127" name="Diamond 126"/>
            <p:cNvSpPr/>
            <p:nvPr/>
          </p:nvSpPr>
          <p:spPr>
            <a:xfrm>
              <a:off x="1916289" y="2353733"/>
              <a:ext cx="719665" cy="268112"/>
            </a:xfrm>
            <a:prstGeom prst="diamond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785926" y="2621844"/>
              <a:ext cx="9937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PIT match?</a:t>
              </a:r>
              <a:endParaRPr lang="en-US" sz="1400" dirty="0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840562" y="1495079"/>
            <a:ext cx="804259" cy="1042097"/>
            <a:chOff x="2276122" y="1325747"/>
            <a:chExt cx="804259" cy="1042097"/>
          </a:xfrm>
        </p:grpSpPr>
        <p:sp>
          <p:nvSpPr>
            <p:cNvPr id="51" name="TextBox 50"/>
            <p:cNvSpPr txBox="1"/>
            <p:nvPr/>
          </p:nvSpPr>
          <p:spPr>
            <a:xfrm>
              <a:off x="2779823" y="1325747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</a:t>
              </a:r>
              <a:endParaRPr lang="en-US" sz="1400" dirty="0"/>
            </a:p>
          </p:txBody>
        </p:sp>
        <p:cxnSp>
          <p:nvCxnSpPr>
            <p:cNvPr id="131" name="Elbow Connector 130"/>
            <p:cNvCxnSpPr>
              <a:stCxn id="112" idx="3"/>
              <a:endCxn id="127" idx="0"/>
            </p:cNvCxnSpPr>
            <p:nvPr/>
          </p:nvCxnSpPr>
          <p:spPr>
            <a:xfrm flipH="1">
              <a:off x="2276122" y="1643944"/>
              <a:ext cx="362653" cy="723900"/>
            </a:xfrm>
            <a:prstGeom prst="bentConnector4">
              <a:avLst>
                <a:gd name="adj1" fmla="val -63035"/>
                <a:gd name="adj2" fmla="val 59259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411110" y="2350428"/>
            <a:ext cx="1069619" cy="308029"/>
            <a:chOff x="934159" y="984474"/>
            <a:chExt cx="1069619" cy="308029"/>
          </a:xfrm>
        </p:grpSpPr>
        <p:sp>
          <p:nvSpPr>
            <p:cNvPr id="136" name="TextBox 135"/>
            <p:cNvSpPr txBox="1"/>
            <p:nvPr/>
          </p:nvSpPr>
          <p:spPr>
            <a:xfrm>
              <a:off x="1380223" y="984474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cxnSp>
          <p:nvCxnSpPr>
            <p:cNvPr id="137" name="Straight Arrow Connector 136"/>
            <p:cNvCxnSpPr>
              <a:stCxn id="127" idx="1"/>
              <a:endCxn id="143" idx="3"/>
            </p:cNvCxnSpPr>
            <p:nvPr/>
          </p:nvCxnSpPr>
          <p:spPr>
            <a:xfrm flipH="1">
              <a:off x="934159" y="1291167"/>
              <a:ext cx="1069619" cy="13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Flowchart: Predefined Process 40"/>
          <p:cNvSpPr/>
          <p:nvPr/>
        </p:nvSpPr>
        <p:spPr>
          <a:xfrm>
            <a:off x="106653" y="2410026"/>
            <a:ext cx="1304457" cy="49686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Data unsolicited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2848012" y="2351083"/>
            <a:ext cx="781993" cy="1113174"/>
            <a:chOff x="2848012" y="2181751"/>
            <a:chExt cx="781993" cy="1113174"/>
          </a:xfrm>
        </p:grpSpPr>
        <p:sp>
          <p:nvSpPr>
            <p:cNvPr id="42" name="TextBox 41"/>
            <p:cNvSpPr txBox="1"/>
            <p:nvPr/>
          </p:nvSpPr>
          <p:spPr>
            <a:xfrm>
              <a:off x="3355571" y="2181751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56" name="Elbow Connector 155"/>
            <p:cNvCxnSpPr>
              <a:stCxn id="127" idx="3"/>
              <a:endCxn id="158" idx="0"/>
            </p:cNvCxnSpPr>
            <p:nvPr/>
          </p:nvCxnSpPr>
          <p:spPr>
            <a:xfrm flipH="1">
              <a:off x="2848012" y="2487789"/>
              <a:ext cx="352382" cy="807136"/>
            </a:xfrm>
            <a:prstGeom prst="bentConnector4">
              <a:avLst>
                <a:gd name="adj1" fmla="val -64873"/>
                <a:gd name="adj2" fmla="val 58304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Rectangle 157"/>
          <p:cNvSpPr/>
          <p:nvPr/>
        </p:nvSpPr>
        <p:spPr>
          <a:xfrm>
            <a:off x="2408134" y="3464257"/>
            <a:ext cx="879756" cy="3316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CS insert</a:t>
            </a:r>
          </a:p>
        </p:txBody>
      </p:sp>
      <p:grpSp>
        <p:nvGrpSpPr>
          <p:cNvPr id="166" name="Group 165"/>
          <p:cNvGrpSpPr/>
          <p:nvPr/>
        </p:nvGrpSpPr>
        <p:grpSpPr>
          <a:xfrm>
            <a:off x="2074333" y="4114798"/>
            <a:ext cx="1552221" cy="791332"/>
            <a:chOff x="1498604" y="2353733"/>
            <a:chExt cx="1552221" cy="791332"/>
          </a:xfrm>
        </p:grpSpPr>
        <p:sp>
          <p:nvSpPr>
            <p:cNvPr id="167" name="Diamond 166"/>
            <p:cNvSpPr/>
            <p:nvPr/>
          </p:nvSpPr>
          <p:spPr>
            <a:xfrm>
              <a:off x="1916289" y="2353733"/>
              <a:ext cx="719665" cy="268112"/>
            </a:xfrm>
            <a:prstGeom prst="diamond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498604" y="2621845"/>
              <a:ext cx="15522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Only one PIT entry is matched?</a:t>
              </a:r>
              <a:endParaRPr lang="en-US" sz="1400" dirty="0"/>
            </a:p>
          </p:txBody>
        </p:sp>
      </p:grpSp>
      <p:cxnSp>
        <p:nvCxnSpPr>
          <p:cNvPr id="170" name="Straight Arrow Connector 169"/>
          <p:cNvCxnSpPr>
            <a:stCxn id="158" idx="2"/>
            <a:endCxn id="167" idx="0"/>
          </p:cNvCxnSpPr>
          <p:nvPr/>
        </p:nvCxnSpPr>
        <p:spPr>
          <a:xfrm>
            <a:off x="2848012" y="3795888"/>
            <a:ext cx="3839" cy="3189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505290" y="4481067"/>
            <a:ext cx="1484377" cy="2461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69524" y="4981035"/>
            <a:ext cx="1377808" cy="3952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Dead Nonce List insert if needed</a:t>
            </a:r>
            <a:endParaRPr lang="en-US" sz="1400" dirty="0"/>
          </a:p>
        </p:txBody>
      </p:sp>
      <p:sp>
        <p:nvSpPr>
          <p:cNvPr id="173" name="Rectangle 172"/>
          <p:cNvSpPr/>
          <p:nvPr/>
        </p:nvSpPr>
        <p:spPr>
          <a:xfrm>
            <a:off x="516579" y="5437800"/>
            <a:ext cx="1484377" cy="4041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set PIT expiry timer to now </a:t>
            </a:r>
            <a:endParaRPr lang="en-US" sz="1400" dirty="0"/>
          </a:p>
        </p:txBody>
      </p:sp>
      <p:sp>
        <p:nvSpPr>
          <p:cNvPr id="174" name="Rectangle 173"/>
          <p:cNvSpPr/>
          <p:nvPr/>
        </p:nvSpPr>
        <p:spPr>
          <a:xfrm>
            <a:off x="157534" y="6229426"/>
            <a:ext cx="2194560" cy="3604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/>
              <a:t>a</a:t>
            </a:r>
            <a:r>
              <a:rPr lang="en-US" sz="1400" dirty="0"/>
              <a:t>fter</a:t>
            </a:r>
            <a:r>
              <a:rPr lang="zh-CN" altLang="en-US" sz="1400" dirty="0"/>
              <a:t> </a:t>
            </a:r>
            <a:r>
              <a:rPr lang="en-US" altLang="zh-CN" sz="1400" dirty="0"/>
              <a:t>receive</a:t>
            </a:r>
            <a:r>
              <a:rPr lang="zh-CN" altLang="en-US" sz="1400" dirty="0"/>
              <a:t> </a:t>
            </a:r>
            <a:r>
              <a:rPr lang="en-US" altLang="zh-CN" sz="1400" dirty="0"/>
              <a:t>Data</a:t>
            </a:r>
            <a:endParaRPr lang="en-US" sz="1400" dirty="0"/>
          </a:p>
        </p:txBody>
      </p:sp>
      <p:cxnSp>
        <p:nvCxnSpPr>
          <p:cNvPr id="176" name="Elbow Connector 175"/>
          <p:cNvCxnSpPr>
            <a:stCxn id="167" idx="1"/>
            <a:endCxn id="171" idx="0"/>
          </p:cNvCxnSpPr>
          <p:nvPr/>
        </p:nvCxnSpPr>
        <p:spPr>
          <a:xfrm rot="10800000" flipV="1">
            <a:off x="1247480" y="4248853"/>
            <a:ext cx="1244539" cy="23221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1" idx="2"/>
            <a:endCxn id="172" idx="0"/>
          </p:cNvCxnSpPr>
          <p:nvPr/>
        </p:nvCxnSpPr>
        <p:spPr>
          <a:xfrm>
            <a:off x="1247479" y="4727220"/>
            <a:ext cx="10949" cy="253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72" idx="2"/>
          </p:cNvCxnSpPr>
          <p:nvPr/>
        </p:nvCxnSpPr>
        <p:spPr>
          <a:xfrm>
            <a:off x="1258428" y="5376329"/>
            <a:ext cx="340" cy="230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endCxn id="174" idx="0"/>
          </p:cNvCxnSpPr>
          <p:nvPr/>
        </p:nvCxnSpPr>
        <p:spPr>
          <a:xfrm flipH="1">
            <a:off x="1254814" y="6011329"/>
            <a:ext cx="3954" cy="2180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871082" y="394281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</a:t>
            </a:r>
          </a:p>
        </p:txBody>
      </p:sp>
      <p:sp>
        <p:nvSpPr>
          <p:cNvPr id="206" name="Left Brace 205"/>
          <p:cNvSpPr/>
          <p:nvPr/>
        </p:nvSpPr>
        <p:spPr>
          <a:xfrm>
            <a:off x="4493189" y="1281972"/>
            <a:ext cx="205814" cy="7076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4666028" y="1337838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foreach</a:t>
            </a:r>
            <a:endParaRPr lang="en-US" sz="1400" dirty="0"/>
          </a:p>
          <a:p>
            <a:r>
              <a:rPr lang="en-US" sz="1400" dirty="0"/>
              <a:t>PIT entry</a:t>
            </a:r>
          </a:p>
        </p:txBody>
      </p:sp>
      <p:cxnSp>
        <p:nvCxnSpPr>
          <p:cNvPr id="209" name="Elbow Connector 208"/>
          <p:cNvCxnSpPr>
            <a:stCxn id="167" idx="3"/>
            <a:endCxn id="206" idx="1"/>
          </p:cNvCxnSpPr>
          <p:nvPr/>
        </p:nvCxnSpPr>
        <p:spPr>
          <a:xfrm flipV="1">
            <a:off x="3211683" y="1635819"/>
            <a:ext cx="1281506" cy="2613035"/>
          </a:xfrm>
          <a:prstGeom prst="bentConnector3">
            <a:avLst>
              <a:gd name="adj1" fmla="val 6761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3341441" y="3905257"/>
            <a:ext cx="300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212" name="Rectangle 211"/>
          <p:cNvSpPr/>
          <p:nvPr/>
        </p:nvSpPr>
        <p:spPr>
          <a:xfrm>
            <a:off x="5607871" y="2132972"/>
            <a:ext cx="1484377" cy="4041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set PIT expiry timer to now </a:t>
            </a:r>
            <a:endParaRPr lang="en-US" sz="1400" dirty="0"/>
          </a:p>
        </p:txBody>
      </p:sp>
      <p:sp>
        <p:nvSpPr>
          <p:cNvPr id="213" name="Rectangle 212"/>
          <p:cNvSpPr/>
          <p:nvPr/>
        </p:nvSpPr>
        <p:spPr>
          <a:xfrm>
            <a:off x="5573380" y="2755264"/>
            <a:ext cx="1552734" cy="3604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before satisfy Interest</a:t>
            </a:r>
            <a:endParaRPr lang="en-US" sz="1400" dirty="0"/>
          </a:p>
        </p:txBody>
      </p:sp>
      <p:sp>
        <p:nvSpPr>
          <p:cNvPr id="214" name="Rectangle 213"/>
          <p:cNvSpPr/>
          <p:nvPr/>
        </p:nvSpPr>
        <p:spPr>
          <a:xfrm>
            <a:off x="5610693" y="3377572"/>
            <a:ext cx="1484377" cy="2461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5660814" y="3821095"/>
            <a:ext cx="1377808" cy="3952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Dead Nonce List insert if needed</a:t>
            </a:r>
            <a:endParaRPr lang="en-US" sz="1400" dirty="0"/>
          </a:p>
        </p:txBody>
      </p:sp>
      <p:sp>
        <p:nvSpPr>
          <p:cNvPr id="216" name="Rectangle 215"/>
          <p:cNvSpPr/>
          <p:nvPr/>
        </p:nvSpPr>
        <p:spPr>
          <a:xfrm>
            <a:off x="5607871" y="4418970"/>
            <a:ext cx="1484377" cy="4352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Clear PIT in and out records</a:t>
            </a:r>
            <a:endParaRPr lang="en-US" sz="1400" dirty="0"/>
          </a:p>
        </p:txBody>
      </p:sp>
      <p:sp>
        <p:nvSpPr>
          <p:cNvPr id="217" name="Rectangle 216"/>
          <p:cNvSpPr/>
          <p:nvPr/>
        </p:nvSpPr>
        <p:spPr>
          <a:xfrm>
            <a:off x="5511916" y="1298222"/>
            <a:ext cx="1670642" cy="646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Remember pending </a:t>
            </a:r>
            <a:r>
              <a:rPr lang="en-US" sz="1400" dirty="0" err="1" smtClean="0"/>
              <a:t>downstreams</a:t>
            </a:r>
            <a:endParaRPr lang="en-US" sz="1400" dirty="0"/>
          </a:p>
        </p:txBody>
      </p:sp>
      <p:cxnSp>
        <p:nvCxnSpPr>
          <p:cNvPr id="219" name="Straight Arrow Connector 218"/>
          <p:cNvCxnSpPr>
            <a:stCxn id="217" idx="2"/>
            <a:endCxn id="212" idx="0"/>
          </p:cNvCxnSpPr>
          <p:nvPr/>
        </p:nvCxnSpPr>
        <p:spPr>
          <a:xfrm>
            <a:off x="6347237" y="1944510"/>
            <a:ext cx="2823" cy="188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212" idx="2"/>
            <a:endCxn id="213" idx="0"/>
          </p:cNvCxnSpPr>
          <p:nvPr/>
        </p:nvCxnSpPr>
        <p:spPr>
          <a:xfrm flipH="1">
            <a:off x="6349747" y="2537169"/>
            <a:ext cx="313" cy="2180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13" idx="2"/>
            <a:endCxn id="214" idx="0"/>
          </p:cNvCxnSpPr>
          <p:nvPr/>
        </p:nvCxnSpPr>
        <p:spPr>
          <a:xfrm>
            <a:off x="6349747" y="3115724"/>
            <a:ext cx="3135" cy="261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214" idx="2"/>
            <a:endCxn id="215" idx="0"/>
          </p:cNvCxnSpPr>
          <p:nvPr/>
        </p:nvCxnSpPr>
        <p:spPr>
          <a:xfrm flipH="1">
            <a:off x="6349718" y="3623725"/>
            <a:ext cx="3164" cy="197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215" idx="2"/>
            <a:endCxn id="216" idx="0"/>
          </p:cNvCxnSpPr>
          <p:nvPr/>
        </p:nvCxnSpPr>
        <p:spPr>
          <a:xfrm>
            <a:off x="6349718" y="4216389"/>
            <a:ext cx="342" cy="202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Right Brace 234"/>
          <p:cNvSpPr/>
          <p:nvPr/>
        </p:nvSpPr>
        <p:spPr>
          <a:xfrm>
            <a:off x="7215090" y="4301270"/>
            <a:ext cx="94468" cy="7222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lowchart: Predefined Process 18"/>
          <p:cNvSpPr/>
          <p:nvPr/>
        </p:nvSpPr>
        <p:spPr>
          <a:xfrm>
            <a:off x="7627325" y="4439452"/>
            <a:ext cx="1276787" cy="442991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outgoing Data</a:t>
            </a:r>
          </a:p>
        </p:txBody>
      </p:sp>
      <p:cxnSp>
        <p:nvCxnSpPr>
          <p:cNvPr id="264" name="Straight Arrow Connector 263"/>
          <p:cNvCxnSpPr>
            <a:stCxn id="235" idx="1"/>
            <a:endCxn id="236" idx="1"/>
          </p:cNvCxnSpPr>
          <p:nvPr/>
        </p:nvCxnSpPr>
        <p:spPr>
          <a:xfrm flipV="1">
            <a:off x="7309558" y="4660948"/>
            <a:ext cx="317767" cy="1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60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Data</a:t>
            </a:r>
            <a:r>
              <a:rPr lang="zh-CN" altLang="en-US" dirty="0" smtClean="0"/>
              <a:t> </a:t>
            </a:r>
            <a:r>
              <a:rPr lang="en-US" dirty="0" smtClean="0"/>
              <a:t>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determine which strategy should process this Data, and trigger that strategy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Strategies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/>
              <a:t>strategy::</a:t>
            </a:r>
            <a:r>
              <a:rPr lang="en-US" altLang="zh-CN" dirty="0" err="1" smtClean="0"/>
              <a:t>sendDataToAll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helper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send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</a:t>
            </a:r>
            <a:r>
              <a:rPr lang="zh-CN" altLang="en-US" dirty="0" smtClean="0"/>
              <a:t> </a:t>
            </a:r>
            <a:r>
              <a:rPr lang="en-US" altLang="zh-CN" dirty="0" smtClean="0"/>
              <a:t>matched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Faces.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3142798" y="173537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0078" y="284516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7118" y="323737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4240078" y="283265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337358" y="228401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573352" y="228401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0859" y="19146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11852" y="209935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93397" y="31076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5639317" y="3381936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06059" y="310761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949335" y="180698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1497163" y="2355629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4143895" y="2368019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95457" y="19986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29901" y="216940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3281174" y="2669711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6615" y="28212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 smtClean="0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trategy</a:t>
            </a:r>
            <a:r>
              <a:rPr lang="en-US" dirty="0"/>
              <a:t>: after receive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 smtClean="0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</a:t>
            </a:r>
            <a:r>
              <a:rPr lang="en-US" sz="1600" dirty="0" smtClean="0"/>
              <a:t>out-record </a:t>
            </a:r>
            <a:br>
              <a:rPr lang="en-US" sz="1600" dirty="0" smtClean="0"/>
            </a:br>
            <a:r>
              <a:rPr lang="en-US" sz="1600" dirty="0" smtClean="0"/>
              <a:t>with correct Nonce?</a:t>
            </a:r>
            <a:endParaRPr lang="en-US" sz="1600" dirty="0"/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18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point-to-point face?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97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Strategy: </a:t>
            </a:r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erase in-record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19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point</a:t>
            </a:r>
            <a:r>
              <a:rPr lang="en-US" altLang="zh-CN" sz="1600" dirty="0" smtClean="0"/>
              <a:t>-to-point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face?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Forwarding consists of pipelines and strategies</a:t>
            </a:r>
          </a:p>
          <a:p>
            <a:r>
              <a:rPr lang="en-US" sz="2400" dirty="0" smtClean="0"/>
              <a:t>Pipeline: a series of steps that operate on a packet or a PIT entry</a:t>
            </a:r>
          </a:p>
          <a:p>
            <a:r>
              <a:rPr lang="en-US" sz="2400" dirty="0" smtClean="0"/>
              <a:t>Strategy: a decision maker on whether, when, and where to forward an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/>
              <a:t>Interest loop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finalize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Data</a:t>
            </a:r>
          </a:p>
          <a:p>
            <a:r>
              <a:rPr lang="en-US" dirty="0"/>
              <a:t>Data unsolicited</a:t>
            </a:r>
          </a:p>
          <a:p>
            <a:r>
              <a:rPr lang="en-US" dirty="0"/>
              <a:t>outgoing Data</a:t>
            </a:r>
          </a:p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7982" y="278611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007982" y="21061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07982" y="4146045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07982" y="3466079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7982" y="482601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404602" y="2048273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401846" y="422970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842733" y="240628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6549160" y="469476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35078" y="2048273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Strategy</a:t>
            </a:r>
            <a:r>
              <a:rPr lang="en-US" altLang="zh-CN" sz="1200" dirty="0" smtClean="0"/>
              <a:t>:</a:t>
            </a:r>
            <a:r>
              <a:rPr lang="zh-CN" altLang="en-US" sz="1200" dirty="0" smtClean="0"/>
              <a:t> </a:t>
            </a:r>
            <a:r>
              <a:rPr lang="en-US" sz="1200" dirty="0" smtClean="0"/>
              <a:t>after </a:t>
            </a:r>
            <a:r>
              <a:rPr lang="en-US" sz="1200" dirty="0"/>
              <a:t>receive Interest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750498" y="144661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906380" y="516806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1211063" y="1508838"/>
            <a:ext cx="41877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787686" y="469958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 smtClean="0"/>
              <a:t>before </a:t>
            </a:r>
            <a:r>
              <a:rPr lang="en-US" sz="1200" dirty="0"/>
              <a:t>satisfy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794846" y="2055485"/>
            <a:ext cx="367484" cy="10845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1119275" y="4563840"/>
            <a:ext cx="755477" cy="8187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</p:cNvCxnSpPr>
          <p:nvPr/>
        </p:nvCxnSpPr>
        <p:spPr>
          <a:xfrm flipV="1">
            <a:off x="4206678" y="1635474"/>
            <a:ext cx="636055" cy="5956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4206678" y="2231153"/>
            <a:ext cx="636055" cy="3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076384" y="3171050"/>
            <a:ext cx="569387" cy="860257"/>
            <a:chOff x="4941356" y="5219700"/>
            <a:chExt cx="569387" cy="860257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1356" y="5618292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expiry</a:t>
              </a:r>
              <a:r>
                <a:rPr lang="en-US" sz="1200" dirty="0"/>
                <a:t/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41" idx="3"/>
            <a:endCxn id="50" idx="0"/>
          </p:cNvCxnSpPr>
          <p:nvPr/>
        </p:nvCxnSpPr>
        <p:spPr>
          <a:xfrm>
            <a:off x="6460761" y="1643813"/>
            <a:ext cx="900317" cy="15272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</p:cNvCxnSpPr>
          <p:nvPr/>
        </p:nvCxnSpPr>
        <p:spPr>
          <a:xfrm>
            <a:off x="3122098" y="2964397"/>
            <a:ext cx="3926572" cy="5814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647761" y="3234691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</a:t>
            </a:r>
            <a:r>
              <a:rPr lang="en-US" sz="1200" dirty="0" smtClean="0"/>
              <a:t>finalize</a:t>
            </a:r>
            <a:endParaRPr lang="en-US" sz="1200" dirty="0"/>
          </a:p>
        </p:txBody>
      </p:sp>
      <p:sp>
        <p:nvSpPr>
          <p:cNvPr id="35" name="Flowchart: Predefined Process 34"/>
          <p:cNvSpPr/>
          <p:nvPr/>
        </p:nvSpPr>
        <p:spPr>
          <a:xfrm>
            <a:off x="1750498" y="278151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miss</a:t>
            </a:r>
            <a:endParaRPr lang="en-US" sz="1200" dirty="0"/>
          </a:p>
        </p:txBody>
      </p:sp>
      <p:sp>
        <p:nvSpPr>
          <p:cNvPr id="36" name="Flowchart: Predefined Process 35"/>
          <p:cNvSpPr/>
          <p:nvPr/>
        </p:nvSpPr>
        <p:spPr>
          <a:xfrm>
            <a:off x="1750498" y="3436185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hit</a:t>
            </a:r>
            <a:endParaRPr lang="en-US" sz="1200" dirty="0"/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1145268" y="2359167"/>
            <a:ext cx="55036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817934" y="2686501"/>
            <a:ext cx="1205032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redefined Process 72"/>
          <p:cNvSpPr/>
          <p:nvPr/>
        </p:nvSpPr>
        <p:spPr>
          <a:xfrm>
            <a:off x="401846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835078" y="5624826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 smtClean="0"/>
              <a:t>after </a:t>
            </a:r>
            <a:r>
              <a:rPr lang="en-US" sz="1200" dirty="0"/>
              <a:t>receive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8" name="Flowchart: Predefined Process 77"/>
          <p:cNvSpPr/>
          <p:nvPr/>
        </p:nvSpPr>
        <p:spPr>
          <a:xfrm>
            <a:off x="4842733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outgoing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>
            <a:off x="1773446" y="5807706"/>
            <a:ext cx="106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4206678" y="5807706"/>
            <a:ext cx="636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77" idx="3"/>
            <a:endCxn id="8" idx="1"/>
          </p:cNvCxnSpPr>
          <p:nvPr/>
        </p:nvCxnSpPr>
        <p:spPr>
          <a:xfrm flipV="1">
            <a:off x="4206678" y="2589160"/>
            <a:ext cx="636055" cy="3218546"/>
          </a:xfrm>
          <a:prstGeom prst="bentConnector3">
            <a:avLst>
              <a:gd name="adj1" fmla="val 506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515798" y="3419873"/>
            <a:ext cx="921752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zh-CN" altLang="en-US" sz="1200" dirty="0" smtClean="0"/>
              <a:t> </a:t>
            </a:r>
            <a:r>
              <a:rPr lang="en-US" altLang="zh-CN" sz="1200" dirty="0"/>
              <a:t>a</a:t>
            </a:r>
            <a:r>
              <a:rPr lang="en-US" sz="1200" dirty="0" smtClean="0"/>
              <a:t>fter </a:t>
            </a:r>
            <a:r>
              <a:rPr lang="en-US" altLang="zh-CN" sz="1200" dirty="0" smtClean="0"/>
              <a:t>Cs</a:t>
            </a:r>
            <a:r>
              <a:rPr lang="zh-CN" altLang="en-US" sz="1200" dirty="0" smtClean="0"/>
              <a:t> </a:t>
            </a:r>
            <a:r>
              <a:rPr lang="en-US" sz="1200" dirty="0"/>
              <a:t>Hit</a:t>
            </a:r>
            <a:r>
              <a:rPr lang="zh-CN" altLang="en-US" sz="1200" dirty="0"/>
              <a:t> 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36" idx="3"/>
            <a:endCxn id="49" idx="1"/>
          </p:cNvCxnSpPr>
          <p:nvPr/>
        </p:nvCxnSpPr>
        <p:spPr>
          <a:xfrm flipV="1">
            <a:off x="3122098" y="3602753"/>
            <a:ext cx="393700" cy="1631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789449" y="3933380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altLang="zh-CN" sz="1200" dirty="0"/>
              <a:t>a</a:t>
            </a:r>
            <a:r>
              <a:rPr lang="en-US" sz="1200" dirty="0" smtClean="0"/>
              <a:t>fter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receive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Data</a:t>
            </a:r>
            <a:endParaRPr lang="en-US" sz="1200" dirty="0"/>
          </a:p>
        </p:txBody>
      </p:sp>
      <p:cxnSp>
        <p:nvCxnSpPr>
          <p:cNvPr id="46" name="Elbow Connector 45"/>
          <p:cNvCxnSpPr>
            <a:stCxn id="7" idx="3"/>
            <a:endCxn id="59" idx="1"/>
          </p:cNvCxnSpPr>
          <p:nvPr/>
        </p:nvCxnSpPr>
        <p:spPr>
          <a:xfrm flipV="1">
            <a:off x="1773446" y="4116260"/>
            <a:ext cx="3016003" cy="296329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7" idx="3"/>
            <a:endCxn id="51" idx="2"/>
          </p:cNvCxnSpPr>
          <p:nvPr/>
        </p:nvCxnSpPr>
        <p:spPr>
          <a:xfrm flipV="1">
            <a:off x="1773446" y="4031307"/>
            <a:ext cx="5587632" cy="3812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873918" y="1460933"/>
            <a:ext cx="1586843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Strategy</a:t>
            </a:r>
            <a:r>
              <a:rPr lang="en-US" altLang="zh-CN" sz="1200" dirty="0" smtClean="0"/>
              <a:t>: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update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PIT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entry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expiry</a:t>
            </a:r>
            <a:r>
              <a:rPr lang="zh-CN" altLang="en-US" sz="1200" dirty="0" smtClean="0"/>
              <a:t> </a:t>
            </a:r>
            <a:r>
              <a:rPr lang="en-US" altLang="zh-CN" sz="1200" dirty="0" smtClean="0"/>
              <a:t>timer</a:t>
            </a:r>
            <a:endParaRPr lang="en-US" sz="1200" dirty="0"/>
          </a:p>
        </p:txBody>
      </p:sp>
      <p:cxnSp>
        <p:nvCxnSpPr>
          <p:cNvPr id="53" name="Elbow Connector 52"/>
          <p:cNvCxnSpPr>
            <a:stCxn id="7" idx="3"/>
            <a:endCxn id="21" idx="1"/>
          </p:cNvCxnSpPr>
          <p:nvPr/>
        </p:nvCxnSpPr>
        <p:spPr>
          <a:xfrm>
            <a:off x="1773446" y="4412589"/>
            <a:ext cx="3014240" cy="469872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1" idx="3"/>
            <a:endCxn id="9" idx="1"/>
          </p:cNvCxnSpPr>
          <p:nvPr/>
        </p:nvCxnSpPr>
        <p:spPr>
          <a:xfrm flipV="1">
            <a:off x="6159286" y="4877640"/>
            <a:ext cx="389874" cy="4821"/>
          </a:xfrm>
          <a:prstGeom prst="straightConnector1">
            <a:avLst/>
          </a:prstGeom>
          <a:ln>
            <a:solidFill>
              <a:srgbClr val="5B9BD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6058892" y="3583191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8562" y="127207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33212" y="1271529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Cancel expiry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timer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709855" y="12720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078482" y="200513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182880" rtlCol="0" anchor="ctr"/>
          <a:lstStyle/>
          <a:p>
            <a:pPr algn="ctr"/>
            <a:r>
              <a:rPr lang="en-US" sz="1600" dirty="0"/>
              <a:t>detect </a:t>
            </a:r>
            <a:r>
              <a:rPr lang="en-US" sz="1600" dirty="0" smtClean="0"/>
              <a:t>duplicate Nonce</a:t>
            </a:r>
            <a:br>
              <a:rPr lang="en-US" sz="1600" dirty="0" smtClean="0"/>
            </a:br>
            <a:r>
              <a:rPr lang="en-US" sz="1600" dirty="0" smtClean="0"/>
              <a:t>in PIT entry</a:t>
            </a:r>
            <a:endParaRPr lang="en-US" sz="1600" dirty="0"/>
          </a:p>
        </p:txBody>
      </p:sp>
      <p:sp>
        <p:nvSpPr>
          <p:cNvPr id="39" name="Flowchart: Predefined Process 38"/>
          <p:cNvSpPr/>
          <p:nvPr/>
        </p:nvSpPr>
        <p:spPr>
          <a:xfrm>
            <a:off x="3723302" y="34923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6895" y="2823415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9" name="Straight Arrow Connector 8"/>
          <p:cNvCxnSpPr>
            <a:stCxn id="10" idx="2"/>
            <a:endCxn id="30" idx="0"/>
          </p:cNvCxnSpPr>
          <p:nvPr/>
        </p:nvCxnSpPr>
        <p:spPr>
          <a:xfrm>
            <a:off x="4541522" y="1820717"/>
            <a:ext cx="0" cy="184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5997242" y="2712377"/>
            <a:ext cx="2337621" cy="670053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is pending?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 flipH="1">
            <a:off x="7156172" y="3382430"/>
            <a:ext cx="9881" cy="20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435535" y="199553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28" name="Straight Arrow Connector 27"/>
          <p:cNvCxnSpPr>
            <a:stCxn id="43" idx="2"/>
            <a:endCxn id="38" idx="0"/>
          </p:cNvCxnSpPr>
          <p:nvPr/>
        </p:nvCxnSpPr>
        <p:spPr>
          <a:xfrm>
            <a:off x="1532815" y="3092815"/>
            <a:ext cx="0" cy="13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99071" y="297000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532" y="1923466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3504998" y="515654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ContentStore</a:t>
            </a:r>
            <a:r>
              <a:rPr lang="en-US" sz="1600" dirty="0" smtClean="0"/>
              <a:t> miss</a:t>
            </a:r>
            <a:endParaRPr lang="en-US" sz="1600" dirty="0"/>
          </a:p>
        </p:txBody>
      </p:sp>
      <p:cxnSp>
        <p:nvCxnSpPr>
          <p:cNvPr id="27" name="Elbow Connector 26"/>
          <p:cNvCxnSpPr>
            <a:stCxn id="30" idx="3"/>
            <a:endCxn id="11" idx="1"/>
          </p:cNvCxnSpPr>
          <p:nvPr/>
        </p:nvCxnSpPr>
        <p:spPr>
          <a:xfrm flipV="1">
            <a:off x="6004562" y="1545849"/>
            <a:ext cx="328650" cy="10079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058892" y="5155550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ContentStore</a:t>
            </a:r>
            <a:r>
              <a:rPr lang="en-US" sz="1600" dirty="0" smtClean="0"/>
              <a:t> hit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584413" y="2274912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99069" y="4213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6808039" y="330887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cxnSp>
        <p:nvCxnSpPr>
          <p:cNvPr id="57" name="Straight Arrow Connector 56"/>
          <p:cNvCxnSpPr>
            <a:stCxn id="11" idx="2"/>
            <a:endCxn id="35" idx="0"/>
          </p:cNvCxnSpPr>
          <p:nvPr/>
        </p:nvCxnSpPr>
        <p:spPr>
          <a:xfrm>
            <a:off x="7156172" y="1820169"/>
            <a:ext cx="9881" cy="89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69775" y="322415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45720" rtlCol="0" anchor="ctr"/>
          <a:lstStyle/>
          <a:p>
            <a:pPr algn="ctr"/>
            <a:r>
              <a:rPr lang="en-US" sz="1600" dirty="0"/>
              <a:t>detect </a:t>
            </a:r>
            <a:r>
              <a:rPr lang="en-US" sz="1600" dirty="0" smtClean="0"/>
              <a:t>duplicate Nonce</a:t>
            </a:r>
            <a:br>
              <a:rPr lang="en-US" sz="1600" dirty="0" smtClean="0"/>
            </a:br>
            <a:r>
              <a:rPr lang="en-US" sz="1600" dirty="0" smtClean="0"/>
              <a:t>with Dead Nonce List</a:t>
            </a:r>
            <a:endParaRPr lang="en-US" sz="1600" dirty="0"/>
          </a:p>
        </p:txBody>
      </p:sp>
      <p:cxnSp>
        <p:nvCxnSpPr>
          <p:cNvPr id="24" name="Straight Arrow Connector 23"/>
          <p:cNvCxnSpPr>
            <a:stCxn id="38" idx="2"/>
            <a:endCxn id="45" idx="0"/>
          </p:cNvCxnSpPr>
          <p:nvPr/>
        </p:nvCxnSpPr>
        <p:spPr>
          <a:xfrm>
            <a:off x="1532815" y="4321436"/>
            <a:ext cx="0" cy="131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95810" y="2228953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30" idx="2"/>
            <a:endCxn id="39" idx="0"/>
          </p:cNvCxnSpPr>
          <p:nvPr/>
        </p:nvCxnSpPr>
        <p:spPr>
          <a:xfrm>
            <a:off x="4541522" y="3102416"/>
            <a:ext cx="4740" cy="38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3"/>
            <a:endCxn id="37" idx="2"/>
          </p:cNvCxnSpPr>
          <p:nvPr/>
        </p:nvCxnSpPr>
        <p:spPr>
          <a:xfrm flipH="1" flipV="1">
            <a:off x="2593752" y="2262020"/>
            <a:ext cx="36343" cy="282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05402" y="3077934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4" name="Straight Arrow Connector 3"/>
          <p:cNvCxnSpPr>
            <a:stCxn id="38" idx="3"/>
            <a:endCxn id="39" idx="1"/>
          </p:cNvCxnSpPr>
          <p:nvPr/>
        </p:nvCxnSpPr>
        <p:spPr>
          <a:xfrm flipV="1">
            <a:off x="2995855" y="3766658"/>
            <a:ext cx="727447" cy="6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2"/>
          <p:cNvSpPr/>
          <p:nvPr/>
        </p:nvSpPr>
        <p:spPr>
          <a:xfrm>
            <a:off x="435535" y="445314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smtClean="0"/>
              <a:t>reaching producer</a:t>
            </a:r>
          </a:p>
          <a:p>
            <a:pPr algn="ctr"/>
            <a:r>
              <a:rPr lang="en-US" sz="1600" dirty="0" smtClean="0"/>
              <a:t>region?</a:t>
            </a:r>
            <a:endParaRPr lang="en-US" sz="1600" dirty="0"/>
          </a:p>
        </p:txBody>
      </p:sp>
      <p:cxnSp>
        <p:nvCxnSpPr>
          <p:cNvPr id="36" name="Straight Arrow Connector 35"/>
          <p:cNvCxnSpPr>
            <a:stCxn id="64" idx="2"/>
            <a:endCxn id="43" idx="0"/>
          </p:cNvCxnSpPr>
          <p:nvPr/>
        </p:nvCxnSpPr>
        <p:spPr>
          <a:xfrm>
            <a:off x="1532815" y="1820717"/>
            <a:ext cx="0" cy="174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499002" y="4654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526975" y="5766367"/>
            <a:ext cx="201168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strip forwarding hint</a:t>
            </a:r>
            <a:endParaRPr lang="en-US" sz="1600" dirty="0"/>
          </a:p>
        </p:txBody>
      </p:sp>
      <p:cxnSp>
        <p:nvCxnSpPr>
          <p:cNvPr id="109" name="Straight Arrow Connector 108"/>
          <p:cNvCxnSpPr>
            <a:stCxn id="45" idx="2"/>
            <a:endCxn id="93" idx="0"/>
          </p:cNvCxnSpPr>
          <p:nvPr/>
        </p:nvCxnSpPr>
        <p:spPr>
          <a:xfrm>
            <a:off x="1532815" y="5550429"/>
            <a:ext cx="0" cy="215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93" idx="2"/>
            <a:endCxn id="10" idx="1"/>
          </p:cNvCxnSpPr>
          <p:nvPr/>
        </p:nvCxnSpPr>
        <p:spPr>
          <a:xfrm rot="5400000" flipH="1" flipV="1">
            <a:off x="241383" y="2837828"/>
            <a:ext cx="4768610" cy="2185747"/>
          </a:xfrm>
          <a:prstGeom prst="bentConnector4">
            <a:avLst>
              <a:gd name="adj1" fmla="val -4794"/>
              <a:gd name="adj2" fmla="val 706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45" idx="3"/>
            <a:endCxn id="10" idx="1"/>
          </p:cNvCxnSpPr>
          <p:nvPr/>
        </p:nvCxnSpPr>
        <p:spPr>
          <a:xfrm flipV="1">
            <a:off x="2630095" y="1546397"/>
            <a:ext cx="1088467" cy="3455392"/>
          </a:xfrm>
          <a:prstGeom prst="bentConnector3">
            <a:avLst>
              <a:gd name="adj1" fmla="val 405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29983" y="5449753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159" name="Elbow Connector 158"/>
          <p:cNvCxnSpPr>
            <a:stCxn id="35" idx="1"/>
            <a:endCxn id="40" idx="3"/>
          </p:cNvCxnSpPr>
          <p:nvPr/>
        </p:nvCxnSpPr>
        <p:spPr>
          <a:xfrm rot="10800000" flipV="1">
            <a:off x="5699558" y="3047404"/>
            <a:ext cx="297684" cy="23834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6" idx="1"/>
            <a:endCxn id="40" idx="3"/>
          </p:cNvCxnSpPr>
          <p:nvPr/>
        </p:nvCxnSpPr>
        <p:spPr>
          <a:xfrm rot="10800000" flipV="1">
            <a:off x="5699558" y="4131830"/>
            <a:ext cx="359334" cy="12990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6" idx="2"/>
            <a:endCxn id="63" idx="0"/>
          </p:cNvCxnSpPr>
          <p:nvPr/>
        </p:nvCxnSpPr>
        <p:spPr>
          <a:xfrm>
            <a:off x="7156172" y="4680471"/>
            <a:ext cx="0" cy="475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6911435" y="472473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879224" y="382477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duplicate Nonce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</a:t>
            </a:r>
            <a:r>
              <a:rPr lang="en-US" sz="2000" dirty="0"/>
              <a:t>the </a:t>
            </a:r>
            <a:r>
              <a:rPr lang="en-US" sz="2000" dirty="0" err="1" smtClean="0"/>
              <a:t>Name+Nonce</a:t>
            </a:r>
            <a:r>
              <a:rPr lang="en-US" sz="2000" dirty="0" smtClean="0"/>
              <a:t> </a:t>
            </a:r>
            <a:r>
              <a:rPr lang="en-US" sz="2000" dirty="0"/>
              <a:t>of the incoming Interest </a:t>
            </a:r>
            <a:r>
              <a:rPr lang="en-US" sz="2000" dirty="0" smtClean="0"/>
              <a:t>appear </a:t>
            </a:r>
            <a:r>
              <a:rPr lang="en-US" sz="2000" dirty="0"/>
              <a:t>in Dead Nonce </a:t>
            </a:r>
            <a:r>
              <a:rPr lang="en-US" sz="2000" dirty="0" smtClean="0"/>
              <a:t>List, or any </a:t>
            </a:r>
            <a:r>
              <a:rPr lang="en-US" sz="2000" dirty="0" err="1" smtClean="0"/>
              <a:t>InRecord</a:t>
            </a:r>
            <a:r>
              <a:rPr lang="en-US" sz="2000" dirty="0" smtClean="0"/>
              <a:t> or </a:t>
            </a:r>
            <a:r>
              <a:rPr lang="en-US" sz="2000" dirty="0" err="1" smtClean="0"/>
              <a:t>OutRecord</a:t>
            </a:r>
            <a:r>
              <a:rPr lang="en-US" sz="2000" dirty="0" smtClean="0"/>
              <a:t> in PIT entry contains the same Nonce as the incoming Interest, a duplicate Nonce is detected.</a:t>
            </a:r>
          </a:p>
          <a:p>
            <a:pPr lvl="1"/>
            <a:r>
              <a:rPr lang="en-US" sz="1800" dirty="0" smtClean="0"/>
              <a:t>If the duplicate Nonce is found in </a:t>
            </a:r>
            <a:r>
              <a:rPr lang="en-US" sz="1800" dirty="0" err="1" smtClean="0"/>
              <a:t>InRecord</a:t>
            </a:r>
            <a:r>
              <a:rPr lang="en-US" sz="1800" dirty="0" smtClean="0"/>
              <a:t> only, this is a multi-path arrival, and not a loop.</a:t>
            </a:r>
          </a:p>
          <a:p>
            <a:pPr lvl="1"/>
            <a:r>
              <a:rPr lang="en-US" sz="1800" dirty="0" smtClean="0"/>
              <a:t>If the duplicate Nonce is found in </a:t>
            </a:r>
            <a:r>
              <a:rPr lang="en-US" sz="1800" dirty="0" err="1" smtClean="0"/>
              <a:t>OutRecord</a:t>
            </a:r>
            <a:r>
              <a:rPr lang="en-US" sz="1800" dirty="0" smtClean="0"/>
              <a:t> or Dead Nonce Table, this is either a multi-path arrival or a loop, and these two reasons are indistinguishable.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Nonce is later recorded on an </a:t>
            </a:r>
            <a:r>
              <a:rPr lang="en-US" sz="2000" dirty="0" err="1" smtClean="0"/>
              <a:t>InRecord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3042"/>
            <a:ext cx="7886700" cy="272392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Process an Interest that has been considered looped.</a:t>
            </a:r>
          </a:p>
          <a:p>
            <a:r>
              <a:rPr lang="en-US" sz="2000" dirty="0"/>
              <a:t>Keep this simple for now: unconditionally send </a:t>
            </a:r>
            <a:r>
              <a:rPr lang="en-US" sz="2000" dirty="0" err="1"/>
              <a:t>Nack</a:t>
            </a:r>
            <a:r>
              <a:rPr lang="en-US" sz="2000" dirty="0"/>
              <a:t>-Duplicate when duplicate Nonce is detected.</a:t>
            </a:r>
          </a:p>
          <a:p>
            <a:r>
              <a:rPr lang="en-US" sz="2000" dirty="0"/>
              <a:t>Don't enter outgoing </a:t>
            </a:r>
            <a:r>
              <a:rPr lang="en-US" sz="2000" dirty="0" err="1"/>
              <a:t>Nack</a:t>
            </a:r>
            <a:r>
              <a:rPr lang="en-US" sz="2000" dirty="0"/>
              <a:t> pipeline: in-record isn't inserted yet.</a:t>
            </a:r>
          </a:p>
          <a:p>
            <a:r>
              <a:rPr lang="en-US" sz="2000" dirty="0"/>
              <a:t>In the future, strategy could be invoked, because duplicate Nonce may be multi-path arrival instead of loop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0" idx="3"/>
            <a:endCxn id="9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point-to-point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face?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97191" y="279129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expiry</a:t>
            </a:r>
            <a:r>
              <a:rPr lang="zh-CN" altLang="en-US" dirty="0" smtClean="0"/>
              <a:t> </a:t>
            </a:r>
            <a:r>
              <a:rPr lang="en-US" dirty="0" smtClean="0"/>
              <a:t>timer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now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96220" y="2048289"/>
            <a:ext cx="23931" cy="74300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7735" y="2224108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11" idx="1"/>
          </p:cNvCxnSpPr>
          <p:nvPr/>
        </p:nvCxnSpPr>
        <p:spPr>
          <a:xfrm flipV="1">
            <a:off x="4643111" y="3056915"/>
            <a:ext cx="844878" cy="8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73260" y="149964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hit pipeline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 flipV="1">
            <a:off x="1689166" y="3065610"/>
            <a:ext cx="1308025" cy="16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87989" y="278259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  <a:r>
              <a:rPr lang="en-US" altLang="zh-CN" dirty="0" smtClean="0"/>
              <a:t>: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en-US" dirty="0" smtClean="0"/>
              <a:t>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CS</a:t>
            </a:r>
            <a:r>
              <a:rPr lang="zh-CN" altLang="en-US" dirty="0" smtClean="0"/>
              <a:t> </a:t>
            </a:r>
            <a:r>
              <a:rPr lang="en-US" altLang="zh-CN" dirty="0" smtClean="0"/>
              <a:t>hit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50" y="3957605"/>
            <a:ext cx="7886700" cy="22193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Dispatch matched</a:t>
            </a:r>
            <a:r>
              <a:rPr lang="zh-CN" altLang="en-US" sz="2400" dirty="0"/>
              <a:t> </a:t>
            </a:r>
            <a:r>
              <a:rPr lang="en-US" sz="2400" dirty="0"/>
              <a:t>Data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CS</a:t>
            </a:r>
            <a:r>
              <a:rPr lang="zh-CN" altLang="en-US" sz="2400" dirty="0"/>
              <a:t> </a:t>
            </a:r>
            <a:r>
              <a:rPr lang="en-US" sz="2400" dirty="0"/>
              <a:t>to strategy</a:t>
            </a:r>
            <a:endParaRPr lang="en-US" sz="2400" dirty="0" smtClean="0"/>
          </a:p>
          <a:p>
            <a:pPr lvl="1"/>
            <a:r>
              <a:rPr lang="en-US" sz="2000" dirty="0" smtClean="0"/>
              <a:t>Given PIT entry and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incoming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Interest</a:t>
            </a:r>
            <a:r>
              <a:rPr lang="en-US" sz="2000" dirty="0" smtClean="0"/>
              <a:t>, determine which strategy should process this matched</a:t>
            </a:r>
            <a:r>
              <a:rPr lang="zh-CN" altLang="en-US" sz="2000" dirty="0" smtClean="0"/>
              <a:t> </a:t>
            </a:r>
            <a:r>
              <a:rPr lang="en-US" sz="2000" dirty="0" smtClean="0"/>
              <a:t>Data, and trigger that strategy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841</Words>
  <Application>Microsoft Macintosh PowerPoint</Application>
  <PresentationFormat>On-screen Show (4:3)</PresentationFormat>
  <Paragraphs>221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NFD forwarding pipelines</vt:lpstr>
      <vt:lpstr>Overview</vt:lpstr>
      <vt:lpstr>Pipelines</vt:lpstr>
      <vt:lpstr>Legend in diagrams</vt:lpstr>
      <vt:lpstr>Pipelines Overall Workflow</vt:lpstr>
      <vt:lpstr>incoming Interest pipeline</vt:lpstr>
      <vt:lpstr>detect duplicate Nonce</vt:lpstr>
      <vt:lpstr>Interest loop pipeline</vt:lpstr>
      <vt:lpstr>ContentStore hit pipeline</vt:lpstr>
      <vt:lpstr>ContentStore miss pipeline</vt:lpstr>
      <vt:lpstr>outgoing Interest pipeline</vt:lpstr>
      <vt:lpstr>Interest finalize pipeline</vt:lpstr>
      <vt:lpstr>Incoming Data pipeline</vt:lpstr>
      <vt:lpstr>Dispatch incoming Data to strategy</vt:lpstr>
      <vt:lpstr>Data unsolicited pipeline</vt:lpstr>
      <vt:lpstr>outgoing Data pipeline</vt:lpstr>
      <vt:lpstr>Pass-through traffic manager</vt:lpstr>
      <vt:lpstr>Incoming Nack pipeline</vt:lpstr>
      <vt:lpstr>Outgoing Nack pipeline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2018-04-04T06:26:58Z</dcterms:modified>
</cp:coreProperties>
</file>