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83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83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4721"/>
  </p:normalViewPr>
  <p:slideViewPr>
    <p:cSldViewPr snapToGrid="0">
      <p:cViewPr>
        <p:scale>
          <a:sx n="72" d="100"/>
          <a:sy n="72" d="100"/>
        </p:scale>
        <p:origin x="-204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NFD forwarding pipelines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/>
              <a:t> </a:t>
            </a:r>
            <a:r>
              <a:rPr lang="en-US" altLang="zh-CN" sz="2200" dirty="0" err="1"/>
              <a:t>Junxiao</a:t>
            </a:r>
            <a:r>
              <a:rPr lang="zh-CN" altLang="en-US" sz="2200" dirty="0"/>
              <a:t> </a:t>
            </a:r>
            <a:r>
              <a:rPr lang="en-US" altLang="zh-CN" sz="2200" dirty="0"/>
              <a:t>Shi,</a:t>
            </a:r>
            <a:r>
              <a:rPr lang="zh-CN" altLang="en-US" sz="2200" dirty="0"/>
              <a:t> </a:t>
            </a:r>
            <a:r>
              <a:rPr lang="en-US" altLang="zh-CN" sz="2200" dirty="0"/>
              <a:t>Teng</a:t>
            </a:r>
            <a:r>
              <a:rPr lang="zh-CN" altLang="en-US" sz="2200" dirty="0"/>
              <a:t> </a:t>
            </a:r>
            <a:r>
              <a:rPr lang="en-US" altLang="zh-CN" sz="2200" dirty="0"/>
              <a:t>Liang</a:t>
            </a:r>
          </a:p>
          <a:p>
            <a:r>
              <a:rPr lang="en-US" sz="2200" dirty="0"/>
              <a:t>201</a:t>
            </a:r>
            <a:r>
              <a:rPr lang="en-US" altLang="zh-CN" sz="2200" dirty="0"/>
              <a:t>8</a:t>
            </a:r>
            <a:r>
              <a:rPr lang="en-US" sz="2200" dirty="0"/>
              <a:t>-04-</a:t>
            </a:r>
            <a:r>
              <a:rPr lang="en-US" sz="2200" dirty="0" smtClean="0"/>
              <a:t>0</a:t>
            </a:r>
            <a:r>
              <a:rPr lang="en-US" altLang="zh-CN" sz="2200" dirty="0"/>
              <a:t>9</a:t>
            </a:r>
            <a:endParaRPr lang="en-US" altLang="zh-C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miss pipeline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4662" y="269906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971530" y="268889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expiry</a:t>
            </a:r>
            <a:r>
              <a:rPr lang="zh-CN" altLang="en-US" sz="1600" dirty="0"/>
              <a:t> </a:t>
            </a:r>
            <a:r>
              <a:rPr lang="en-US" sz="1600" dirty="0"/>
              <a:t>timer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20582" y="2963215"/>
            <a:ext cx="650948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20285" y="2973385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16200000" flipH="1">
            <a:off x="3656669" y="3375355"/>
            <a:ext cx="280470" cy="48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3797617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Strategy</a:t>
            </a:r>
            <a:r>
              <a:rPr lang="en-US" altLang="zh-CN" sz="1600" dirty="0"/>
              <a:t>: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receive</a:t>
            </a:r>
            <a:r>
              <a:rPr lang="zh-CN" altLang="en-US" sz="1600" dirty="0"/>
              <a:t> </a:t>
            </a:r>
            <a:r>
              <a:rPr lang="en-US" altLang="zh-CN" sz="1600" dirty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</a:t>
            </a:r>
            <a:br>
              <a:rPr lang="en-US" sz="1600" dirty="0"/>
            </a:br>
            <a:r>
              <a:rPr lang="en-US" sz="1600" dirty="0" err="1"/>
              <a:t>NextHopFaceId</a:t>
            </a:r>
            <a:r>
              <a:rPr lang="en-US" sz="1600" dirty="0"/>
              <a:t>?</a:t>
            </a:r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485791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outgoing Interest</a:t>
            </a:r>
          </a:p>
        </p:txBody>
      </p:sp>
      <p:sp>
        <p:nvSpPr>
          <p:cNvPr id="18" name="Flowchart: Decision 17"/>
          <p:cNvSpPr/>
          <p:nvPr/>
        </p:nvSpPr>
        <p:spPr>
          <a:xfrm>
            <a:off x="5409358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chosen</a:t>
            </a:r>
            <a:br>
              <a:rPr lang="en-US" sz="1600" dirty="0"/>
            </a:br>
            <a:r>
              <a:rPr lang="en-US" sz="1600" dirty="0" err="1"/>
              <a:t>NextHop</a:t>
            </a:r>
            <a:r>
              <a:rPr lang="en-US" sz="1600" dirty="0"/>
              <a:t> face</a:t>
            </a:r>
            <a:br>
              <a:rPr lang="en-US" sz="1600" dirty="0"/>
            </a:br>
            <a:r>
              <a:rPr lang="en-US" sz="1600" dirty="0"/>
              <a:t>exists?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5512" y="3881978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066645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066645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615285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051255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70589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50355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71131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727598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pipeline is entered when an incoming Interest</a:t>
            </a:r>
          </a:p>
          <a:p>
            <a:pPr lvl="1"/>
            <a:r>
              <a:rPr lang="en-US" sz="1800" dirty="0"/>
              <a:t>is pending (so </a:t>
            </a:r>
            <a:r>
              <a:rPr lang="en-US" sz="1800" dirty="0" err="1"/>
              <a:t>ContentStore</a:t>
            </a:r>
            <a:r>
              <a:rPr lang="en-US" sz="1800" dirty="0"/>
              <a:t> lookup is unnecessary), or</a:t>
            </a:r>
          </a:p>
          <a:p>
            <a:pPr lvl="1"/>
            <a:r>
              <a:rPr lang="en-US" sz="1800" dirty="0"/>
              <a:t>is miss from </a:t>
            </a:r>
            <a:r>
              <a:rPr lang="en-US" sz="1800" dirty="0" err="1"/>
              <a:t>ContentStore</a:t>
            </a:r>
            <a:endParaRPr lang="en-US" sz="1800" dirty="0"/>
          </a:p>
          <a:p>
            <a:r>
              <a:rPr lang="en-US" sz="2000" dirty="0"/>
              <a:t>This pipeline will start forwarding the Interest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526371"/>
            <a:ext cx="8409007" cy="1331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Given PIT entry and incoming Interest, determine which strategy should process this Interest,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Interest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finalize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Dead Nonce List insert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Dead Nonce List insert?</a:t>
            </a: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insert</a:t>
            </a:r>
          </a:p>
          <a:p>
            <a:pPr lvl="1"/>
            <a:r>
              <a:rPr lang="en-US" dirty="0"/>
              <a:t>Dead Nonce List insertion is needed if:</a:t>
            </a:r>
          </a:p>
          <a:p>
            <a:pPr lvl="2"/>
            <a:r>
              <a:rPr lang="en-US" dirty="0"/>
              <a:t>Interest is </a:t>
            </a:r>
            <a:r>
              <a:rPr lang="en-US" dirty="0" err="1"/>
              <a:t>unsatisified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Interest 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6 seconds</a:t>
            </a:r>
          </a:p>
          <a:p>
            <a:pPr lvl="1"/>
            <a:r>
              <a:rPr lang="en-US" dirty="0" err="1"/>
              <a:t>Nonces</a:t>
            </a:r>
            <a:r>
              <a:rPr lang="en-US" dirty="0"/>
              <a:t> in </a:t>
            </a:r>
            <a:r>
              <a:rPr lang="en-US" dirty="0" err="1"/>
              <a:t>OutRecords</a:t>
            </a:r>
            <a:r>
              <a:rPr lang="en-US" dirty="0"/>
              <a:t> are inserted to Dead Nonce List.</a:t>
            </a:r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07295" y="0"/>
            <a:ext cx="4165438" cy="840960"/>
          </a:xfrm>
        </p:spPr>
        <p:txBody>
          <a:bodyPr>
            <a:normAutofit/>
          </a:bodyPr>
          <a:lstStyle/>
          <a:p>
            <a:r>
              <a:rPr lang="en-US" sz="3200" dirty="0"/>
              <a:t>Incoming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5361" y="265582"/>
            <a:ext cx="1167331" cy="3654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Receive Data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9105" y="1050896"/>
            <a:ext cx="63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(drop)</a:t>
            </a:r>
          </a:p>
        </p:txBody>
      </p:sp>
      <p:cxnSp>
        <p:nvCxnSpPr>
          <p:cNvPr id="15" name="Straight Arrow Connector 14"/>
          <p:cNvCxnSpPr>
            <a:cxnSpLocks/>
            <a:stCxn id="7" idx="2"/>
            <a:endCxn id="112" idx="0"/>
          </p:cNvCxnSpPr>
          <p:nvPr/>
        </p:nvCxnSpPr>
        <p:spPr>
          <a:xfrm>
            <a:off x="2799027" y="631013"/>
            <a:ext cx="2685" cy="178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Diamond 111"/>
          <p:cNvSpPr/>
          <p:nvPr/>
        </p:nvSpPr>
        <p:spPr>
          <a:xfrm>
            <a:off x="1874680" y="809758"/>
            <a:ext cx="1854063" cy="784047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Violates localhost?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108573" y="958694"/>
            <a:ext cx="766107" cy="307777"/>
            <a:chOff x="544133" y="1331786"/>
            <a:chExt cx="766107" cy="307777"/>
          </a:xfrm>
        </p:grpSpPr>
        <p:sp>
          <p:nvSpPr>
            <p:cNvPr id="10" name="TextBox 9"/>
            <p:cNvSpPr txBox="1"/>
            <p:nvPr/>
          </p:nvSpPr>
          <p:spPr>
            <a:xfrm>
              <a:off x="925433" y="1331786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23" name="Straight Arrow Connector 122"/>
            <p:cNvCxnSpPr>
              <a:cxnSpLocks/>
              <a:stCxn id="112" idx="1"/>
              <a:endCxn id="43" idx="3"/>
            </p:cNvCxnSpPr>
            <p:nvPr/>
          </p:nvCxnSpPr>
          <p:spPr>
            <a:xfrm flipH="1">
              <a:off x="544133" y="1558594"/>
              <a:ext cx="766107" cy="3003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Diamond 126"/>
          <p:cNvSpPr/>
          <p:nvPr/>
        </p:nvSpPr>
        <p:spPr>
          <a:xfrm>
            <a:off x="2005803" y="1818851"/>
            <a:ext cx="1594033" cy="593859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PIT match?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2802820" y="874385"/>
            <a:ext cx="1200088" cy="928186"/>
            <a:chOff x="2238380" y="1247477"/>
            <a:chExt cx="1200088" cy="928186"/>
          </a:xfrm>
        </p:grpSpPr>
        <p:sp>
          <p:nvSpPr>
            <p:cNvPr id="51" name="TextBox 50"/>
            <p:cNvSpPr txBox="1"/>
            <p:nvPr/>
          </p:nvSpPr>
          <p:spPr>
            <a:xfrm>
              <a:off x="3137910" y="1247477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1" name="Elbow Connector 130"/>
            <p:cNvCxnSpPr>
              <a:cxnSpLocks/>
              <a:stCxn id="112" idx="3"/>
              <a:endCxn id="127" idx="0"/>
            </p:cNvCxnSpPr>
            <p:nvPr/>
          </p:nvCxnSpPr>
          <p:spPr>
            <a:xfrm flipH="1">
              <a:off x="2238380" y="1558594"/>
              <a:ext cx="925923" cy="617069"/>
            </a:xfrm>
            <a:prstGeom prst="bentConnector4">
              <a:avLst>
                <a:gd name="adj1" fmla="val -24689"/>
                <a:gd name="adj2" fmla="val 81765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503710" y="1804563"/>
            <a:ext cx="502093" cy="311470"/>
            <a:chOff x="934159" y="780489"/>
            <a:chExt cx="502093" cy="311470"/>
          </a:xfrm>
        </p:grpSpPr>
        <p:sp>
          <p:nvSpPr>
            <p:cNvPr id="136" name="TextBox 135"/>
            <p:cNvSpPr txBox="1"/>
            <p:nvPr/>
          </p:nvSpPr>
          <p:spPr>
            <a:xfrm>
              <a:off x="1080159" y="780489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7" name="Straight Arrow Connector 136"/>
            <p:cNvCxnSpPr>
              <a:cxnSpLocks/>
              <a:stCxn id="127" idx="1"/>
              <a:endCxn id="143" idx="3"/>
            </p:cNvCxnSpPr>
            <p:nvPr/>
          </p:nvCxnSpPr>
          <p:spPr>
            <a:xfrm flipH="1">
              <a:off x="934159" y="1091707"/>
              <a:ext cx="502093" cy="252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lowchart: Predefined Process 40"/>
          <p:cNvSpPr/>
          <p:nvPr/>
        </p:nvSpPr>
        <p:spPr>
          <a:xfrm>
            <a:off x="199253" y="1867602"/>
            <a:ext cx="1304457" cy="49686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 unsolicited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792540" y="1802187"/>
            <a:ext cx="1057666" cy="906199"/>
            <a:chOff x="2699940" y="2175279"/>
            <a:chExt cx="1057666" cy="906199"/>
          </a:xfrm>
        </p:grpSpPr>
        <p:sp>
          <p:nvSpPr>
            <p:cNvPr id="42" name="TextBox 41"/>
            <p:cNvSpPr txBox="1"/>
            <p:nvPr/>
          </p:nvSpPr>
          <p:spPr>
            <a:xfrm>
              <a:off x="3483172" y="2175279"/>
              <a:ext cx="274434" cy="307777"/>
            </a:xfrm>
            <a:prstGeom prst="rect">
              <a:avLst/>
            </a:prstGeom>
            <a:noFill/>
            <a:ln>
              <a:noFill/>
              <a:headEnd type="none"/>
              <a:tailEnd type="triangle"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56" name="Elbow Connector 155"/>
            <p:cNvCxnSpPr>
              <a:cxnSpLocks/>
              <a:stCxn id="127" idx="3"/>
              <a:endCxn id="158" idx="0"/>
            </p:cNvCxnSpPr>
            <p:nvPr/>
          </p:nvCxnSpPr>
          <p:spPr>
            <a:xfrm flipH="1">
              <a:off x="2699940" y="2488873"/>
              <a:ext cx="807296" cy="592605"/>
            </a:xfrm>
            <a:prstGeom prst="bentConnector4">
              <a:avLst>
                <a:gd name="adj1" fmla="val -28317"/>
                <a:gd name="adj2" fmla="val 75053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ectangle 157"/>
          <p:cNvSpPr/>
          <p:nvPr/>
        </p:nvSpPr>
        <p:spPr>
          <a:xfrm>
            <a:off x="1978724" y="2708386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 insert</a:t>
            </a:r>
          </a:p>
        </p:txBody>
      </p:sp>
      <p:sp>
        <p:nvSpPr>
          <p:cNvPr id="167" name="Diamond 166"/>
          <p:cNvSpPr/>
          <p:nvPr/>
        </p:nvSpPr>
        <p:spPr>
          <a:xfrm>
            <a:off x="1694205" y="3429530"/>
            <a:ext cx="2198992" cy="821206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Only one </a:t>
            </a:r>
            <a:r>
              <a:rPr lang="en-US" sz="1400" dirty="0" smtClean="0"/>
              <a:t>PIT </a:t>
            </a:r>
            <a:r>
              <a:rPr lang="en-US" sz="1400" dirty="0"/>
              <a:t>matched?</a:t>
            </a:r>
          </a:p>
        </p:txBody>
      </p:sp>
      <p:cxnSp>
        <p:nvCxnSpPr>
          <p:cNvPr id="170" name="Straight Arrow Connector 169"/>
          <p:cNvCxnSpPr>
            <a:cxnSpLocks/>
            <a:stCxn id="158" idx="2"/>
            <a:endCxn id="167" idx="0"/>
          </p:cNvCxnSpPr>
          <p:nvPr/>
        </p:nvCxnSpPr>
        <p:spPr>
          <a:xfrm>
            <a:off x="2792540" y="3257026"/>
            <a:ext cx="1161" cy="17250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1976834" y="4857889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1983055" y="5569037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176928" y="4071319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72550" y="4856499"/>
            <a:ext cx="1627632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en-US" sz="1400" dirty="0"/>
              <a:t>fter</a:t>
            </a:r>
            <a:r>
              <a:rPr lang="zh-CN" altLang="en-US" sz="1400" dirty="0"/>
              <a:t> </a:t>
            </a:r>
            <a:r>
              <a:rPr lang="en-US" altLang="zh-CN" sz="1400" dirty="0"/>
              <a:t>receive</a:t>
            </a:r>
            <a:r>
              <a:rPr lang="zh-CN" altLang="en-US" sz="1400" dirty="0"/>
              <a:t> </a:t>
            </a:r>
            <a:r>
              <a:rPr lang="en-US" altLang="zh-CN" sz="1400" dirty="0"/>
              <a:t>Data</a:t>
            </a:r>
            <a:endParaRPr lang="en-US" sz="1400" dirty="0"/>
          </a:p>
        </p:txBody>
      </p:sp>
      <p:cxnSp>
        <p:nvCxnSpPr>
          <p:cNvPr id="176" name="Elbow Connector 175"/>
          <p:cNvCxnSpPr>
            <a:cxnSpLocks/>
            <a:stCxn id="167" idx="1"/>
            <a:endCxn id="173" idx="0"/>
          </p:cNvCxnSpPr>
          <p:nvPr/>
        </p:nvCxnSpPr>
        <p:spPr>
          <a:xfrm rot="10800000" flipV="1">
            <a:off x="990745" y="3840133"/>
            <a:ext cx="703461" cy="231186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1" idx="2"/>
            <a:endCxn id="172" idx="0"/>
          </p:cNvCxnSpPr>
          <p:nvPr/>
        </p:nvCxnSpPr>
        <p:spPr>
          <a:xfrm>
            <a:off x="2790650" y="5406529"/>
            <a:ext cx="6221" cy="16250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349849" y="35373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206" name="Left Brace 205"/>
          <p:cNvSpPr/>
          <p:nvPr/>
        </p:nvSpPr>
        <p:spPr>
          <a:xfrm>
            <a:off x="4493189" y="1281972"/>
            <a:ext cx="205814" cy="7076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666028" y="133783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foreach</a:t>
            </a:r>
            <a:endParaRPr lang="en-US" sz="1400" dirty="0"/>
          </a:p>
          <a:p>
            <a:r>
              <a:rPr lang="en-US" sz="1400" dirty="0"/>
              <a:t>PIT entry</a:t>
            </a:r>
          </a:p>
        </p:txBody>
      </p:sp>
      <p:cxnSp>
        <p:nvCxnSpPr>
          <p:cNvPr id="209" name="Elbow Connector 208"/>
          <p:cNvCxnSpPr>
            <a:cxnSpLocks/>
            <a:stCxn id="167" idx="3"/>
            <a:endCxn id="206" idx="1"/>
          </p:cNvCxnSpPr>
          <p:nvPr/>
        </p:nvCxnSpPr>
        <p:spPr>
          <a:xfrm flipV="1">
            <a:off x="3893197" y="1635819"/>
            <a:ext cx="599992" cy="2204314"/>
          </a:xfrm>
          <a:prstGeom prst="bentConnector3">
            <a:avLst>
              <a:gd name="adj1" fmla="val 50000"/>
            </a:avLst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3896285" y="3490343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511064" y="212173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515650" y="2947653"/>
            <a:ext cx="1627632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before satisfy Interest</a:t>
            </a:r>
            <a:endParaRPr lang="en-US" sz="1400" dirty="0"/>
          </a:p>
        </p:txBody>
      </p:sp>
      <p:sp>
        <p:nvSpPr>
          <p:cNvPr id="214" name="Rectangle 213"/>
          <p:cNvSpPr/>
          <p:nvPr/>
        </p:nvSpPr>
        <p:spPr>
          <a:xfrm>
            <a:off x="5517685" y="376171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514885" y="4579540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514862" y="5389151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Clear PIT in and out records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5511916" y="129822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Remember pending </a:t>
            </a:r>
            <a:r>
              <a:rPr lang="en-US" sz="1400" dirty="0" err="1"/>
              <a:t>downstreams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217" idx="2"/>
            <a:endCxn id="212" idx="0"/>
          </p:cNvCxnSpPr>
          <p:nvPr/>
        </p:nvCxnSpPr>
        <p:spPr>
          <a:xfrm flipH="1">
            <a:off x="6324880" y="1846862"/>
            <a:ext cx="852" cy="27487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12" idx="2"/>
            <a:endCxn id="213" idx="0"/>
          </p:cNvCxnSpPr>
          <p:nvPr/>
        </p:nvCxnSpPr>
        <p:spPr>
          <a:xfrm>
            <a:off x="6324880" y="2670372"/>
            <a:ext cx="4586" cy="27728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13" idx="2"/>
            <a:endCxn id="214" idx="0"/>
          </p:cNvCxnSpPr>
          <p:nvPr/>
        </p:nvCxnSpPr>
        <p:spPr>
          <a:xfrm>
            <a:off x="6329466" y="3496293"/>
            <a:ext cx="2035" cy="26541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14" idx="2"/>
            <a:endCxn id="215" idx="0"/>
          </p:cNvCxnSpPr>
          <p:nvPr/>
        </p:nvCxnSpPr>
        <p:spPr>
          <a:xfrm flipH="1">
            <a:off x="6328701" y="4310352"/>
            <a:ext cx="2800" cy="26918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15" idx="2"/>
            <a:endCxn id="216" idx="0"/>
          </p:cNvCxnSpPr>
          <p:nvPr/>
        </p:nvCxnSpPr>
        <p:spPr>
          <a:xfrm flipH="1">
            <a:off x="6328678" y="5128180"/>
            <a:ext cx="23" cy="26097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ight Brace 234"/>
          <p:cNvSpPr/>
          <p:nvPr/>
        </p:nvSpPr>
        <p:spPr>
          <a:xfrm>
            <a:off x="7215090" y="5287479"/>
            <a:ext cx="94468" cy="722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Predefined Process 18"/>
          <p:cNvSpPr/>
          <p:nvPr/>
        </p:nvSpPr>
        <p:spPr>
          <a:xfrm>
            <a:off x="7627325" y="5425660"/>
            <a:ext cx="1276787" cy="4429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outgoing Data</a:t>
            </a:r>
          </a:p>
        </p:txBody>
      </p:sp>
      <p:cxnSp>
        <p:nvCxnSpPr>
          <p:cNvPr id="264" name="Straight Arrow Connector 263"/>
          <p:cNvCxnSpPr>
            <a:stCxn id="235" idx="1"/>
            <a:endCxn id="236" idx="1"/>
          </p:cNvCxnSpPr>
          <p:nvPr/>
        </p:nvCxnSpPr>
        <p:spPr>
          <a:xfrm flipV="1">
            <a:off x="7309558" y="5647156"/>
            <a:ext cx="317767" cy="146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980364" y="6262320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Clear PIT </a:t>
            </a:r>
            <a:r>
              <a:rPr lang="en-US" sz="1400" dirty="0" smtClean="0"/>
              <a:t>out </a:t>
            </a:r>
            <a:r>
              <a:rPr lang="en-US" sz="1400" dirty="0"/>
              <a:t>records</a:t>
            </a:r>
          </a:p>
        </p:txBody>
      </p:sp>
      <p:cxnSp>
        <p:nvCxnSpPr>
          <p:cNvPr id="228" name="Straight Arrow Connector 227"/>
          <p:cNvCxnSpPr>
            <a:stCxn id="173" idx="2"/>
            <a:endCxn id="174" idx="0"/>
          </p:cNvCxnSpPr>
          <p:nvPr/>
        </p:nvCxnSpPr>
        <p:spPr>
          <a:xfrm flipH="1">
            <a:off x="986366" y="4619959"/>
            <a:ext cx="4378" cy="23654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74" idx="3"/>
            <a:endCxn id="171" idx="1"/>
          </p:cNvCxnSpPr>
          <p:nvPr/>
        </p:nvCxnSpPr>
        <p:spPr>
          <a:xfrm>
            <a:off x="1800182" y="5130819"/>
            <a:ext cx="176652" cy="139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72" idx="2"/>
            <a:endCxn id="78" idx="0"/>
          </p:cNvCxnSpPr>
          <p:nvPr/>
        </p:nvCxnSpPr>
        <p:spPr>
          <a:xfrm flipH="1">
            <a:off x="2794180" y="6117677"/>
            <a:ext cx="2691" cy="14464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0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 incoming Data</a:t>
            </a:r>
            <a:r>
              <a:rPr lang="zh-CN" altLang="en-US" dirty="0"/>
              <a:t> </a:t>
            </a:r>
            <a:r>
              <a:rPr lang="en-US" dirty="0"/>
              <a:t>to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PIT entry, determine which strategy should process this Data, and trigger that strategy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Strategies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strategy::</a:t>
            </a:r>
            <a:r>
              <a:rPr lang="en-US" altLang="zh-CN" dirty="0" err="1"/>
              <a:t>sendDataToAll</a:t>
            </a:r>
            <a:r>
              <a:rPr lang="zh-CN" altLang="en-US" dirty="0"/>
              <a:t> </a:t>
            </a:r>
            <a:r>
              <a:rPr lang="en-US" altLang="zh-CN" dirty="0"/>
              <a:t>helper</a:t>
            </a:r>
            <a:r>
              <a:rPr lang="zh-CN" altLang="en-US" dirty="0"/>
              <a:t> </a:t>
            </a:r>
            <a:r>
              <a:rPr lang="en-US" altLang="zh-CN" dirty="0"/>
              <a:t>function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send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matched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unsolicited pipeline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Pass-through traffic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traffic manager that does nothing and merely passes Data packet to the 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after receive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out-record </a:t>
            </a:r>
            <a:br>
              <a:rPr lang="en-US" sz="1600" dirty="0"/>
            </a:br>
            <a:r>
              <a:rPr lang="en-US" sz="1600" dirty="0"/>
              <a:t>with correct Nonce?</a:t>
            </a:r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point-to-point face?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erase in-record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</a:t>
            </a:r>
            <a:r>
              <a:rPr lang="en-US" altLang="zh-CN" sz="1600" dirty="0"/>
              <a:t>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Forwarding consists of pipelines and strategies</a:t>
            </a:r>
          </a:p>
          <a:p>
            <a:r>
              <a:rPr lang="en-US" sz="2400" dirty="0"/>
              <a:t>Pipeline: a series of steps that operate on a packet or a PIT entry</a:t>
            </a:r>
          </a:p>
          <a:p>
            <a:r>
              <a:rPr lang="en-US" sz="2400" dirty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/>
              <a:t>ContentStore</a:t>
            </a:r>
            <a:r>
              <a:rPr lang="en-US" dirty="0"/>
              <a:t> miss</a:t>
            </a:r>
          </a:p>
          <a:p>
            <a:r>
              <a:rPr lang="en-US" dirty="0" err="1"/>
              <a:t>ContentStore</a:t>
            </a:r>
            <a:r>
              <a:rPr lang="en-US" dirty="0"/>
              <a:t> hit</a:t>
            </a:r>
          </a:p>
          <a:p>
            <a:r>
              <a:rPr lang="en-US" dirty="0"/>
              <a:t>outgoing Interest</a:t>
            </a:r>
          </a:p>
          <a:p>
            <a:r>
              <a:rPr lang="en-US" dirty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/>
              <a:t>incoming </a:t>
            </a:r>
            <a:r>
              <a:rPr lang="en-US" dirty="0" err="1"/>
              <a:t>Nack</a:t>
            </a:r>
            <a:endParaRPr lang="en-US" dirty="0"/>
          </a:p>
          <a:p>
            <a:r>
              <a:rPr lang="en-US" dirty="0"/>
              <a:t>outgoing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 in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6549160" y="469476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87686" y="46995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before 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expiry</a:t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finalize</a:t>
            </a:r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miss</a:t>
            </a:r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hit</a:t>
            </a:r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 </a:t>
            </a:r>
            <a:r>
              <a:rPr lang="en-US" altLang="zh-CN" sz="1200" dirty="0"/>
              <a:t>a</a:t>
            </a:r>
            <a:r>
              <a:rPr lang="en-US" sz="1200" dirty="0"/>
              <a:t>fter </a:t>
            </a:r>
            <a:r>
              <a:rPr lang="en-US" altLang="zh-CN" sz="1200" dirty="0"/>
              <a:t>Cs</a:t>
            </a:r>
            <a:r>
              <a:rPr lang="zh-CN" altLang="en-US" sz="1200" dirty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89449" y="3933380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/>
              <a:t>fter</a:t>
            </a:r>
            <a:r>
              <a:rPr lang="zh-CN" altLang="en-US" sz="1200" dirty="0"/>
              <a:t> </a:t>
            </a:r>
            <a:r>
              <a:rPr lang="en-US" altLang="zh-CN" sz="1200" dirty="0"/>
              <a:t>receive</a:t>
            </a:r>
            <a:r>
              <a:rPr lang="zh-CN" altLang="en-US" sz="1200" dirty="0"/>
              <a:t> </a:t>
            </a:r>
            <a:r>
              <a:rPr lang="en-US" altLang="zh-CN" sz="1200" dirty="0"/>
              <a:t>Data</a:t>
            </a:r>
            <a:endParaRPr lang="en-US" sz="1200" dirty="0"/>
          </a:p>
        </p:txBody>
      </p: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 flipV="1">
            <a:off x="1773446" y="4116260"/>
            <a:ext cx="3016003" cy="296329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update</a:t>
            </a:r>
            <a:r>
              <a:rPr lang="zh-CN" altLang="en-US" sz="1200" dirty="0"/>
              <a:t> </a:t>
            </a:r>
            <a:r>
              <a:rPr lang="en-US" altLang="zh-CN" sz="1200" dirty="0"/>
              <a:t>PIT</a:t>
            </a:r>
            <a:r>
              <a:rPr lang="zh-CN" altLang="en-US" sz="1200" dirty="0"/>
              <a:t> </a:t>
            </a:r>
            <a:r>
              <a:rPr lang="en-US" altLang="zh-CN" sz="1200" dirty="0"/>
              <a:t>entry</a:t>
            </a:r>
            <a:r>
              <a:rPr lang="zh-CN" altLang="en-US" sz="1200" dirty="0"/>
              <a:t> </a:t>
            </a:r>
            <a:r>
              <a:rPr lang="en-US" altLang="zh-CN" sz="1200" dirty="0"/>
              <a:t>expiry</a:t>
            </a:r>
            <a:r>
              <a:rPr lang="zh-CN" altLang="en-US" sz="1200" dirty="0"/>
              <a:t> </a:t>
            </a:r>
            <a:r>
              <a:rPr lang="en-US" altLang="zh-CN" sz="1200" dirty="0"/>
              <a:t>timer</a:t>
            </a:r>
            <a:endParaRPr lang="en-US" sz="1200" dirty="0"/>
          </a:p>
        </p:txBody>
      </p:sp>
      <p:cxnSp>
        <p:nvCxnSpPr>
          <p:cNvPr id="53" name="Elbow Connector 52"/>
          <p:cNvCxnSpPr>
            <a:stCxn id="7" idx="3"/>
            <a:endCxn id="21" idx="1"/>
          </p:cNvCxnSpPr>
          <p:nvPr/>
        </p:nvCxnSpPr>
        <p:spPr>
          <a:xfrm>
            <a:off x="1773446" y="4412589"/>
            <a:ext cx="3014240" cy="46987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9" idx="1"/>
          </p:cNvCxnSpPr>
          <p:nvPr/>
        </p:nvCxnSpPr>
        <p:spPr>
          <a:xfrm flipV="1">
            <a:off x="6159286" y="4877640"/>
            <a:ext cx="389874" cy="4821"/>
          </a:xfrm>
          <a:prstGeom prst="straightConnector1">
            <a:avLst/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expiry</a:t>
            </a:r>
            <a:r>
              <a:rPr lang="zh-CN" altLang="en-US" sz="1600" dirty="0"/>
              <a:t> </a:t>
            </a:r>
            <a:r>
              <a:rPr lang="en-US" sz="1600" dirty="0"/>
              <a:t>timer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in PIT entry</a:t>
            </a:r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miss</a:t>
            </a:r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with Dead Nonce List</a:t>
            </a:r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593752" y="2262020"/>
            <a:ext cx="36343" cy="28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/>
              <a:t>reaching producer</a:t>
            </a:r>
          </a:p>
          <a:p>
            <a:pPr algn="ctr"/>
            <a:r>
              <a:rPr lang="en-US" sz="1600" dirty="0"/>
              <a:t>region?</a:t>
            </a:r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strip forwarding hint</a:t>
            </a:r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 duplicate Nonce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the </a:t>
            </a:r>
            <a:r>
              <a:rPr lang="en-US" sz="2000" dirty="0" err="1"/>
              <a:t>Name+Nonce</a:t>
            </a:r>
            <a:r>
              <a:rPr lang="en-US" sz="2000" dirty="0"/>
              <a:t> of the incoming Interest appear in Dead Nonce List, or any </a:t>
            </a:r>
            <a:r>
              <a:rPr lang="en-US" sz="2000" dirty="0" err="1"/>
              <a:t>InRecord</a:t>
            </a:r>
            <a:r>
              <a:rPr lang="en-US" sz="2000" dirty="0"/>
              <a:t> or </a:t>
            </a:r>
            <a:r>
              <a:rPr lang="en-US" sz="2000" dirty="0" err="1"/>
              <a:t>OutRecord</a:t>
            </a:r>
            <a:r>
              <a:rPr lang="en-US" sz="2000" dirty="0"/>
              <a:t> in PIT entry contains the same Nonce as the incoming Interest, a duplicate Nonce is detected.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InRecord</a:t>
            </a:r>
            <a:r>
              <a:rPr lang="en-US" sz="1800" dirty="0"/>
              <a:t> only, this is a multi-path arrival, and not a loop.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OutRecord</a:t>
            </a:r>
            <a:r>
              <a:rPr lang="en-US" sz="1800" dirty="0"/>
              <a:t> or Dead Nonce Table, this is either a multi-path arrival or a loop, and these two reasons are indistinguishable.</a:t>
            </a:r>
          </a:p>
          <a:p>
            <a:pPr lvl="1"/>
            <a:endParaRPr lang="en-US" sz="1800" dirty="0"/>
          </a:p>
          <a:p>
            <a:r>
              <a:rPr lang="en-US" sz="2000" dirty="0"/>
              <a:t>Nonce is later recorded on an </a:t>
            </a:r>
            <a:r>
              <a:rPr lang="en-US" sz="2000" dirty="0" err="1"/>
              <a:t>InRecord</a:t>
            </a:r>
            <a:r>
              <a:rPr lang="en-US" sz="20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loop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reason=Duplicate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point-to-point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expiry</a:t>
            </a:r>
            <a:r>
              <a:rPr lang="zh-CN" altLang="en-US" dirty="0"/>
              <a:t> </a:t>
            </a:r>
            <a:r>
              <a:rPr lang="en-US" dirty="0"/>
              <a:t>timer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finalize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hit pipeline</a:t>
            </a:r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fter</a:t>
            </a:r>
            <a:r>
              <a:rPr lang="zh-CN" altLang="en-US" dirty="0"/>
              <a:t> </a:t>
            </a:r>
            <a:r>
              <a:rPr lang="en-US" altLang="zh-CN" dirty="0"/>
              <a:t>CS</a:t>
            </a:r>
            <a:r>
              <a:rPr lang="zh-CN" altLang="en-US" dirty="0"/>
              <a:t> </a:t>
            </a:r>
            <a:r>
              <a:rPr lang="en-US" altLang="zh-CN" dirty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</a:p>
          <a:p>
            <a:pPr lvl="1"/>
            <a:r>
              <a:rPr lang="en-US" sz="2000" dirty="0"/>
              <a:t>Given PIT entry and</a:t>
            </a:r>
            <a:r>
              <a:rPr lang="zh-CN" altLang="en-US" sz="2000" dirty="0"/>
              <a:t> </a:t>
            </a:r>
            <a:r>
              <a:rPr lang="en-US" altLang="zh-CN" sz="2000" dirty="0"/>
              <a:t>incoming</a:t>
            </a:r>
            <a:r>
              <a:rPr lang="zh-CN" altLang="en-US" sz="2000" dirty="0"/>
              <a:t> </a:t>
            </a:r>
            <a:r>
              <a:rPr lang="en-US" altLang="zh-CN" sz="2000" dirty="0"/>
              <a:t>Interest</a:t>
            </a:r>
            <a:r>
              <a:rPr lang="en-US" sz="2000" dirty="0"/>
              <a:t>, determine which strategy should process this matched</a:t>
            </a:r>
            <a:r>
              <a:rPr lang="zh-CN" altLang="en-US" sz="2000" dirty="0"/>
              <a:t> </a:t>
            </a:r>
            <a:r>
              <a:rPr lang="en-US" sz="2000" dirty="0"/>
              <a:t>Data,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843</Words>
  <Application>Microsoft Macintosh PowerPoint</Application>
  <PresentationFormat>On-screen Show (4:3)</PresentationFormat>
  <Paragraphs>222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2018-04-09T19:48:01Z</dcterms:modified>
</cp:coreProperties>
</file>