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1"/>
  </p:notesMasterIdLst>
  <p:sldIdLst>
    <p:sldId id="256" r:id="rId2"/>
    <p:sldId id="307" r:id="rId3"/>
    <p:sldId id="365" r:id="rId4"/>
    <p:sldId id="366" r:id="rId5"/>
    <p:sldId id="309" r:id="rId6"/>
    <p:sldId id="308" r:id="rId7"/>
    <p:sldId id="370" r:id="rId8"/>
    <p:sldId id="359" r:id="rId9"/>
    <p:sldId id="374" r:id="rId10"/>
    <p:sldId id="375" r:id="rId11"/>
    <p:sldId id="311" r:id="rId12"/>
    <p:sldId id="371" r:id="rId13"/>
    <p:sldId id="383" r:id="rId14"/>
    <p:sldId id="382" r:id="rId15"/>
    <p:sldId id="316" r:id="rId16"/>
    <p:sldId id="317" r:id="rId17"/>
    <p:sldId id="318" r:id="rId18"/>
    <p:sldId id="379" r:id="rId19"/>
    <p:sldId id="3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^" id="{0023B90C-A4F9-4F07-860B-0F78750CC2C2}">
          <p14:sldIdLst>
            <p14:sldId id="256"/>
            <p14:sldId id="307"/>
            <p14:sldId id="365"/>
            <p14:sldId id="366"/>
            <p14:sldId id="309"/>
          </p14:sldIdLst>
        </p14:section>
        <p14:section name="Interest pipelines" id="{BA347323-D8AB-466B-81CC-1F70513DE0EF}">
          <p14:sldIdLst>
            <p14:sldId id="308"/>
            <p14:sldId id="370"/>
            <p14:sldId id="359"/>
            <p14:sldId id="374"/>
            <p14:sldId id="375"/>
            <p14:sldId id="311"/>
            <p14:sldId id="371"/>
          </p14:sldIdLst>
        </p14:section>
        <p14:section name="Data pipelines" id="{2D6B835F-26FB-4FFC-9431-0DE1DFED2B4C}">
          <p14:sldIdLst>
            <p14:sldId id="383"/>
            <p14:sldId id="382"/>
            <p14:sldId id="316"/>
            <p14:sldId id="317"/>
            <p14:sldId id="318"/>
          </p14:sldIdLst>
        </p14:section>
        <p14:section name="Nack pipelines" id="{D55A7433-8EEF-4145-8DFF-AC48432BEDE6}">
          <p14:sldIdLst>
            <p14:sldId id="379"/>
            <p14:sldId id="380"/>
          </p14:sldIdLst>
        </p14:section>
        <p14:section name="$" id="{694448DF-DA8B-4E85-BCC5-4D856F0F8AAF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4" autoAdjust="0"/>
    <p:restoredTop sz="94721"/>
  </p:normalViewPr>
  <p:slideViewPr>
    <p:cSldViewPr snapToGrid="0">
      <p:cViewPr>
        <p:scale>
          <a:sx n="72" d="100"/>
          <a:sy n="72" d="100"/>
        </p:scale>
        <p:origin x="-204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0F774-64BB-435A-BF3C-7C317EFEE605}" type="datetimeFigureOut">
              <a:rPr lang="en-US" smtClean="0"/>
              <a:t>4/11/18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31D4F-00E2-435E-838C-7ECAAFE82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31D4F-00E2-435E-838C-7ECAAFE82A7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7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EAD5-C96C-4AFB-B38D-9DDF52BC857A}" type="datetime1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F708-6724-4458-9F28-5C553DBEB536}" type="datetime1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9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74B7-6474-4EF6-85A8-A77A46196608}" type="datetime1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8C9B-06F4-4520-ADC9-E7FBE669F53E}" type="datetime1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5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6B27-7C65-42E1-B3E5-969E50A85B91}" type="datetime1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7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D09C7-0BB9-4D0C-8A47-E6298FF52D64}" type="datetime1">
              <a:rPr lang="en-US" smtClean="0"/>
              <a:t>4/11/18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9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305F-892B-4448-94B5-AE8543A5AA60}" type="datetime1">
              <a:rPr lang="en-US" smtClean="0"/>
              <a:t>4/11/18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0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30BA-9588-41C2-BCDC-6F69C575A017}" type="datetime1">
              <a:rPr lang="en-US" smtClean="0"/>
              <a:t>4/11/18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0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5028-5E1A-4A22-B4CD-00F592470E34}" type="datetime1">
              <a:rPr lang="en-US" smtClean="0"/>
              <a:t>4/11/18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4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A02C1-97AC-47B7-BB1D-2D1807085190}" type="datetime1">
              <a:rPr lang="en-US" smtClean="0"/>
              <a:t>4/11/18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A605-887B-4B0B-8150-C0C44DBC6139}" type="datetime1">
              <a:rPr lang="en-US" smtClean="0"/>
              <a:t>4/11/18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4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4175"/>
            <a:ext cx="7886700" cy="10461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06775"/>
            <a:ext cx="7886700" cy="4672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A4524-2384-4222-A0B3-236F440C23EB}" type="datetime1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NFD forwarding pipelines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134"/>
            <a:ext cx="6858000" cy="1655762"/>
          </a:xfrm>
        </p:spPr>
        <p:txBody>
          <a:bodyPr>
            <a:normAutofit/>
          </a:bodyPr>
          <a:lstStyle/>
          <a:p>
            <a:r>
              <a:rPr lang="zh-CN" altLang="en-US" sz="2200" dirty="0"/>
              <a:t> </a:t>
            </a:r>
            <a:r>
              <a:rPr lang="en-US" altLang="zh-CN" sz="2200" dirty="0" err="1"/>
              <a:t>Junxiao</a:t>
            </a:r>
            <a:r>
              <a:rPr lang="zh-CN" altLang="en-US" sz="2200" dirty="0"/>
              <a:t> </a:t>
            </a:r>
            <a:r>
              <a:rPr lang="en-US" altLang="zh-CN" sz="2200" dirty="0"/>
              <a:t>Shi,</a:t>
            </a:r>
            <a:r>
              <a:rPr lang="zh-CN" altLang="en-US" sz="2200" dirty="0"/>
              <a:t> </a:t>
            </a:r>
            <a:r>
              <a:rPr lang="en-US" altLang="zh-CN" sz="2200" dirty="0"/>
              <a:t>Teng</a:t>
            </a:r>
            <a:r>
              <a:rPr lang="zh-CN" altLang="en-US" sz="2200" dirty="0"/>
              <a:t> </a:t>
            </a:r>
            <a:r>
              <a:rPr lang="en-US" altLang="zh-CN" sz="2200" dirty="0"/>
              <a:t>Liang</a:t>
            </a:r>
          </a:p>
          <a:p>
            <a:r>
              <a:rPr lang="en-US" sz="2200" dirty="0"/>
              <a:t>201</a:t>
            </a:r>
            <a:r>
              <a:rPr lang="en-US" altLang="zh-CN" sz="2200" dirty="0"/>
              <a:t>8</a:t>
            </a:r>
            <a:r>
              <a:rPr lang="en-US" sz="2200" dirty="0"/>
              <a:t>-</a:t>
            </a:r>
            <a:r>
              <a:rPr lang="en-US" sz="2200"/>
              <a:t>04</a:t>
            </a:r>
            <a:r>
              <a:rPr lang="en-US" sz="2200" smtClean="0"/>
              <a:t>-11</a:t>
            </a:r>
            <a:endParaRPr lang="en-US" altLang="zh-CN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46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ContentStore</a:t>
            </a:r>
            <a:r>
              <a:rPr lang="en-US" dirty="0"/>
              <a:t> miss pipeline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57022" y="2734347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insert </a:t>
            </a:r>
            <a:r>
              <a:rPr lang="en-US" sz="1600" dirty="0" err="1"/>
              <a:t>InRecord</a:t>
            </a:r>
            <a:endParaRPr lang="en-US" sz="1600" dirty="0"/>
          </a:p>
        </p:txBody>
      </p:sp>
      <p:sp>
        <p:nvSpPr>
          <p:cNvPr id="38" name="Rectangle 37"/>
          <p:cNvSpPr/>
          <p:nvPr/>
        </p:nvSpPr>
        <p:spPr>
          <a:xfrm>
            <a:off x="2759852" y="2487402"/>
            <a:ext cx="2091075" cy="10408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set PIT expiry timer to the time that the last PIT in-record expires</a:t>
            </a:r>
          </a:p>
        </p:txBody>
      </p:sp>
      <p:cxnSp>
        <p:nvCxnSpPr>
          <p:cNvPr id="4" name="Straight Arrow Connector 3"/>
          <p:cNvCxnSpPr>
            <a:stCxn id="33" idx="3"/>
            <a:endCxn id="38" idx="1"/>
          </p:cNvCxnSpPr>
          <p:nvPr/>
        </p:nvCxnSpPr>
        <p:spPr>
          <a:xfrm flipV="1">
            <a:off x="2302942" y="3007816"/>
            <a:ext cx="456910" cy="8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33" idx="1"/>
          </p:cNvCxnSpPr>
          <p:nvPr/>
        </p:nvCxnSpPr>
        <p:spPr>
          <a:xfrm>
            <a:off x="402645" y="3008667"/>
            <a:ext cx="2543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38" idx="2"/>
            <a:endCxn id="16" idx="0"/>
          </p:cNvCxnSpPr>
          <p:nvPr/>
        </p:nvCxnSpPr>
        <p:spPr>
          <a:xfrm rot="5400000">
            <a:off x="3701622" y="3625928"/>
            <a:ext cx="201467" cy="607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56197" y="4009309"/>
            <a:ext cx="1910977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Strategy</a:t>
            </a:r>
            <a:r>
              <a:rPr lang="en-US" altLang="zh-CN" sz="1600" dirty="0"/>
              <a:t>:</a:t>
            </a:r>
            <a:r>
              <a:rPr lang="zh-CN" altLang="en-US" sz="1600" dirty="0"/>
              <a:t> </a:t>
            </a:r>
            <a:r>
              <a:rPr lang="en-US" altLang="zh-CN" sz="1600" dirty="0"/>
              <a:t>after</a:t>
            </a:r>
            <a:r>
              <a:rPr lang="zh-CN" altLang="en-US" sz="1600" dirty="0"/>
              <a:t> </a:t>
            </a:r>
            <a:r>
              <a:rPr lang="en-US" altLang="zh-CN" sz="1600" dirty="0"/>
              <a:t>receive</a:t>
            </a:r>
            <a:r>
              <a:rPr lang="zh-CN" altLang="en-US" sz="1600" dirty="0"/>
              <a:t> </a:t>
            </a:r>
            <a:r>
              <a:rPr lang="en-US" altLang="zh-CN" sz="1600" dirty="0"/>
              <a:t>Interest</a:t>
            </a:r>
            <a:endParaRPr lang="en-US" sz="1600" dirty="0"/>
          </a:p>
        </p:txBody>
      </p:sp>
      <p:sp>
        <p:nvSpPr>
          <p:cNvPr id="16" name="Flowchart: Decision 15"/>
          <p:cNvSpPr/>
          <p:nvPr/>
        </p:nvSpPr>
        <p:spPr>
          <a:xfrm>
            <a:off x="2702039" y="3729697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/>
              <a:t>has</a:t>
            </a:r>
            <a:br>
              <a:rPr lang="en-US" sz="1600" dirty="0"/>
            </a:br>
            <a:r>
              <a:rPr lang="en-US" sz="1600" dirty="0" err="1"/>
              <a:t>NextHopFaceId</a:t>
            </a:r>
            <a:r>
              <a:rPr lang="en-US" sz="1600" dirty="0"/>
              <a:t>?</a:t>
            </a:r>
          </a:p>
        </p:txBody>
      </p:sp>
      <p:sp>
        <p:nvSpPr>
          <p:cNvPr id="17" name="Flowchart: Predefined Process 16"/>
          <p:cNvSpPr/>
          <p:nvPr/>
        </p:nvSpPr>
        <p:spPr>
          <a:xfrm>
            <a:off x="5683678" y="5069602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outgoing Interest</a:t>
            </a:r>
          </a:p>
        </p:txBody>
      </p:sp>
      <p:sp>
        <p:nvSpPr>
          <p:cNvPr id="18" name="Flowchart: Decision 17"/>
          <p:cNvSpPr/>
          <p:nvPr/>
        </p:nvSpPr>
        <p:spPr>
          <a:xfrm>
            <a:off x="5409358" y="3729697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/>
              <a:t>chosen</a:t>
            </a:r>
            <a:br>
              <a:rPr lang="en-US" sz="1600" dirty="0"/>
            </a:br>
            <a:r>
              <a:rPr lang="en-US" sz="1600" dirty="0" err="1"/>
              <a:t>NextHop</a:t>
            </a:r>
            <a:r>
              <a:rPr lang="en-US" sz="1600" dirty="0"/>
              <a:t> face</a:t>
            </a:r>
            <a:br>
              <a:rPr lang="en-US" sz="1600" dirty="0"/>
            </a:br>
            <a:r>
              <a:rPr lang="en-US" sz="1600" dirty="0"/>
              <a:t>exists?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45512" y="4093670"/>
            <a:ext cx="7044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(drop)</a:t>
            </a:r>
          </a:p>
        </p:txBody>
      </p:sp>
      <p:cxnSp>
        <p:nvCxnSpPr>
          <p:cNvPr id="8" name="Straight Arrow Connector 7"/>
          <p:cNvCxnSpPr>
            <a:stCxn id="16" idx="1"/>
            <a:endCxn id="14" idx="3"/>
          </p:cNvCxnSpPr>
          <p:nvPr/>
        </p:nvCxnSpPr>
        <p:spPr>
          <a:xfrm flipH="1">
            <a:off x="2367174" y="4278337"/>
            <a:ext cx="334865" cy="5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6" idx="3"/>
            <a:endCxn id="18" idx="1"/>
          </p:cNvCxnSpPr>
          <p:nvPr/>
        </p:nvCxnSpPr>
        <p:spPr>
          <a:xfrm>
            <a:off x="4896599" y="4278337"/>
            <a:ext cx="5127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8" idx="2"/>
            <a:endCxn id="17" idx="0"/>
          </p:cNvCxnSpPr>
          <p:nvPr/>
        </p:nvCxnSpPr>
        <p:spPr>
          <a:xfrm>
            <a:off x="6506638" y="4826977"/>
            <a:ext cx="0" cy="242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8" idx="3"/>
            <a:endCxn id="6" idx="1"/>
          </p:cNvCxnSpPr>
          <p:nvPr/>
        </p:nvCxnSpPr>
        <p:spPr>
          <a:xfrm flipV="1">
            <a:off x="7603918" y="4262947"/>
            <a:ext cx="541594" cy="15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696798" y="3917589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771671" y="4715243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78731" y="3923008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35245" y="3939290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sp>
        <p:nvSpPr>
          <p:cNvPr id="50" name="Content Placeholder 15"/>
          <p:cNvSpPr txBox="1">
            <a:spLocks/>
          </p:cNvSpPr>
          <p:nvPr/>
        </p:nvSpPr>
        <p:spPr>
          <a:xfrm>
            <a:off x="295747" y="900951"/>
            <a:ext cx="8347357" cy="16758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This pipeline is entered when an incoming Interest</a:t>
            </a:r>
          </a:p>
          <a:p>
            <a:pPr lvl="1"/>
            <a:r>
              <a:rPr lang="en-US" sz="1800" dirty="0"/>
              <a:t>is pending (so </a:t>
            </a:r>
            <a:r>
              <a:rPr lang="en-US" sz="1800" dirty="0" err="1"/>
              <a:t>ContentStore</a:t>
            </a:r>
            <a:r>
              <a:rPr lang="en-US" sz="1800" dirty="0"/>
              <a:t> lookup is unnecessary), or</a:t>
            </a:r>
          </a:p>
          <a:p>
            <a:pPr lvl="1"/>
            <a:r>
              <a:rPr lang="en-US" sz="1800" dirty="0"/>
              <a:t>is miss from </a:t>
            </a:r>
            <a:r>
              <a:rPr lang="en-US" sz="1800" dirty="0" err="1"/>
              <a:t>ContentStore</a:t>
            </a:r>
            <a:endParaRPr lang="en-US" sz="1800" dirty="0"/>
          </a:p>
          <a:p>
            <a:r>
              <a:rPr lang="en-US" sz="2000" dirty="0"/>
              <a:t>This pipeline will start forwarding the Interest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295748" y="5755704"/>
            <a:ext cx="8409007" cy="9302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Given PIT entry and incoming Interest, determine which strategy should process this Interest, and trigger that strategy</a:t>
            </a:r>
          </a:p>
        </p:txBody>
      </p:sp>
    </p:spTree>
    <p:extLst>
      <p:ext uri="{BB962C8B-B14F-4D97-AF65-F5344CB8AC3E}">
        <p14:creationId xmlns:p14="http://schemas.microsoft.com/office/powerpoint/2010/main" val="774091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outgoing Interest pipeline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40056" y="2546742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insert </a:t>
            </a:r>
            <a:r>
              <a:rPr lang="en-US" dirty="0" err="1"/>
              <a:t>OutRecord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5" idx="3"/>
            <a:endCxn id="19" idx="1"/>
          </p:cNvCxnSpPr>
          <p:nvPr/>
        </p:nvCxnSpPr>
        <p:spPr>
          <a:xfrm flipV="1">
            <a:off x="3985976" y="2817954"/>
            <a:ext cx="406222" cy="3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5" idx="1"/>
          </p:cNvCxnSpPr>
          <p:nvPr/>
        </p:nvCxnSpPr>
        <p:spPr>
          <a:xfrm>
            <a:off x="1973314" y="2821062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392198" y="2543633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Interest</a:t>
            </a:r>
          </a:p>
        </p:txBody>
      </p:sp>
    </p:spTree>
    <p:extLst>
      <p:ext uri="{BB962C8B-B14F-4D97-AF65-F5344CB8AC3E}">
        <p14:creationId xmlns:p14="http://schemas.microsoft.com/office/powerpoint/2010/main" val="841950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finalize pipeline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12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80607" y="2343592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delete</a:t>
            </a:r>
          </a:p>
        </p:txBody>
      </p:sp>
      <p:cxnSp>
        <p:nvCxnSpPr>
          <p:cNvPr id="9" name="Straight Arrow Connector 8"/>
          <p:cNvCxnSpPr>
            <a:stCxn id="13" idx="3"/>
            <a:endCxn id="11" idx="1"/>
          </p:cNvCxnSpPr>
          <p:nvPr/>
        </p:nvCxnSpPr>
        <p:spPr>
          <a:xfrm>
            <a:off x="3788503" y="1640012"/>
            <a:ext cx="366742" cy="1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155245" y="1366818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Dead Nonce List insert</a:t>
            </a:r>
          </a:p>
        </p:txBody>
      </p:sp>
      <p:sp>
        <p:nvSpPr>
          <p:cNvPr id="13" name="Flowchart: Decision 12"/>
          <p:cNvSpPr/>
          <p:nvPr/>
        </p:nvSpPr>
        <p:spPr>
          <a:xfrm>
            <a:off x="1593943" y="109137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need Dead Nonce List insert?</a:t>
            </a:r>
          </a:p>
        </p:txBody>
      </p:sp>
      <p:cxnSp>
        <p:nvCxnSpPr>
          <p:cNvPr id="15" name="Straight Arrow Connector 14"/>
          <p:cNvCxnSpPr>
            <a:endCxn id="13" idx="1"/>
          </p:cNvCxnSpPr>
          <p:nvPr/>
        </p:nvCxnSpPr>
        <p:spPr>
          <a:xfrm flipV="1">
            <a:off x="1227201" y="1640012"/>
            <a:ext cx="366742" cy="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88503" y="125857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18" name="Elbow Connector 17"/>
          <p:cNvCxnSpPr>
            <a:stCxn id="11" idx="3"/>
            <a:endCxn id="12" idx="1"/>
          </p:cNvCxnSpPr>
          <p:nvPr/>
        </p:nvCxnSpPr>
        <p:spPr>
          <a:xfrm>
            <a:off x="5801165" y="1641138"/>
            <a:ext cx="379442" cy="97677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3" idx="2"/>
            <a:endCxn id="12" idx="1"/>
          </p:cNvCxnSpPr>
          <p:nvPr/>
        </p:nvCxnSpPr>
        <p:spPr>
          <a:xfrm rot="16200000" flipH="1">
            <a:off x="4221285" y="658590"/>
            <a:ext cx="429260" cy="34893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91222" y="212952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591661" y="3636954"/>
            <a:ext cx="7886700" cy="277412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Dead Nonce List insert</a:t>
            </a:r>
          </a:p>
          <a:p>
            <a:pPr lvl="1"/>
            <a:r>
              <a:rPr lang="en-US" dirty="0"/>
              <a:t>Dead Nonce List insertion is needed if:</a:t>
            </a:r>
          </a:p>
          <a:p>
            <a:pPr lvl="2"/>
            <a:r>
              <a:rPr lang="en-US" dirty="0"/>
              <a:t>Interest is </a:t>
            </a:r>
            <a:r>
              <a:rPr lang="en-US" dirty="0" err="1"/>
              <a:t>unsatisified</a:t>
            </a:r>
            <a:r>
              <a:rPr lang="en-US" dirty="0"/>
              <a:t>, OR</a:t>
            </a:r>
          </a:p>
          <a:p>
            <a:pPr lvl="2"/>
            <a:r>
              <a:rPr lang="en-US" dirty="0"/>
              <a:t>Interest has </a:t>
            </a:r>
            <a:r>
              <a:rPr lang="en-US" dirty="0" err="1"/>
              <a:t>MustBeFresh</a:t>
            </a:r>
            <a:r>
              <a:rPr lang="en-US" dirty="0"/>
              <a:t>=yes and Data </a:t>
            </a:r>
            <a:r>
              <a:rPr lang="en-US" dirty="0" err="1"/>
              <a:t>FreshnessPeriod</a:t>
            </a:r>
            <a:r>
              <a:rPr lang="en-US" dirty="0"/>
              <a:t> is shorter than 6 seconds</a:t>
            </a:r>
          </a:p>
          <a:p>
            <a:pPr lvl="1"/>
            <a:r>
              <a:rPr lang="en-US" dirty="0" err="1"/>
              <a:t>Nonces</a:t>
            </a:r>
            <a:r>
              <a:rPr lang="en-US" dirty="0"/>
              <a:t> in </a:t>
            </a:r>
            <a:r>
              <a:rPr lang="en-US" dirty="0" err="1"/>
              <a:t>OutRecords</a:t>
            </a:r>
            <a:r>
              <a:rPr lang="en-US" dirty="0"/>
              <a:t> are inserted to Dead Nonce List.</a:t>
            </a:r>
          </a:p>
        </p:txBody>
      </p:sp>
    </p:spTree>
    <p:extLst>
      <p:ext uri="{BB962C8B-B14F-4D97-AF65-F5344CB8AC3E}">
        <p14:creationId xmlns:p14="http://schemas.microsoft.com/office/powerpoint/2010/main" val="4203677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807295" y="0"/>
            <a:ext cx="4165438" cy="840960"/>
          </a:xfrm>
        </p:spPr>
        <p:txBody>
          <a:bodyPr>
            <a:normAutofit/>
          </a:bodyPr>
          <a:lstStyle/>
          <a:p>
            <a:r>
              <a:rPr lang="en-US" sz="3200" dirty="0"/>
              <a:t>Incoming Data pipeline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15361" y="265582"/>
            <a:ext cx="1167331" cy="3654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Receive Data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69105" y="1050896"/>
            <a:ext cx="63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(drop)</a:t>
            </a:r>
          </a:p>
        </p:txBody>
      </p:sp>
      <p:cxnSp>
        <p:nvCxnSpPr>
          <p:cNvPr id="15" name="Straight Arrow Connector 14"/>
          <p:cNvCxnSpPr>
            <a:cxnSpLocks/>
            <a:stCxn id="7" idx="2"/>
            <a:endCxn id="112" idx="0"/>
          </p:cNvCxnSpPr>
          <p:nvPr/>
        </p:nvCxnSpPr>
        <p:spPr>
          <a:xfrm>
            <a:off x="2799027" y="631013"/>
            <a:ext cx="2685" cy="178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Diamond 111"/>
          <p:cNvSpPr/>
          <p:nvPr/>
        </p:nvSpPr>
        <p:spPr>
          <a:xfrm>
            <a:off x="1874680" y="809758"/>
            <a:ext cx="1854063" cy="784047"/>
          </a:xfrm>
          <a:prstGeom prst="diamon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Violates localhost?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1108573" y="958694"/>
            <a:ext cx="766107" cy="307777"/>
            <a:chOff x="544133" y="1331786"/>
            <a:chExt cx="766107" cy="307777"/>
          </a:xfrm>
        </p:grpSpPr>
        <p:sp>
          <p:nvSpPr>
            <p:cNvPr id="10" name="TextBox 9"/>
            <p:cNvSpPr txBox="1"/>
            <p:nvPr/>
          </p:nvSpPr>
          <p:spPr>
            <a:xfrm>
              <a:off x="925433" y="1331786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Y</a:t>
              </a:r>
            </a:p>
          </p:txBody>
        </p:sp>
        <p:cxnSp>
          <p:nvCxnSpPr>
            <p:cNvPr id="123" name="Straight Arrow Connector 122"/>
            <p:cNvCxnSpPr>
              <a:cxnSpLocks/>
              <a:stCxn id="112" idx="1"/>
              <a:endCxn id="43" idx="3"/>
            </p:cNvCxnSpPr>
            <p:nvPr/>
          </p:nvCxnSpPr>
          <p:spPr>
            <a:xfrm flipH="1">
              <a:off x="544133" y="1558594"/>
              <a:ext cx="766107" cy="3003"/>
            </a:xfrm>
            <a:prstGeom prst="straightConnector1">
              <a:avLst/>
            </a:pr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Diamond 126"/>
          <p:cNvSpPr/>
          <p:nvPr/>
        </p:nvSpPr>
        <p:spPr>
          <a:xfrm>
            <a:off x="2005803" y="1818851"/>
            <a:ext cx="1594033" cy="593859"/>
          </a:xfrm>
          <a:prstGeom prst="diamon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PIT match?</a:t>
            </a:r>
          </a:p>
        </p:txBody>
      </p:sp>
      <p:grpSp>
        <p:nvGrpSpPr>
          <p:cNvPr id="134" name="Group 133"/>
          <p:cNvGrpSpPr/>
          <p:nvPr/>
        </p:nvGrpSpPr>
        <p:grpSpPr>
          <a:xfrm>
            <a:off x="2802820" y="874385"/>
            <a:ext cx="1200088" cy="928186"/>
            <a:chOff x="2238380" y="1247477"/>
            <a:chExt cx="1200088" cy="928186"/>
          </a:xfrm>
        </p:grpSpPr>
        <p:sp>
          <p:nvSpPr>
            <p:cNvPr id="51" name="TextBox 50"/>
            <p:cNvSpPr txBox="1"/>
            <p:nvPr/>
          </p:nvSpPr>
          <p:spPr>
            <a:xfrm>
              <a:off x="3137910" y="1247477"/>
              <a:ext cx="3005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</a:t>
              </a:r>
            </a:p>
          </p:txBody>
        </p:sp>
        <p:cxnSp>
          <p:nvCxnSpPr>
            <p:cNvPr id="131" name="Elbow Connector 130"/>
            <p:cNvCxnSpPr>
              <a:cxnSpLocks/>
              <a:stCxn id="112" idx="3"/>
              <a:endCxn id="127" idx="0"/>
            </p:cNvCxnSpPr>
            <p:nvPr/>
          </p:nvCxnSpPr>
          <p:spPr>
            <a:xfrm flipH="1">
              <a:off x="2238380" y="1558594"/>
              <a:ext cx="925923" cy="617069"/>
            </a:xfrm>
            <a:prstGeom prst="bentConnector4">
              <a:avLst>
                <a:gd name="adj1" fmla="val -24689"/>
                <a:gd name="adj2" fmla="val 81765"/>
              </a:avLst>
            </a:pr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 134"/>
          <p:cNvGrpSpPr/>
          <p:nvPr/>
        </p:nvGrpSpPr>
        <p:grpSpPr>
          <a:xfrm>
            <a:off x="1503710" y="1804563"/>
            <a:ext cx="502093" cy="311470"/>
            <a:chOff x="934159" y="780489"/>
            <a:chExt cx="502093" cy="311470"/>
          </a:xfrm>
        </p:grpSpPr>
        <p:sp>
          <p:nvSpPr>
            <p:cNvPr id="136" name="TextBox 135"/>
            <p:cNvSpPr txBox="1"/>
            <p:nvPr/>
          </p:nvSpPr>
          <p:spPr>
            <a:xfrm>
              <a:off x="1080159" y="780489"/>
              <a:ext cx="3005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</a:t>
              </a:r>
            </a:p>
          </p:txBody>
        </p:sp>
        <p:cxnSp>
          <p:nvCxnSpPr>
            <p:cNvPr id="137" name="Straight Arrow Connector 136"/>
            <p:cNvCxnSpPr>
              <a:cxnSpLocks/>
              <a:stCxn id="127" idx="1"/>
              <a:endCxn id="143" idx="3"/>
            </p:cNvCxnSpPr>
            <p:nvPr/>
          </p:nvCxnSpPr>
          <p:spPr>
            <a:xfrm flipH="1">
              <a:off x="934159" y="1091707"/>
              <a:ext cx="502093" cy="252"/>
            </a:xfrm>
            <a:prstGeom prst="straightConnector1">
              <a:avLst/>
            </a:pr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Flowchart: Predefined Process 40"/>
          <p:cNvSpPr/>
          <p:nvPr/>
        </p:nvSpPr>
        <p:spPr>
          <a:xfrm>
            <a:off x="199253" y="1867602"/>
            <a:ext cx="1304457" cy="496862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Data unsolicited</a:t>
            </a:r>
          </a:p>
        </p:txBody>
      </p:sp>
      <p:grpSp>
        <p:nvGrpSpPr>
          <p:cNvPr id="161" name="Group 160"/>
          <p:cNvGrpSpPr/>
          <p:nvPr/>
        </p:nvGrpSpPr>
        <p:grpSpPr>
          <a:xfrm>
            <a:off x="2792540" y="1802187"/>
            <a:ext cx="1057666" cy="906199"/>
            <a:chOff x="2699940" y="2175279"/>
            <a:chExt cx="1057666" cy="906199"/>
          </a:xfrm>
        </p:grpSpPr>
        <p:sp>
          <p:nvSpPr>
            <p:cNvPr id="42" name="TextBox 41"/>
            <p:cNvSpPr txBox="1"/>
            <p:nvPr/>
          </p:nvSpPr>
          <p:spPr>
            <a:xfrm>
              <a:off x="3483172" y="2175279"/>
              <a:ext cx="274434" cy="307777"/>
            </a:xfrm>
            <a:prstGeom prst="rect">
              <a:avLst/>
            </a:prstGeom>
            <a:noFill/>
            <a:ln>
              <a:noFill/>
              <a:headEnd type="none"/>
              <a:tailEnd type="triangle"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Y</a:t>
              </a:r>
            </a:p>
          </p:txBody>
        </p:sp>
        <p:cxnSp>
          <p:nvCxnSpPr>
            <p:cNvPr id="156" name="Elbow Connector 155"/>
            <p:cNvCxnSpPr>
              <a:cxnSpLocks/>
              <a:stCxn id="127" idx="3"/>
              <a:endCxn id="158" idx="0"/>
            </p:cNvCxnSpPr>
            <p:nvPr/>
          </p:nvCxnSpPr>
          <p:spPr>
            <a:xfrm flipH="1">
              <a:off x="2699940" y="2488873"/>
              <a:ext cx="807296" cy="592605"/>
            </a:xfrm>
            <a:prstGeom prst="bentConnector4">
              <a:avLst>
                <a:gd name="adj1" fmla="val -28317"/>
                <a:gd name="adj2" fmla="val 75053"/>
              </a:avLst>
            </a:pr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Rectangle 157"/>
          <p:cNvSpPr/>
          <p:nvPr/>
        </p:nvSpPr>
        <p:spPr>
          <a:xfrm>
            <a:off x="1978724" y="2708386"/>
            <a:ext cx="1627632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CS insert</a:t>
            </a:r>
          </a:p>
        </p:txBody>
      </p:sp>
      <p:sp>
        <p:nvSpPr>
          <p:cNvPr id="167" name="Diamond 166"/>
          <p:cNvSpPr/>
          <p:nvPr/>
        </p:nvSpPr>
        <p:spPr>
          <a:xfrm>
            <a:off x="1694205" y="3429530"/>
            <a:ext cx="2198992" cy="821206"/>
          </a:xfrm>
          <a:prstGeom prst="diamon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Only one </a:t>
            </a:r>
            <a:r>
              <a:rPr lang="en-US" sz="1400" dirty="0" smtClean="0"/>
              <a:t>PIT </a:t>
            </a:r>
            <a:r>
              <a:rPr lang="en-US" sz="1400" dirty="0"/>
              <a:t>matched?</a:t>
            </a:r>
          </a:p>
        </p:txBody>
      </p:sp>
      <p:cxnSp>
        <p:nvCxnSpPr>
          <p:cNvPr id="170" name="Straight Arrow Connector 169"/>
          <p:cNvCxnSpPr>
            <a:cxnSpLocks/>
            <a:stCxn id="158" idx="2"/>
            <a:endCxn id="167" idx="0"/>
          </p:cNvCxnSpPr>
          <p:nvPr/>
        </p:nvCxnSpPr>
        <p:spPr>
          <a:xfrm>
            <a:off x="2792540" y="3257026"/>
            <a:ext cx="1161" cy="172504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1" name="Rectangle 170"/>
          <p:cNvSpPr/>
          <p:nvPr/>
        </p:nvSpPr>
        <p:spPr>
          <a:xfrm>
            <a:off x="1976834" y="4857889"/>
            <a:ext cx="1627632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mark PIT satisfied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1983055" y="5569037"/>
            <a:ext cx="1627632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Dead Nonce List insert if needed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176928" y="4071319"/>
            <a:ext cx="1627632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set PIT expiry timer to now 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172550" y="4856499"/>
            <a:ext cx="1627632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Strategy</a:t>
            </a:r>
            <a:r>
              <a:rPr lang="en-US" altLang="zh-CN" sz="1400" dirty="0"/>
              <a:t>:</a:t>
            </a:r>
            <a:r>
              <a:rPr lang="zh-CN" altLang="en-US" sz="1400" dirty="0"/>
              <a:t> </a:t>
            </a:r>
            <a:r>
              <a:rPr lang="en-US" altLang="zh-CN" sz="1400" dirty="0"/>
              <a:t>a</a:t>
            </a:r>
            <a:r>
              <a:rPr lang="en-US" sz="1400" dirty="0"/>
              <a:t>fter</a:t>
            </a:r>
            <a:r>
              <a:rPr lang="zh-CN" altLang="en-US" sz="1400" dirty="0"/>
              <a:t> </a:t>
            </a:r>
            <a:r>
              <a:rPr lang="en-US" altLang="zh-CN" sz="1400" dirty="0"/>
              <a:t>receive</a:t>
            </a:r>
            <a:r>
              <a:rPr lang="zh-CN" altLang="en-US" sz="1400" dirty="0"/>
              <a:t> </a:t>
            </a:r>
            <a:r>
              <a:rPr lang="en-US" altLang="zh-CN" sz="1400" dirty="0"/>
              <a:t>Data</a:t>
            </a:r>
            <a:endParaRPr lang="en-US" sz="1400" dirty="0"/>
          </a:p>
        </p:txBody>
      </p:sp>
      <p:cxnSp>
        <p:nvCxnSpPr>
          <p:cNvPr id="176" name="Elbow Connector 175"/>
          <p:cNvCxnSpPr>
            <a:cxnSpLocks/>
            <a:stCxn id="167" idx="1"/>
            <a:endCxn id="173" idx="0"/>
          </p:cNvCxnSpPr>
          <p:nvPr/>
        </p:nvCxnSpPr>
        <p:spPr>
          <a:xfrm rot="10800000" flipV="1">
            <a:off x="990745" y="3840133"/>
            <a:ext cx="703461" cy="231186"/>
          </a:xfrm>
          <a:prstGeom prst="bentConnector2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>
            <a:stCxn id="171" idx="2"/>
            <a:endCxn id="172" idx="0"/>
          </p:cNvCxnSpPr>
          <p:nvPr/>
        </p:nvCxnSpPr>
        <p:spPr>
          <a:xfrm>
            <a:off x="2790650" y="5406529"/>
            <a:ext cx="6221" cy="162508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1349849" y="3537391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Y</a:t>
            </a:r>
          </a:p>
        </p:txBody>
      </p:sp>
      <p:sp>
        <p:nvSpPr>
          <p:cNvPr id="206" name="Left Brace 205"/>
          <p:cNvSpPr/>
          <p:nvPr/>
        </p:nvSpPr>
        <p:spPr>
          <a:xfrm>
            <a:off x="4493189" y="1281972"/>
            <a:ext cx="205814" cy="70769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TextBox 206"/>
          <p:cNvSpPr txBox="1"/>
          <p:nvPr/>
        </p:nvSpPr>
        <p:spPr>
          <a:xfrm>
            <a:off x="4666028" y="1337838"/>
            <a:ext cx="838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foreach</a:t>
            </a:r>
            <a:endParaRPr lang="en-US" sz="1400" dirty="0"/>
          </a:p>
          <a:p>
            <a:r>
              <a:rPr lang="en-US" sz="1400" dirty="0"/>
              <a:t>PIT entry</a:t>
            </a:r>
          </a:p>
        </p:txBody>
      </p:sp>
      <p:cxnSp>
        <p:nvCxnSpPr>
          <p:cNvPr id="209" name="Elbow Connector 208"/>
          <p:cNvCxnSpPr>
            <a:cxnSpLocks/>
            <a:stCxn id="167" idx="3"/>
            <a:endCxn id="206" idx="1"/>
          </p:cNvCxnSpPr>
          <p:nvPr/>
        </p:nvCxnSpPr>
        <p:spPr>
          <a:xfrm flipV="1">
            <a:off x="3893197" y="1635819"/>
            <a:ext cx="599992" cy="2204314"/>
          </a:xfrm>
          <a:prstGeom prst="bentConnector3">
            <a:avLst>
              <a:gd name="adj1" fmla="val 50000"/>
            </a:avLst>
          </a:prstGeom>
          <a:ln>
            <a:solidFill>
              <a:srgbClr val="5B9BD5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1" name="TextBox 210"/>
          <p:cNvSpPr txBox="1"/>
          <p:nvPr/>
        </p:nvSpPr>
        <p:spPr>
          <a:xfrm>
            <a:off x="3896285" y="3490343"/>
            <a:ext cx="300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</a:t>
            </a:r>
          </a:p>
        </p:txBody>
      </p:sp>
      <p:sp>
        <p:nvSpPr>
          <p:cNvPr id="212" name="Rectangle 211"/>
          <p:cNvSpPr/>
          <p:nvPr/>
        </p:nvSpPr>
        <p:spPr>
          <a:xfrm>
            <a:off x="5511064" y="2121732"/>
            <a:ext cx="1627632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set PIT expiry timer to now </a:t>
            </a:r>
          </a:p>
        </p:txBody>
      </p:sp>
      <p:sp>
        <p:nvSpPr>
          <p:cNvPr id="213" name="Rectangle 212"/>
          <p:cNvSpPr/>
          <p:nvPr/>
        </p:nvSpPr>
        <p:spPr>
          <a:xfrm>
            <a:off x="5515650" y="2947653"/>
            <a:ext cx="1627632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Strategy</a:t>
            </a:r>
            <a:r>
              <a:rPr lang="en-US" altLang="zh-CN" sz="1400" dirty="0"/>
              <a:t>:</a:t>
            </a:r>
            <a:r>
              <a:rPr lang="zh-CN" altLang="en-US" sz="1400" dirty="0"/>
              <a:t> </a:t>
            </a:r>
            <a:r>
              <a:rPr lang="en-US" altLang="zh-CN" sz="1400" dirty="0"/>
              <a:t>before satisfy Interest</a:t>
            </a:r>
            <a:endParaRPr lang="en-US" sz="1400" dirty="0"/>
          </a:p>
        </p:txBody>
      </p:sp>
      <p:sp>
        <p:nvSpPr>
          <p:cNvPr id="214" name="Rectangle 213"/>
          <p:cNvSpPr/>
          <p:nvPr/>
        </p:nvSpPr>
        <p:spPr>
          <a:xfrm>
            <a:off x="5517685" y="3761712"/>
            <a:ext cx="1627632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mark PIT satisfied</a:t>
            </a:r>
          </a:p>
        </p:txBody>
      </p:sp>
      <p:sp>
        <p:nvSpPr>
          <p:cNvPr id="215" name="Rectangle 214"/>
          <p:cNvSpPr/>
          <p:nvPr/>
        </p:nvSpPr>
        <p:spPr>
          <a:xfrm>
            <a:off x="5514885" y="4579540"/>
            <a:ext cx="1627632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Dead Nonce List insert if needed</a:t>
            </a:r>
          </a:p>
        </p:txBody>
      </p:sp>
      <p:sp>
        <p:nvSpPr>
          <p:cNvPr id="216" name="Rectangle 215"/>
          <p:cNvSpPr/>
          <p:nvPr/>
        </p:nvSpPr>
        <p:spPr>
          <a:xfrm>
            <a:off x="5514862" y="5389151"/>
            <a:ext cx="1627632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Clear PIT in and out records</a:t>
            </a:r>
          </a:p>
        </p:txBody>
      </p:sp>
      <p:sp>
        <p:nvSpPr>
          <p:cNvPr id="217" name="Rectangle 216"/>
          <p:cNvSpPr/>
          <p:nvPr/>
        </p:nvSpPr>
        <p:spPr>
          <a:xfrm>
            <a:off x="5511916" y="1298222"/>
            <a:ext cx="1627632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Remember pending </a:t>
            </a:r>
            <a:r>
              <a:rPr lang="en-US" sz="1400" dirty="0" err="1"/>
              <a:t>downstreams</a:t>
            </a:r>
            <a:endParaRPr lang="en-US" sz="1400" dirty="0"/>
          </a:p>
        </p:txBody>
      </p:sp>
      <p:cxnSp>
        <p:nvCxnSpPr>
          <p:cNvPr id="219" name="Straight Arrow Connector 218"/>
          <p:cNvCxnSpPr>
            <a:stCxn id="217" idx="2"/>
            <a:endCxn id="212" idx="0"/>
          </p:cNvCxnSpPr>
          <p:nvPr/>
        </p:nvCxnSpPr>
        <p:spPr>
          <a:xfrm flipH="1">
            <a:off x="6324880" y="1846862"/>
            <a:ext cx="852" cy="27487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Arrow Connector 225"/>
          <p:cNvCxnSpPr>
            <a:stCxn id="212" idx="2"/>
            <a:endCxn id="213" idx="0"/>
          </p:cNvCxnSpPr>
          <p:nvPr/>
        </p:nvCxnSpPr>
        <p:spPr>
          <a:xfrm>
            <a:off x="6324880" y="2670372"/>
            <a:ext cx="4586" cy="277281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213" idx="2"/>
            <a:endCxn id="214" idx="0"/>
          </p:cNvCxnSpPr>
          <p:nvPr/>
        </p:nvCxnSpPr>
        <p:spPr>
          <a:xfrm>
            <a:off x="6329466" y="3496293"/>
            <a:ext cx="2035" cy="265419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>
            <a:stCxn id="214" idx="2"/>
            <a:endCxn id="215" idx="0"/>
          </p:cNvCxnSpPr>
          <p:nvPr/>
        </p:nvCxnSpPr>
        <p:spPr>
          <a:xfrm flipH="1">
            <a:off x="6328701" y="4310352"/>
            <a:ext cx="2800" cy="269188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Arrow Connector 233"/>
          <p:cNvCxnSpPr>
            <a:stCxn id="215" idx="2"/>
            <a:endCxn id="216" idx="0"/>
          </p:cNvCxnSpPr>
          <p:nvPr/>
        </p:nvCxnSpPr>
        <p:spPr>
          <a:xfrm flipH="1">
            <a:off x="6328678" y="5128180"/>
            <a:ext cx="23" cy="260971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5" name="Right Brace 234"/>
          <p:cNvSpPr/>
          <p:nvPr/>
        </p:nvSpPr>
        <p:spPr>
          <a:xfrm>
            <a:off x="7215090" y="5287479"/>
            <a:ext cx="94468" cy="7222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Flowchart: Predefined Process 18"/>
          <p:cNvSpPr/>
          <p:nvPr/>
        </p:nvSpPr>
        <p:spPr>
          <a:xfrm>
            <a:off x="7627325" y="5425660"/>
            <a:ext cx="1276787" cy="442991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outgoing Data</a:t>
            </a:r>
          </a:p>
        </p:txBody>
      </p:sp>
      <p:cxnSp>
        <p:nvCxnSpPr>
          <p:cNvPr id="264" name="Straight Arrow Connector 263"/>
          <p:cNvCxnSpPr>
            <a:stCxn id="235" idx="1"/>
            <a:endCxn id="236" idx="1"/>
          </p:cNvCxnSpPr>
          <p:nvPr/>
        </p:nvCxnSpPr>
        <p:spPr>
          <a:xfrm flipV="1">
            <a:off x="7309558" y="5647156"/>
            <a:ext cx="317767" cy="1465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1980364" y="6262320"/>
            <a:ext cx="1627632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Clear PIT </a:t>
            </a:r>
            <a:r>
              <a:rPr lang="en-US" sz="1400" dirty="0" smtClean="0"/>
              <a:t>out </a:t>
            </a:r>
            <a:r>
              <a:rPr lang="en-US" sz="1400" dirty="0"/>
              <a:t>records</a:t>
            </a:r>
          </a:p>
        </p:txBody>
      </p:sp>
      <p:cxnSp>
        <p:nvCxnSpPr>
          <p:cNvPr id="228" name="Straight Arrow Connector 227"/>
          <p:cNvCxnSpPr>
            <a:stCxn id="173" idx="2"/>
            <a:endCxn id="174" idx="0"/>
          </p:cNvCxnSpPr>
          <p:nvPr/>
        </p:nvCxnSpPr>
        <p:spPr>
          <a:xfrm flipH="1">
            <a:off x="986366" y="4619959"/>
            <a:ext cx="4378" cy="23654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174" idx="3"/>
            <a:endCxn id="171" idx="1"/>
          </p:cNvCxnSpPr>
          <p:nvPr/>
        </p:nvCxnSpPr>
        <p:spPr>
          <a:xfrm>
            <a:off x="1800182" y="5130819"/>
            <a:ext cx="176652" cy="139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172" idx="2"/>
            <a:endCxn id="78" idx="0"/>
          </p:cNvCxnSpPr>
          <p:nvPr/>
        </p:nvCxnSpPr>
        <p:spPr>
          <a:xfrm flipH="1">
            <a:off x="2794180" y="6117677"/>
            <a:ext cx="2691" cy="144643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607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Dispatch incoming Data</a:t>
            </a:r>
            <a:r>
              <a:rPr lang="zh-CN" altLang="en-US" dirty="0"/>
              <a:t> </a:t>
            </a:r>
            <a:r>
              <a:rPr lang="en-US" dirty="0"/>
              <a:t>to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PIT entry, determine which strategy should process this Data, and trigger that strategy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Strategies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use</a:t>
            </a:r>
            <a:r>
              <a:rPr lang="zh-CN" altLang="en-US" dirty="0"/>
              <a:t> </a:t>
            </a:r>
            <a:r>
              <a:rPr lang="en-US" altLang="zh-CN" dirty="0"/>
              <a:t>strategy::</a:t>
            </a:r>
            <a:r>
              <a:rPr lang="en-US" altLang="zh-CN" dirty="0" err="1"/>
              <a:t>sendDataToAll</a:t>
            </a:r>
            <a:r>
              <a:rPr lang="zh-CN" altLang="en-US" dirty="0"/>
              <a:t> </a:t>
            </a:r>
            <a:r>
              <a:rPr lang="en-US" altLang="zh-CN" dirty="0"/>
              <a:t>helper</a:t>
            </a:r>
            <a:r>
              <a:rPr lang="zh-CN" altLang="en-US" dirty="0"/>
              <a:t> </a:t>
            </a:r>
            <a:r>
              <a:rPr lang="en-US" altLang="zh-CN" dirty="0"/>
              <a:t>function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send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all</a:t>
            </a:r>
            <a:r>
              <a:rPr lang="zh-CN" altLang="en-US" dirty="0"/>
              <a:t> </a:t>
            </a:r>
            <a:r>
              <a:rPr lang="en-US" altLang="zh-CN" dirty="0"/>
              <a:t>matched</a:t>
            </a:r>
            <a:r>
              <a:rPr lang="zh-CN" altLang="en-US" dirty="0"/>
              <a:t> </a:t>
            </a:r>
            <a:r>
              <a:rPr lang="en-US" altLang="zh-CN" dirty="0"/>
              <a:t>out</a:t>
            </a:r>
            <a:r>
              <a:rPr lang="zh-CN" altLang="en-US" dirty="0"/>
              <a:t> </a:t>
            </a:r>
            <a:r>
              <a:rPr lang="en-US" altLang="zh-CN" dirty="0"/>
              <a:t>Faces.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6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unsolicited pipeline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15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3142798" y="1735379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accept to cache?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40078" y="284516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8" name="Rectangle 7"/>
          <p:cNvSpPr/>
          <p:nvPr/>
        </p:nvSpPr>
        <p:spPr>
          <a:xfrm>
            <a:off x="3417118" y="3237379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 insert</a:t>
            </a:r>
          </a:p>
        </p:txBody>
      </p:sp>
      <p:cxnSp>
        <p:nvCxnSpPr>
          <p:cNvPr id="9" name="Straight Arrow Connector 8"/>
          <p:cNvCxnSpPr>
            <a:stCxn id="6" idx="2"/>
            <a:endCxn id="8" idx="0"/>
          </p:cNvCxnSpPr>
          <p:nvPr/>
        </p:nvCxnSpPr>
        <p:spPr>
          <a:xfrm>
            <a:off x="4240078" y="2832659"/>
            <a:ext cx="0" cy="404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3"/>
          </p:cNvCxnSpPr>
          <p:nvPr/>
        </p:nvCxnSpPr>
        <p:spPr>
          <a:xfrm>
            <a:off x="5337358" y="2284019"/>
            <a:ext cx="4744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1"/>
          </p:cNvCxnSpPr>
          <p:nvPr/>
        </p:nvCxnSpPr>
        <p:spPr>
          <a:xfrm>
            <a:off x="2573352" y="2284019"/>
            <a:ext cx="5694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40859" y="191468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11852" y="2099353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</p:spTree>
    <p:extLst>
      <p:ext uri="{BB962C8B-B14F-4D97-AF65-F5344CB8AC3E}">
        <p14:creationId xmlns:p14="http://schemas.microsoft.com/office/powerpoint/2010/main" val="2501585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outgoing Data pipeline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93397" y="3107616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traffic manager</a:t>
            </a:r>
          </a:p>
        </p:txBody>
      </p:sp>
      <p:cxnSp>
        <p:nvCxnSpPr>
          <p:cNvPr id="8" name="Straight Arrow Connector 7"/>
          <p:cNvCxnSpPr>
            <a:stCxn id="6" idx="3"/>
            <a:endCxn id="10" idx="1"/>
          </p:cNvCxnSpPr>
          <p:nvPr/>
        </p:nvCxnSpPr>
        <p:spPr>
          <a:xfrm>
            <a:off x="5639317" y="3381936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006059" y="3107616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Data</a:t>
            </a:r>
          </a:p>
        </p:txBody>
      </p:sp>
      <p:sp>
        <p:nvSpPr>
          <p:cNvPr id="9" name="Flowchart: Decision 8"/>
          <p:cNvSpPr/>
          <p:nvPr/>
        </p:nvSpPr>
        <p:spPr>
          <a:xfrm>
            <a:off x="1949335" y="1806989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11" name="Straight Arrow Connector 10"/>
          <p:cNvCxnSpPr>
            <a:endCxn id="9" idx="1"/>
          </p:cNvCxnSpPr>
          <p:nvPr/>
        </p:nvCxnSpPr>
        <p:spPr>
          <a:xfrm>
            <a:off x="1497163" y="2355629"/>
            <a:ext cx="4521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3" idx="2"/>
          </p:cNvCxnSpPr>
          <p:nvPr/>
        </p:nvCxnSpPr>
        <p:spPr>
          <a:xfrm>
            <a:off x="4143895" y="2368019"/>
            <a:ext cx="4072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95457" y="199868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29901" y="2169409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" name="Elbow Connector 4"/>
          <p:cNvCxnSpPr>
            <a:stCxn id="9" idx="2"/>
            <a:endCxn id="6" idx="1"/>
          </p:cNvCxnSpPr>
          <p:nvPr/>
        </p:nvCxnSpPr>
        <p:spPr>
          <a:xfrm rot="16200000" flipH="1">
            <a:off x="3281174" y="2669711"/>
            <a:ext cx="477667" cy="9467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46615" y="282127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88231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Pass-through traffic manager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a traffic manager that does nothing and merely passes Data packet to the next step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25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Incoming </a:t>
            </a:r>
            <a:r>
              <a:rPr lang="en-US" dirty="0" err="1"/>
              <a:t>Nack</a:t>
            </a:r>
            <a:r>
              <a:rPr lang="en-US" dirty="0"/>
              <a:t> pipeline</a:t>
            </a:r>
          </a:p>
        </p:txBody>
      </p:sp>
      <p:sp>
        <p:nvSpPr>
          <p:cNvPr id="5" name="Flowchart: Decision 4"/>
          <p:cNvSpPr/>
          <p:nvPr/>
        </p:nvSpPr>
        <p:spPr>
          <a:xfrm>
            <a:off x="392532" y="2927824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match</a:t>
            </a:r>
          </a:p>
        </p:txBody>
      </p:sp>
      <p:sp>
        <p:nvSpPr>
          <p:cNvPr id="6" name="Rectangle 5"/>
          <p:cNvSpPr/>
          <p:nvPr/>
        </p:nvSpPr>
        <p:spPr>
          <a:xfrm>
            <a:off x="664501" y="1690689"/>
            <a:ext cx="1645920" cy="5263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receive </a:t>
            </a:r>
            <a:r>
              <a:rPr lang="en-US" dirty="0" err="1"/>
              <a:t>Nack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2"/>
            <a:endCxn id="36" idx="0"/>
          </p:cNvCxnSpPr>
          <p:nvPr/>
        </p:nvCxnSpPr>
        <p:spPr>
          <a:xfrm flipH="1">
            <a:off x="1487462" y="4025104"/>
            <a:ext cx="2351" cy="508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22" idx="1"/>
          </p:cNvCxnSpPr>
          <p:nvPr/>
        </p:nvCxnSpPr>
        <p:spPr>
          <a:xfrm flipV="1">
            <a:off x="2310421" y="1931221"/>
            <a:ext cx="922422" cy="22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852160" y="4193293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Strategy: after receive </a:t>
            </a:r>
            <a:r>
              <a:rPr lang="en-US" dirty="0" err="1"/>
              <a:t>Nack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103638" y="4533470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126480" y="3202144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mark out-record as </a:t>
            </a:r>
            <a:r>
              <a:rPr lang="en-US" sz="1600" dirty="0" err="1"/>
              <a:t>Nacked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1469580" y="408346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52" name="Flowchart: Decision 51"/>
          <p:cNvSpPr/>
          <p:nvPr/>
        </p:nvSpPr>
        <p:spPr>
          <a:xfrm>
            <a:off x="3259506" y="292782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/>
              <a:t>has out-record </a:t>
            </a:r>
            <a:br>
              <a:rPr lang="en-US" sz="1600" dirty="0"/>
            </a:br>
            <a:r>
              <a:rPr lang="en-US" sz="1600" dirty="0"/>
              <a:t>with correct Nonce?</a:t>
            </a:r>
          </a:p>
        </p:txBody>
      </p:sp>
      <p:cxnSp>
        <p:nvCxnSpPr>
          <p:cNvPr id="54" name="Straight Arrow Connector 53"/>
          <p:cNvCxnSpPr>
            <a:stCxn id="5" idx="3"/>
            <a:endCxn id="52" idx="1"/>
          </p:cNvCxnSpPr>
          <p:nvPr/>
        </p:nvCxnSpPr>
        <p:spPr>
          <a:xfrm>
            <a:off x="2587092" y="3476464"/>
            <a:ext cx="672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587092" y="31071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72999" y="4361481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9" name="Straight Arrow Connector 58"/>
          <p:cNvCxnSpPr>
            <a:stCxn id="52" idx="2"/>
            <a:endCxn id="57" idx="0"/>
          </p:cNvCxnSpPr>
          <p:nvPr/>
        </p:nvCxnSpPr>
        <p:spPr>
          <a:xfrm>
            <a:off x="4356786" y="4025105"/>
            <a:ext cx="36" cy="336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421413" y="399511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62" name="Straight Arrow Connector 61"/>
          <p:cNvCxnSpPr>
            <a:stCxn id="52" idx="3"/>
            <a:endCxn id="44" idx="1"/>
          </p:cNvCxnSpPr>
          <p:nvPr/>
        </p:nvCxnSpPr>
        <p:spPr>
          <a:xfrm>
            <a:off x="5454066" y="3476464"/>
            <a:ext cx="672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585275" y="31071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3" name="Straight Arrow Connector 2"/>
          <p:cNvCxnSpPr>
            <a:stCxn id="44" idx="2"/>
            <a:endCxn id="35" idx="0"/>
          </p:cNvCxnSpPr>
          <p:nvPr/>
        </p:nvCxnSpPr>
        <p:spPr>
          <a:xfrm>
            <a:off x="6949440" y="3750784"/>
            <a:ext cx="0" cy="442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18</a:t>
            </a:fld>
            <a:endParaRPr lang="en-US"/>
          </a:p>
        </p:txBody>
      </p:sp>
      <p:sp>
        <p:nvSpPr>
          <p:cNvPr id="22" name="Flowchart: Decision 21"/>
          <p:cNvSpPr/>
          <p:nvPr/>
        </p:nvSpPr>
        <p:spPr>
          <a:xfrm>
            <a:off x="3232843" y="1382581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/>
              <a:t>is point-to-point face?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96377" y="235669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40072" y="158940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1" name="Elbow Connector 10"/>
          <p:cNvCxnSpPr>
            <a:stCxn id="22" idx="2"/>
            <a:endCxn id="5" idx="0"/>
          </p:cNvCxnSpPr>
          <p:nvPr/>
        </p:nvCxnSpPr>
        <p:spPr>
          <a:xfrm rot="5400000">
            <a:off x="2685987" y="1283687"/>
            <a:ext cx="447963" cy="284031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636948" y="1746555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13" name="Straight Arrow Connector 12"/>
          <p:cNvCxnSpPr>
            <a:stCxn id="22" idx="3"/>
            <a:endCxn id="28" idx="1"/>
          </p:cNvCxnSpPr>
          <p:nvPr/>
        </p:nvCxnSpPr>
        <p:spPr>
          <a:xfrm>
            <a:off x="5427403" y="1931221"/>
            <a:ext cx="2095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297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Outgoing </a:t>
            </a:r>
            <a:r>
              <a:rPr lang="en-US" dirty="0" err="1"/>
              <a:t>Nack</a:t>
            </a:r>
            <a:r>
              <a:rPr lang="en-US" dirty="0"/>
              <a:t> pipeline</a:t>
            </a:r>
          </a:p>
        </p:txBody>
      </p:sp>
      <p:sp>
        <p:nvSpPr>
          <p:cNvPr id="6" name="Rectangle 5"/>
          <p:cNvSpPr/>
          <p:nvPr/>
        </p:nvSpPr>
        <p:spPr>
          <a:xfrm>
            <a:off x="7333469" y="3586332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</a:t>
            </a:r>
            <a:r>
              <a:rPr lang="en-US" dirty="0" err="1"/>
              <a:t>Nack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21181" y="2113808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Strategy: send </a:t>
            </a:r>
            <a:r>
              <a:rPr lang="en-US" dirty="0" err="1"/>
              <a:t>Nack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5443220" y="3586332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erase in-record</a:t>
            </a:r>
          </a:p>
        </p:txBody>
      </p:sp>
      <p:sp>
        <p:nvSpPr>
          <p:cNvPr id="52" name="Flowchart: Decision 51"/>
          <p:cNvSpPr/>
          <p:nvPr/>
        </p:nvSpPr>
        <p:spPr>
          <a:xfrm>
            <a:off x="221181" y="331201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has in-record?</a:t>
            </a:r>
          </a:p>
        </p:txBody>
      </p:sp>
      <p:cxnSp>
        <p:nvCxnSpPr>
          <p:cNvPr id="54" name="Straight Arrow Connector 53"/>
          <p:cNvCxnSpPr>
            <a:stCxn id="35" idx="2"/>
            <a:endCxn id="52" idx="0"/>
          </p:cNvCxnSpPr>
          <p:nvPr/>
        </p:nvCxnSpPr>
        <p:spPr>
          <a:xfrm>
            <a:off x="1318461" y="2662448"/>
            <a:ext cx="0" cy="649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34674" y="4745669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9" name="Straight Arrow Connector 58"/>
          <p:cNvCxnSpPr>
            <a:stCxn id="52" idx="2"/>
            <a:endCxn id="57" idx="0"/>
          </p:cNvCxnSpPr>
          <p:nvPr/>
        </p:nvCxnSpPr>
        <p:spPr>
          <a:xfrm>
            <a:off x="1318461" y="4409293"/>
            <a:ext cx="36" cy="336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383088" y="437930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62" name="Straight Arrow Connector 61"/>
          <p:cNvCxnSpPr>
            <a:stCxn id="52" idx="3"/>
            <a:endCxn id="15" idx="1"/>
          </p:cNvCxnSpPr>
          <p:nvPr/>
        </p:nvCxnSpPr>
        <p:spPr>
          <a:xfrm>
            <a:off x="2415741" y="3860652"/>
            <a:ext cx="3063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819344" y="4347793"/>
            <a:ext cx="33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0" name="Straight Arrow Connector 9"/>
          <p:cNvCxnSpPr>
            <a:stCxn id="44" idx="3"/>
            <a:endCxn id="6" idx="1"/>
          </p:cNvCxnSpPr>
          <p:nvPr/>
        </p:nvCxnSpPr>
        <p:spPr>
          <a:xfrm>
            <a:off x="7089140" y="3860652"/>
            <a:ext cx="2443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19</a:t>
            </a:fld>
            <a:endParaRPr lang="en-US"/>
          </a:p>
        </p:txBody>
      </p:sp>
      <p:sp>
        <p:nvSpPr>
          <p:cNvPr id="15" name="Flowchart: Decision 14"/>
          <p:cNvSpPr/>
          <p:nvPr/>
        </p:nvSpPr>
        <p:spPr>
          <a:xfrm>
            <a:off x="2722064" y="331201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/>
              <a:t>Is point</a:t>
            </a:r>
            <a:r>
              <a:rPr lang="en-US" altLang="zh-CN" sz="1600" dirty="0"/>
              <a:t>-to-point</a:t>
            </a:r>
            <a:r>
              <a:rPr lang="zh-CN" altLang="en-US" sz="1600" dirty="0"/>
              <a:t> </a:t>
            </a:r>
            <a:r>
              <a:rPr lang="en-US" sz="1600" dirty="0"/>
              <a:t>face?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57621" y="34550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91359" y="355585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35521" y="4800782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19" name="Straight Arrow Connector 18"/>
          <p:cNvCxnSpPr>
            <a:stCxn id="15" idx="2"/>
            <a:endCxn id="18" idx="0"/>
          </p:cNvCxnSpPr>
          <p:nvPr/>
        </p:nvCxnSpPr>
        <p:spPr>
          <a:xfrm>
            <a:off x="3819344" y="4409292"/>
            <a:ext cx="0" cy="391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" idx="3"/>
            <a:endCxn id="44" idx="1"/>
          </p:cNvCxnSpPr>
          <p:nvPr/>
        </p:nvCxnSpPr>
        <p:spPr>
          <a:xfrm>
            <a:off x="4916624" y="3860652"/>
            <a:ext cx="5265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71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Overview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Forwarding consists of pipelines and strategies</a:t>
            </a:r>
          </a:p>
          <a:p>
            <a:r>
              <a:rPr lang="en-US" sz="2400" dirty="0"/>
              <a:t>Pipeline: a series of steps that operate on a packet or a PIT entry</a:t>
            </a:r>
          </a:p>
          <a:p>
            <a:r>
              <a:rPr lang="en-US" sz="2400" dirty="0"/>
              <a:t>Strategy: a decision maker on whether, when, and where to forward an Interest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46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incoming Interest</a:t>
            </a:r>
          </a:p>
          <a:p>
            <a:r>
              <a:rPr lang="en-US" dirty="0"/>
              <a:t>Interest loop</a:t>
            </a:r>
          </a:p>
          <a:p>
            <a:r>
              <a:rPr lang="en-US" dirty="0" err="1"/>
              <a:t>ContentStore</a:t>
            </a:r>
            <a:r>
              <a:rPr lang="en-US" dirty="0"/>
              <a:t> miss</a:t>
            </a:r>
          </a:p>
          <a:p>
            <a:r>
              <a:rPr lang="en-US" dirty="0" err="1"/>
              <a:t>ContentStore</a:t>
            </a:r>
            <a:r>
              <a:rPr lang="en-US" dirty="0"/>
              <a:t> hit</a:t>
            </a:r>
          </a:p>
          <a:p>
            <a:r>
              <a:rPr lang="en-US" dirty="0"/>
              <a:t>outgoing Interest</a:t>
            </a:r>
          </a:p>
          <a:p>
            <a:r>
              <a:rPr lang="en-US" dirty="0"/>
              <a:t>Interest finalize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incoming Data</a:t>
            </a:r>
          </a:p>
          <a:p>
            <a:r>
              <a:rPr lang="en-US" dirty="0"/>
              <a:t>Data unsolicited</a:t>
            </a:r>
          </a:p>
          <a:p>
            <a:r>
              <a:rPr lang="en-US" dirty="0"/>
              <a:t>outgoing Data</a:t>
            </a:r>
          </a:p>
          <a:p>
            <a:r>
              <a:rPr lang="en-US" dirty="0"/>
              <a:t>incoming </a:t>
            </a:r>
            <a:r>
              <a:rPr lang="en-US" dirty="0" err="1"/>
              <a:t>Nack</a:t>
            </a:r>
            <a:endParaRPr lang="en-US" dirty="0"/>
          </a:p>
          <a:p>
            <a:r>
              <a:rPr lang="en-US" dirty="0"/>
              <a:t>outgoing </a:t>
            </a:r>
            <a:r>
              <a:rPr lang="en-US" dirty="0" err="1"/>
              <a:t>Nack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62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Legend in diagrams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07982" y="2786113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building block</a:t>
            </a:r>
          </a:p>
        </p:txBody>
      </p:sp>
      <p:sp>
        <p:nvSpPr>
          <p:cNvPr id="8" name="Flowchart: Predefined Process 7"/>
          <p:cNvSpPr/>
          <p:nvPr/>
        </p:nvSpPr>
        <p:spPr>
          <a:xfrm>
            <a:off x="4007982" y="210614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pipeline</a:t>
            </a:r>
          </a:p>
        </p:txBody>
      </p:sp>
      <p:sp>
        <p:nvSpPr>
          <p:cNvPr id="9" name="Rectangle 8"/>
          <p:cNvSpPr/>
          <p:nvPr/>
        </p:nvSpPr>
        <p:spPr>
          <a:xfrm>
            <a:off x="4007982" y="4146045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tables feature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07982" y="3466079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07982" y="4826012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face feature</a:t>
            </a:r>
          </a:p>
        </p:txBody>
      </p:sp>
    </p:spTree>
    <p:extLst>
      <p:ext uri="{BB962C8B-B14F-4D97-AF65-F5344CB8AC3E}">
        <p14:creationId xmlns:p14="http://schemas.microsoft.com/office/powerpoint/2010/main" val="1966265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7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Pipelines Overall Workflow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lowchart: Predefined Process 5"/>
          <p:cNvSpPr/>
          <p:nvPr/>
        </p:nvSpPr>
        <p:spPr>
          <a:xfrm>
            <a:off x="404602" y="2048273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incoming Interest</a:t>
            </a:r>
          </a:p>
        </p:txBody>
      </p:sp>
      <p:sp>
        <p:nvSpPr>
          <p:cNvPr id="7" name="Flowchart: Predefined Process 6"/>
          <p:cNvSpPr/>
          <p:nvPr/>
        </p:nvSpPr>
        <p:spPr>
          <a:xfrm>
            <a:off x="401846" y="4229709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incoming Data</a:t>
            </a:r>
          </a:p>
        </p:txBody>
      </p:sp>
      <p:sp>
        <p:nvSpPr>
          <p:cNvPr id="8" name="Flowchart: Predefined Process 7"/>
          <p:cNvSpPr/>
          <p:nvPr/>
        </p:nvSpPr>
        <p:spPr>
          <a:xfrm>
            <a:off x="4842733" y="2406280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outgoing Interest</a:t>
            </a:r>
          </a:p>
        </p:txBody>
      </p:sp>
      <p:sp>
        <p:nvSpPr>
          <p:cNvPr id="9" name="Flowchart: Predefined Process 8"/>
          <p:cNvSpPr/>
          <p:nvPr/>
        </p:nvSpPr>
        <p:spPr>
          <a:xfrm>
            <a:off x="6549160" y="4694760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outgoing Data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35078" y="2048273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Strategy</a:t>
            </a:r>
            <a:r>
              <a:rPr lang="en-US" altLang="zh-CN" sz="1200" dirty="0"/>
              <a:t>:</a:t>
            </a:r>
            <a:r>
              <a:rPr lang="zh-CN" altLang="en-US" sz="1200" dirty="0"/>
              <a:t> </a:t>
            </a:r>
            <a:r>
              <a:rPr lang="en-US" sz="1200" dirty="0"/>
              <a:t>after receive Interest</a:t>
            </a:r>
          </a:p>
        </p:txBody>
      </p:sp>
      <p:sp>
        <p:nvSpPr>
          <p:cNvPr id="15" name="Flowchart: Predefined Process 14"/>
          <p:cNvSpPr/>
          <p:nvPr/>
        </p:nvSpPr>
        <p:spPr>
          <a:xfrm>
            <a:off x="1750498" y="1446619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Interest loop</a:t>
            </a:r>
          </a:p>
        </p:txBody>
      </p:sp>
      <p:sp>
        <p:nvSpPr>
          <p:cNvPr id="18" name="Flowchart: Predefined Process 17"/>
          <p:cNvSpPr/>
          <p:nvPr/>
        </p:nvSpPr>
        <p:spPr>
          <a:xfrm>
            <a:off x="1906380" y="5168066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Data unsolicited</a:t>
            </a:r>
          </a:p>
        </p:txBody>
      </p:sp>
      <p:cxnSp>
        <p:nvCxnSpPr>
          <p:cNvPr id="3" name="Elbow Connector 2"/>
          <p:cNvCxnSpPr>
            <a:stCxn id="6" idx="0"/>
            <a:endCxn id="15" idx="1"/>
          </p:cNvCxnSpPr>
          <p:nvPr/>
        </p:nvCxnSpPr>
        <p:spPr>
          <a:xfrm rot="5400000" flipH="1" flipV="1">
            <a:off x="1211063" y="1508838"/>
            <a:ext cx="418774" cy="6600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787686" y="4699581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Strategy</a:t>
            </a:r>
            <a:r>
              <a:rPr lang="en-US" altLang="zh-CN" sz="1200" dirty="0"/>
              <a:t>:</a:t>
            </a:r>
            <a:r>
              <a:rPr lang="zh-CN" altLang="en-US" sz="1200" dirty="0"/>
              <a:t> </a:t>
            </a:r>
            <a:r>
              <a:rPr lang="en-US" sz="1200" dirty="0"/>
              <a:t>before satisfy Interest</a:t>
            </a:r>
          </a:p>
        </p:txBody>
      </p:sp>
      <p:cxnSp>
        <p:nvCxnSpPr>
          <p:cNvPr id="24" name="Elbow Connector 23"/>
          <p:cNvCxnSpPr>
            <a:stCxn id="35" idx="0"/>
            <a:endCxn id="10" idx="2"/>
          </p:cNvCxnSpPr>
          <p:nvPr/>
        </p:nvCxnSpPr>
        <p:spPr>
          <a:xfrm rot="5400000" flipH="1" flipV="1">
            <a:off x="2794846" y="2055485"/>
            <a:ext cx="367484" cy="108458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7" idx="2"/>
            <a:endCxn id="18" idx="1"/>
          </p:cNvCxnSpPr>
          <p:nvPr/>
        </p:nvCxnSpPr>
        <p:spPr>
          <a:xfrm rot="16200000" flipH="1">
            <a:off x="1119275" y="4563840"/>
            <a:ext cx="755477" cy="81873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0" idx="3"/>
          </p:cNvCxnSpPr>
          <p:nvPr/>
        </p:nvCxnSpPr>
        <p:spPr>
          <a:xfrm flipV="1">
            <a:off x="4206678" y="1635474"/>
            <a:ext cx="636055" cy="59567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0" idx="3"/>
            <a:endCxn id="8" idx="1"/>
          </p:cNvCxnSpPr>
          <p:nvPr/>
        </p:nvCxnSpPr>
        <p:spPr>
          <a:xfrm>
            <a:off x="4206678" y="2231153"/>
            <a:ext cx="636055" cy="3580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7076384" y="3171050"/>
            <a:ext cx="569387" cy="860257"/>
            <a:chOff x="4941356" y="5219700"/>
            <a:chExt cx="569387" cy="860257"/>
          </a:xfrm>
        </p:grpSpPr>
        <p:sp>
          <p:nvSpPr>
            <p:cNvPr id="50" name="Sun 49"/>
            <p:cNvSpPr/>
            <p:nvPr/>
          </p:nvSpPr>
          <p:spPr>
            <a:xfrm>
              <a:off x="5003800" y="5219700"/>
              <a:ext cx="444500" cy="444500"/>
            </a:xfrm>
            <a:prstGeom prst="su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941356" y="5618292"/>
              <a:ext cx="5693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expiry</a:t>
              </a:r>
              <a:br>
                <a:rPr lang="en-US" sz="1200" dirty="0"/>
              </a:br>
              <a:r>
                <a:rPr lang="en-US" sz="1200" dirty="0"/>
                <a:t>timer</a:t>
              </a:r>
            </a:p>
          </p:txBody>
        </p:sp>
      </p:grpSp>
      <p:cxnSp>
        <p:nvCxnSpPr>
          <p:cNvPr id="57" name="Elbow Connector 56"/>
          <p:cNvCxnSpPr>
            <a:stCxn id="41" idx="3"/>
            <a:endCxn id="50" idx="0"/>
          </p:cNvCxnSpPr>
          <p:nvPr/>
        </p:nvCxnSpPr>
        <p:spPr>
          <a:xfrm>
            <a:off x="6460761" y="1643813"/>
            <a:ext cx="900317" cy="152723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35" idx="3"/>
          </p:cNvCxnSpPr>
          <p:nvPr/>
        </p:nvCxnSpPr>
        <p:spPr>
          <a:xfrm>
            <a:off x="3122098" y="2964397"/>
            <a:ext cx="3926572" cy="58144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owchart: Predefined Process 32"/>
          <p:cNvSpPr/>
          <p:nvPr/>
        </p:nvSpPr>
        <p:spPr>
          <a:xfrm>
            <a:off x="7647761" y="3234691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Interest finalize</a:t>
            </a:r>
          </a:p>
        </p:txBody>
      </p:sp>
      <p:sp>
        <p:nvSpPr>
          <p:cNvPr id="35" name="Flowchart: Predefined Process 34"/>
          <p:cNvSpPr/>
          <p:nvPr/>
        </p:nvSpPr>
        <p:spPr>
          <a:xfrm>
            <a:off x="1750498" y="2781517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ContentStore</a:t>
            </a:r>
            <a:r>
              <a:rPr lang="en-US" sz="1200" dirty="0"/>
              <a:t> miss</a:t>
            </a:r>
          </a:p>
        </p:txBody>
      </p:sp>
      <p:sp>
        <p:nvSpPr>
          <p:cNvPr id="36" name="Flowchart: Predefined Process 35"/>
          <p:cNvSpPr/>
          <p:nvPr/>
        </p:nvSpPr>
        <p:spPr>
          <a:xfrm>
            <a:off x="1750498" y="3436185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ContentStore</a:t>
            </a:r>
            <a:r>
              <a:rPr lang="en-US" sz="1200" dirty="0"/>
              <a:t> hit</a:t>
            </a:r>
          </a:p>
        </p:txBody>
      </p:sp>
      <p:cxnSp>
        <p:nvCxnSpPr>
          <p:cNvPr id="37" name="Elbow Connector 36"/>
          <p:cNvCxnSpPr>
            <a:stCxn id="6" idx="2"/>
            <a:endCxn id="35" idx="1"/>
          </p:cNvCxnSpPr>
          <p:nvPr/>
        </p:nvCxnSpPr>
        <p:spPr>
          <a:xfrm rot="16200000" flipH="1">
            <a:off x="1145268" y="2359167"/>
            <a:ext cx="550364" cy="6600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6" idx="2"/>
            <a:endCxn id="36" idx="1"/>
          </p:cNvCxnSpPr>
          <p:nvPr/>
        </p:nvCxnSpPr>
        <p:spPr>
          <a:xfrm rot="16200000" flipH="1">
            <a:off x="817934" y="2686501"/>
            <a:ext cx="1205032" cy="6600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lowchart: Predefined Process 72"/>
          <p:cNvSpPr/>
          <p:nvPr/>
        </p:nvSpPr>
        <p:spPr>
          <a:xfrm>
            <a:off x="401846" y="5624826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incoming </a:t>
            </a:r>
            <a:r>
              <a:rPr lang="en-US" sz="1200" dirty="0" err="1"/>
              <a:t>Nack</a:t>
            </a:r>
            <a:endParaRPr lang="en-US" sz="1200" dirty="0"/>
          </a:p>
        </p:txBody>
      </p:sp>
      <p:sp>
        <p:nvSpPr>
          <p:cNvPr id="77" name="Rectangle 76"/>
          <p:cNvSpPr/>
          <p:nvPr/>
        </p:nvSpPr>
        <p:spPr>
          <a:xfrm>
            <a:off x="2835078" y="5624826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Strategy</a:t>
            </a:r>
            <a:r>
              <a:rPr lang="en-US" altLang="zh-CN" sz="1200" dirty="0"/>
              <a:t>:</a:t>
            </a:r>
            <a:r>
              <a:rPr lang="zh-CN" altLang="en-US" sz="1200" dirty="0"/>
              <a:t> </a:t>
            </a:r>
            <a:r>
              <a:rPr lang="en-US" sz="1200" dirty="0"/>
              <a:t>after receive </a:t>
            </a:r>
            <a:r>
              <a:rPr lang="en-US" sz="1200" dirty="0" err="1"/>
              <a:t>Nack</a:t>
            </a:r>
            <a:endParaRPr lang="en-US" sz="1200" dirty="0"/>
          </a:p>
        </p:txBody>
      </p:sp>
      <p:sp>
        <p:nvSpPr>
          <p:cNvPr id="78" name="Flowchart: Predefined Process 77"/>
          <p:cNvSpPr/>
          <p:nvPr/>
        </p:nvSpPr>
        <p:spPr>
          <a:xfrm>
            <a:off x="4842733" y="5624826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outgoing </a:t>
            </a:r>
            <a:r>
              <a:rPr lang="en-US" sz="1200" dirty="0" err="1"/>
              <a:t>Nack</a:t>
            </a:r>
            <a:endParaRPr lang="en-US" sz="1200" dirty="0"/>
          </a:p>
        </p:txBody>
      </p:sp>
      <p:cxnSp>
        <p:nvCxnSpPr>
          <p:cNvPr id="80" name="Straight Arrow Connector 79"/>
          <p:cNvCxnSpPr>
            <a:stCxn id="73" idx="3"/>
            <a:endCxn id="77" idx="1"/>
          </p:cNvCxnSpPr>
          <p:nvPr/>
        </p:nvCxnSpPr>
        <p:spPr>
          <a:xfrm>
            <a:off x="1773446" y="5807706"/>
            <a:ext cx="10616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77" idx="3"/>
            <a:endCxn id="78" idx="1"/>
          </p:cNvCxnSpPr>
          <p:nvPr/>
        </p:nvCxnSpPr>
        <p:spPr>
          <a:xfrm>
            <a:off x="4206678" y="5807706"/>
            <a:ext cx="6360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lbow Connector 4"/>
          <p:cNvCxnSpPr>
            <a:stCxn id="77" idx="3"/>
            <a:endCxn id="8" idx="1"/>
          </p:cNvCxnSpPr>
          <p:nvPr/>
        </p:nvCxnSpPr>
        <p:spPr>
          <a:xfrm flipV="1">
            <a:off x="4206678" y="2589160"/>
            <a:ext cx="636055" cy="3218546"/>
          </a:xfrm>
          <a:prstGeom prst="bentConnector3">
            <a:avLst>
              <a:gd name="adj1" fmla="val 5061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515798" y="3419873"/>
            <a:ext cx="921752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Strategy</a:t>
            </a:r>
            <a:r>
              <a:rPr lang="en-US" altLang="zh-CN" sz="1200" dirty="0"/>
              <a:t>:</a:t>
            </a:r>
            <a:r>
              <a:rPr lang="zh-CN" altLang="en-US" sz="1200" dirty="0"/>
              <a:t>  </a:t>
            </a:r>
            <a:r>
              <a:rPr lang="en-US" altLang="zh-CN" sz="1200" dirty="0"/>
              <a:t>a</a:t>
            </a:r>
            <a:r>
              <a:rPr lang="en-US" sz="1200" dirty="0"/>
              <a:t>fter </a:t>
            </a:r>
            <a:r>
              <a:rPr lang="en-US" altLang="zh-CN" sz="1200" dirty="0"/>
              <a:t>Cs</a:t>
            </a:r>
            <a:r>
              <a:rPr lang="zh-CN" altLang="en-US" sz="1200" dirty="0"/>
              <a:t> </a:t>
            </a:r>
            <a:r>
              <a:rPr lang="en-US" sz="1200" dirty="0"/>
              <a:t>Hit</a:t>
            </a:r>
            <a:r>
              <a:rPr lang="zh-CN" altLang="en-US" sz="1200" dirty="0"/>
              <a:t> </a:t>
            </a:r>
            <a:endParaRPr lang="en-US" sz="1200" dirty="0"/>
          </a:p>
        </p:txBody>
      </p:sp>
      <p:cxnSp>
        <p:nvCxnSpPr>
          <p:cNvPr id="19" name="Straight Arrow Connector 18"/>
          <p:cNvCxnSpPr>
            <a:stCxn id="36" idx="3"/>
            <a:endCxn id="49" idx="1"/>
          </p:cNvCxnSpPr>
          <p:nvPr/>
        </p:nvCxnSpPr>
        <p:spPr>
          <a:xfrm flipV="1">
            <a:off x="3122098" y="3602753"/>
            <a:ext cx="393700" cy="16312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4789449" y="3933380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Strategy</a:t>
            </a:r>
            <a:r>
              <a:rPr lang="en-US" altLang="zh-CN" sz="1200" dirty="0"/>
              <a:t>:</a:t>
            </a:r>
            <a:r>
              <a:rPr lang="zh-CN" altLang="en-US" sz="1200" dirty="0"/>
              <a:t> </a:t>
            </a:r>
            <a:r>
              <a:rPr lang="en-US" altLang="zh-CN" sz="1200" dirty="0"/>
              <a:t>a</a:t>
            </a:r>
            <a:r>
              <a:rPr lang="en-US" sz="1200" dirty="0"/>
              <a:t>fter</a:t>
            </a:r>
            <a:r>
              <a:rPr lang="zh-CN" altLang="en-US" sz="1200" dirty="0"/>
              <a:t> </a:t>
            </a:r>
            <a:r>
              <a:rPr lang="en-US" altLang="zh-CN" sz="1200" dirty="0"/>
              <a:t>receive</a:t>
            </a:r>
            <a:r>
              <a:rPr lang="zh-CN" altLang="en-US" sz="1200" dirty="0"/>
              <a:t> </a:t>
            </a:r>
            <a:r>
              <a:rPr lang="en-US" altLang="zh-CN" sz="1200" dirty="0"/>
              <a:t>Data</a:t>
            </a:r>
            <a:endParaRPr lang="en-US" sz="1200" dirty="0"/>
          </a:p>
        </p:txBody>
      </p:sp>
      <p:cxnSp>
        <p:nvCxnSpPr>
          <p:cNvPr id="46" name="Elbow Connector 45"/>
          <p:cNvCxnSpPr>
            <a:stCxn id="7" idx="3"/>
            <a:endCxn id="59" idx="1"/>
          </p:cNvCxnSpPr>
          <p:nvPr/>
        </p:nvCxnSpPr>
        <p:spPr>
          <a:xfrm flipV="1">
            <a:off x="1773446" y="4116260"/>
            <a:ext cx="3016003" cy="296329"/>
          </a:xfrm>
          <a:prstGeom prst="bentConnector3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7" idx="3"/>
            <a:endCxn id="51" idx="2"/>
          </p:cNvCxnSpPr>
          <p:nvPr/>
        </p:nvCxnSpPr>
        <p:spPr>
          <a:xfrm flipV="1">
            <a:off x="1773446" y="4031307"/>
            <a:ext cx="5587632" cy="38128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873918" y="1460933"/>
            <a:ext cx="1586843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Strategy</a:t>
            </a:r>
            <a:r>
              <a:rPr lang="en-US" altLang="zh-CN" sz="1200" dirty="0"/>
              <a:t>:</a:t>
            </a:r>
            <a:r>
              <a:rPr lang="zh-CN" altLang="en-US" sz="1200" dirty="0"/>
              <a:t> </a:t>
            </a:r>
            <a:r>
              <a:rPr lang="en-US" altLang="zh-CN" sz="1200" dirty="0"/>
              <a:t>update</a:t>
            </a:r>
            <a:r>
              <a:rPr lang="zh-CN" altLang="en-US" sz="1200" dirty="0"/>
              <a:t> </a:t>
            </a:r>
            <a:r>
              <a:rPr lang="en-US" altLang="zh-CN" sz="1200" dirty="0"/>
              <a:t>PIT</a:t>
            </a:r>
            <a:r>
              <a:rPr lang="zh-CN" altLang="en-US" sz="1200" dirty="0"/>
              <a:t> </a:t>
            </a:r>
            <a:r>
              <a:rPr lang="en-US" altLang="zh-CN" sz="1200" dirty="0"/>
              <a:t>entry</a:t>
            </a:r>
            <a:r>
              <a:rPr lang="zh-CN" altLang="en-US" sz="1200" dirty="0"/>
              <a:t> </a:t>
            </a:r>
            <a:r>
              <a:rPr lang="en-US" altLang="zh-CN" sz="1200" dirty="0"/>
              <a:t>expiry</a:t>
            </a:r>
            <a:r>
              <a:rPr lang="zh-CN" altLang="en-US" sz="1200" dirty="0"/>
              <a:t> </a:t>
            </a:r>
            <a:r>
              <a:rPr lang="en-US" altLang="zh-CN" sz="1200" dirty="0"/>
              <a:t>timer</a:t>
            </a:r>
            <a:endParaRPr lang="en-US" sz="1200" dirty="0"/>
          </a:p>
        </p:txBody>
      </p:sp>
      <p:cxnSp>
        <p:nvCxnSpPr>
          <p:cNvPr id="53" name="Elbow Connector 52"/>
          <p:cNvCxnSpPr>
            <a:stCxn id="7" idx="3"/>
            <a:endCxn id="21" idx="1"/>
          </p:cNvCxnSpPr>
          <p:nvPr/>
        </p:nvCxnSpPr>
        <p:spPr>
          <a:xfrm>
            <a:off x="1773446" y="4412589"/>
            <a:ext cx="3014240" cy="469872"/>
          </a:xfrm>
          <a:prstGeom prst="bentConnector3">
            <a:avLst>
              <a:gd name="adj1" fmla="val 50000"/>
            </a:avLst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1" idx="3"/>
            <a:endCxn id="9" idx="1"/>
          </p:cNvCxnSpPr>
          <p:nvPr/>
        </p:nvCxnSpPr>
        <p:spPr>
          <a:xfrm flipV="1">
            <a:off x="6159286" y="4877640"/>
            <a:ext cx="389874" cy="4821"/>
          </a:xfrm>
          <a:prstGeom prst="straightConnector1">
            <a:avLst/>
          </a:prstGeom>
          <a:ln>
            <a:solidFill>
              <a:srgbClr val="5B9BD5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315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incoming Interest pipeline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6058892" y="3583191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CS lookup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18562" y="1272077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 insert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33212" y="1271529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Cancel expiry</a:t>
            </a:r>
            <a:r>
              <a:rPr lang="zh-CN" altLang="en-US" sz="1600" dirty="0"/>
              <a:t> </a:t>
            </a:r>
            <a:r>
              <a:rPr lang="en-US" sz="1600" dirty="0"/>
              <a:t>timer</a:t>
            </a:r>
          </a:p>
        </p:txBody>
      </p:sp>
      <p:sp>
        <p:nvSpPr>
          <p:cNvPr id="64" name="Rectangle 63"/>
          <p:cNvSpPr/>
          <p:nvPr/>
        </p:nvSpPr>
        <p:spPr>
          <a:xfrm>
            <a:off x="709855" y="1272077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receive Interest</a:t>
            </a:r>
          </a:p>
        </p:txBody>
      </p:sp>
      <p:sp>
        <p:nvSpPr>
          <p:cNvPr id="30" name="Flowchart: Decision 29"/>
          <p:cNvSpPr/>
          <p:nvPr/>
        </p:nvSpPr>
        <p:spPr>
          <a:xfrm>
            <a:off x="3078482" y="2005136"/>
            <a:ext cx="292608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182880" rtlCol="0" anchor="ctr"/>
          <a:lstStyle/>
          <a:p>
            <a:pPr algn="ctr"/>
            <a:r>
              <a:rPr lang="en-US" sz="1600" dirty="0"/>
              <a:t>detect duplicate Nonce</a:t>
            </a:r>
            <a:br>
              <a:rPr lang="en-US" sz="1600" dirty="0"/>
            </a:br>
            <a:r>
              <a:rPr lang="en-US" sz="1600" dirty="0"/>
              <a:t>in PIT entry</a:t>
            </a:r>
          </a:p>
        </p:txBody>
      </p:sp>
      <p:sp>
        <p:nvSpPr>
          <p:cNvPr id="39" name="Flowchart: Predefined Process 38"/>
          <p:cNvSpPr/>
          <p:nvPr/>
        </p:nvSpPr>
        <p:spPr>
          <a:xfrm>
            <a:off x="3723302" y="3492338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Interest loop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56895" y="2823415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cxnSp>
        <p:nvCxnSpPr>
          <p:cNvPr id="9" name="Straight Arrow Connector 8"/>
          <p:cNvCxnSpPr>
            <a:stCxn id="10" idx="2"/>
            <a:endCxn id="30" idx="0"/>
          </p:cNvCxnSpPr>
          <p:nvPr/>
        </p:nvCxnSpPr>
        <p:spPr>
          <a:xfrm>
            <a:off x="4541522" y="1820717"/>
            <a:ext cx="0" cy="184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ecision 34"/>
          <p:cNvSpPr/>
          <p:nvPr/>
        </p:nvSpPr>
        <p:spPr>
          <a:xfrm>
            <a:off x="5997242" y="2712377"/>
            <a:ext cx="2337621" cy="670053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is pending?</a:t>
            </a:r>
          </a:p>
        </p:txBody>
      </p:sp>
      <p:cxnSp>
        <p:nvCxnSpPr>
          <p:cNvPr id="46" name="Straight Arrow Connector 45"/>
          <p:cNvCxnSpPr>
            <a:stCxn id="35" idx="2"/>
            <a:endCxn id="6" idx="0"/>
          </p:cNvCxnSpPr>
          <p:nvPr/>
        </p:nvCxnSpPr>
        <p:spPr>
          <a:xfrm flipH="1">
            <a:off x="7156172" y="3382430"/>
            <a:ext cx="9881" cy="200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Decision 42"/>
          <p:cNvSpPr/>
          <p:nvPr/>
        </p:nvSpPr>
        <p:spPr>
          <a:xfrm>
            <a:off x="435535" y="1995535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28" name="Straight Arrow Connector 27"/>
          <p:cNvCxnSpPr>
            <a:stCxn id="43" idx="2"/>
            <a:endCxn id="38" idx="0"/>
          </p:cNvCxnSpPr>
          <p:nvPr/>
        </p:nvCxnSpPr>
        <p:spPr>
          <a:xfrm>
            <a:off x="1532815" y="3092815"/>
            <a:ext cx="0" cy="131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199071" y="2970007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276811" y="2911371"/>
            <a:ext cx="7044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(drop)</a:t>
            </a:r>
          </a:p>
        </p:txBody>
      </p:sp>
      <p:sp>
        <p:nvSpPr>
          <p:cNvPr id="40" name="Flowchart: Predefined Process 39"/>
          <p:cNvSpPr/>
          <p:nvPr/>
        </p:nvSpPr>
        <p:spPr>
          <a:xfrm>
            <a:off x="3504998" y="5156546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ContentStore</a:t>
            </a:r>
            <a:r>
              <a:rPr lang="en-US" sz="1600" dirty="0"/>
              <a:t> miss</a:t>
            </a:r>
          </a:p>
        </p:txBody>
      </p:sp>
      <p:cxnSp>
        <p:nvCxnSpPr>
          <p:cNvPr id="27" name="Elbow Connector 26"/>
          <p:cNvCxnSpPr>
            <a:stCxn id="30" idx="3"/>
            <a:endCxn id="11" idx="1"/>
          </p:cNvCxnSpPr>
          <p:nvPr/>
        </p:nvCxnSpPr>
        <p:spPr>
          <a:xfrm flipV="1">
            <a:off x="6004562" y="1545849"/>
            <a:ext cx="328650" cy="100792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Predefined Process 62"/>
          <p:cNvSpPr/>
          <p:nvPr/>
        </p:nvSpPr>
        <p:spPr>
          <a:xfrm>
            <a:off x="6058892" y="5155550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ContentStore</a:t>
            </a:r>
            <a:r>
              <a:rPr lang="en-US" sz="1600" dirty="0"/>
              <a:t> hit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654973" y="2521886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199069" y="4213001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808039" y="3308871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cxnSp>
        <p:nvCxnSpPr>
          <p:cNvPr id="57" name="Straight Arrow Connector 56"/>
          <p:cNvCxnSpPr>
            <a:stCxn id="11" idx="2"/>
            <a:endCxn id="35" idx="0"/>
          </p:cNvCxnSpPr>
          <p:nvPr/>
        </p:nvCxnSpPr>
        <p:spPr>
          <a:xfrm>
            <a:off x="7156172" y="1820169"/>
            <a:ext cx="9881" cy="892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Decision 37"/>
          <p:cNvSpPr/>
          <p:nvPr/>
        </p:nvSpPr>
        <p:spPr>
          <a:xfrm>
            <a:off x="69775" y="3224156"/>
            <a:ext cx="292608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45720" rtlCol="0" anchor="ctr"/>
          <a:lstStyle/>
          <a:p>
            <a:pPr algn="ctr"/>
            <a:r>
              <a:rPr lang="en-US" sz="1600" dirty="0"/>
              <a:t>detect duplicate Nonce</a:t>
            </a:r>
            <a:br>
              <a:rPr lang="en-US" sz="1600" dirty="0"/>
            </a:br>
            <a:r>
              <a:rPr lang="en-US" sz="1600" dirty="0"/>
              <a:t>with Dead Nonce List</a:t>
            </a:r>
          </a:p>
        </p:txBody>
      </p:sp>
      <p:cxnSp>
        <p:nvCxnSpPr>
          <p:cNvPr id="24" name="Straight Arrow Connector 23"/>
          <p:cNvCxnSpPr>
            <a:stCxn id="38" idx="2"/>
            <a:endCxn id="45" idx="0"/>
          </p:cNvCxnSpPr>
          <p:nvPr/>
        </p:nvCxnSpPr>
        <p:spPr>
          <a:xfrm>
            <a:off x="1532815" y="4321436"/>
            <a:ext cx="0" cy="131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895810" y="2228953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cxnSp>
        <p:nvCxnSpPr>
          <p:cNvPr id="32" name="Straight Arrow Connector 31"/>
          <p:cNvCxnSpPr>
            <a:stCxn id="30" idx="2"/>
            <a:endCxn id="39" idx="0"/>
          </p:cNvCxnSpPr>
          <p:nvPr/>
        </p:nvCxnSpPr>
        <p:spPr>
          <a:xfrm>
            <a:off x="4541522" y="3102416"/>
            <a:ext cx="4740" cy="389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3" idx="3"/>
            <a:endCxn id="37" idx="0"/>
          </p:cNvCxnSpPr>
          <p:nvPr/>
        </p:nvCxnSpPr>
        <p:spPr>
          <a:xfrm flipH="1">
            <a:off x="2629031" y="2544175"/>
            <a:ext cx="1064" cy="367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305402" y="3077934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cxnSp>
        <p:nvCxnSpPr>
          <p:cNvPr id="4" name="Straight Arrow Connector 3"/>
          <p:cNvCxnSpPr>
            <a:stCxn id="38" idx="3"/>
            <a:endCxn id="39" idx="1"/>
          </p:cNvCxnSpPr>
          <p:nvPr/>
        </p:nvCxnSpPr>
        <p:spPr>
          <a:xfrm flipV="1">
            <a:off x="2995855" y="3766658"/>
            <a:ext cx="727447" cy="6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Decision 42"/>
          <p:cNvSpPr/>
          <p:nvPr/>
        </p:nvSpPr>
        <p:spPr>
          <a:xfrm>
            <a:off x="435535" y="4453149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/>
              <a:t>reaching producer</a:t>
            </a:r>
          </a:p>
          <a:p>
            <a:pPr algn="ctr"/>
            <a:r>
              <a:rPr lang="en-US" sz="1600" dirty="0"/>
              <a:t>region?</a:t>
            </a:r>
          </a:p>
        </p:txBody>
      </p:sp>
      <p:cxnSp>
        <p:nvCxnSpPr>
          <p:cNvPr id="36" name="Straight Arrow Connector 35"/>
          <p:cNvCxnSpPr>
            <a:stCxn id="64" idx="2"/>
            <a:endCxn id="43" idx="0"/>
          </p:cNvCxnSpPr>
          <p:nvPr/>
        </p:nvCxnSpPr>
        <p:spPr>
          <a:xfrm>
            <a:off x="1532815" y="1820717"/>
            <a:ext cx="0" cy="174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499002" y="4654001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26975" y="5766367"/>
            <a:ext cx="201168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strip forwarding hint</a:t>
            </a:r>
          </a:p>
        </p:txBody>
      </p:sp>
      <p:cxnSp>
        <p:nvCxnSpPr>
          <p:cNvPr id="109" name="Straight Arrow Connector 108"/>
          <p:cNvCxnSpPr>
            <a:stCxn id="45" idx="2"/>
            <a:endCxn id="93" idx="0"/>
          </p:cNvCxnSpPr>
          <p:nvPr/>
        </p:nvCxnSpPr>
        <p:spPr>
          <a:xfrm>
            <a:off x="1532815" y="5550429"/>
            <a:ext cx="0" cy="215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Elbow Connector 110"/>
          <p:cNvCxnSpPr>
            <a:stCxn id="93" idx="2"/>
            <a:endCxn id="10" idx="1"/>
          </p:cNvCxnSpPr>
          <p:nvPr/>
        </p:nvCxnSpPr>
        <p:spPr>
          <a:xfrm rot="5400000" flipH="1" flipV="1">
            <a:off x="241383" y="2837828"/>
            <a:ext cx="4768610" cy="2185747"/>
          </a:xfrm>
          <a:prstGeom prst="bentConnector4">
            <a:avLst>
              <a:gd name="adj1" fmla="val -4794"/>
              <a:gd name="adj2" fmla="val 7065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45" idx="3"/>
            <a:endCxn id="10" idx="1"/>
          </p:cNvCxnSpPr>
          <p:nvPr/>
        </p:nvCxnSpPr>
        <p:spPr>
          <a:xfrm flipV="1">
            <a:off x="2630095" y="1546397"/>
            <a:ext cx="1088467" cy="3455392"/>
          </a:xfrm>
          <a:prstGeom prst="bentConnector3">
            <a:avLst>
              <a:gd name="adj1" fmla="val 4056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1229983" y="5449753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cxnSp>
        <p:nvCxnSpPr>
          <p:cNvPr id="159" name="Elbow Connector 158"/>
          <p:cNvCxnSpPr>
            <a:stCxn id="35" idx="1"/>
            <a:endCxn id="40" idx="3"/>
          </p:cNvCxnSpPr>
          <p:nvPr/>
        </p:nvCxnSpPr>
        <p:spPr>
          <a:xfrm rot="10800000" flipV="1">
            <a:off x="5699558" y="3047404"/>
            <a:ext cx="297684" cy="23834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Elbow Connector 160"/>
          <p:cNvCxnSpPr>
            <a:stCxn id="6" idx="1"/>
            <a:endCxn id="40" idx="3"/>
          </p:cNvCxnSpPr>
          <p:nvPr/>
        </p:nvCxnSpPr>
        <p:spPr>
          <a:xfrm rot="10800000" flipV="1">
            <a:off x="5699558" y="4131830"/>
            <a:ext cx="359334" cy="129903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6" idx="2"/>
            <a:endCxn id="63" idx="0"/>
          </p:cNvCxnSpPr>
          <p:nvPr/>
        </p:nvCxnSpPr>
        <p:spPr>
          <a:xfrm>
            <a:off x="7156172" y="4680471"/>
            <a:ext cx="0" cy="475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6911435" y="4724731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5879224" y="3824777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787876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 duplicate Nonce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If the </a:t>
            </a:r>
            <a:r>
              <a:rPr lang="en-US" sz="2000" dirty="0" err="1"/>
              <a:t>Name+Nonce</a:t>
            </a:r>
            <a:r>
              <a:rPr lang="en-US" sz="2000" dirty="0"/>
              <a:t> of the incoming Interest appear in Dead Nonce List, or any </a:t>
            </a:r>
            <a:r>
              <a:rPr lang="en-US" sz="2000" dirty="0" err="1"/>
              <a:t>InRecord</a:t>
            </a:r>
            <a:r>
              <a:rPr lang="en-US" sz="2000" dirty="0"/>
              <a:t> or </a:t>
            </a:r>
            <a:r>
              <a:rPr lang="en-US" sz="2000" dirty="0" err="1"/>
              <a:t>OutRecord</a:t>
            </a:r>
            <a:r>
              <a:rPr lang="en-US" sz="2000" dirty="0"/>
              <a:t> in PIT entry contains the same Nonce as the incoming Interest, a duplicate Nonce is detected.</a:t>
            </a:r>
          </a:p>
          <a:p>
            <a:pPr lvl="1"/>
            <a:r>
              <a:rPr lang="en-US" sz="1800" dirty="0"/>
              <a:t>If the duplicate Nonce is found in </a:t>
            </a:r>
            <a:r>
              <a:rPr lang="en-US" sz="1800" dirty="0" err="1"/>
              <a:t>InRecord</a:t>
            </a:r>
            <a:r>
              <a:rPr lang="en-US" sz="1800" dirty="0"/>
              <a:t> only, this is a multi-path arrival, and not a loop.</a:t>
            </a:r>
          </a:p>
          <a:p>
            <a:pPr lvl="1"/>
            <a:r>
              <a:rPr lang="en-US" sz="1800" dirty="0"/>
              <a:t>If the duplicate Nonce is found in </a:t>
            </a:r>
            <a:r>
              <a:rPr lang="en-US" sz="1800" dirty="0" err="1"/>
              <a:t>OutRecord</a:t>
            </a:r>
            <a:r>
              <a:rPr lang="en-US" sz="1800" dirty="0"/>
              <a:t> or Dead Nonce Table, this is either a multi-path arrival or a loop, and these two reasons are indistinguishable.</a:t>
            </a:r>
          </a:p>
          <a:p>
            <a:pPr lvl="1"/>
            <a:endParaRPr lang="en-US" sz="1800" dirty="0"/>
          </a:p>
          <a:p>
            <a:r>
              <a:rPr lang="en-US" sz="2000" dirty="0"/>
              <a:t>Nonce is later recorded on an </a:t>
            </a:r>
            <a:r>
              <a:rPr lang="en-US" sz="2000" dirty="0" err="1"/>
              <a:t>InRecord</a:t>
            </a:r>
            <a:r>
              <a:rPr lang="en-US" sz="2000" dirty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26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loop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453042"/>
            <a:ext cx="7886700" cy="2723921"/>
          </a:xfrm>
        </p:spPr>
        <p:txBody>
          <a:bodyPr>
            <a:normAutofit/>
          </a:bodyPr>
          <a:lstStyle/>
          <a:p>
            <a:r>
              <a:rPr lang="en-US" sz="2000" dirty="0"/>
              <a:t>Process an Interest that has been considered looped.</a:t>
            </a:r>
          </a:p>
          <a:p>
            <a:r>
              <a:rPr lang="en-US" sz="2000" dirty="0"/>
              <a:t>Keep this simple for now: unconditionally send </a:t>
            </a:r>
            <a:r>
              <a:rPr lang="en-US" sz="2000" dirty="0" err="1"/>
              <a:t>Nack</a:t>
            </a:r>
            <a:r>
              <a:rPr lang="en-US" sz="2000" dirty="0"/>
              <a:t>-Duplicate when duplicate Nonce is detected.</a:t>
            </a:r>
          </a:p>
          <a:p>
            <a:r>
              <a:rPr lang="en-US" sz="2000" dirty="0"/>
              <a:t>Don't enter outgoing </a:t>
            </a:r>
            <a:r>
              <a:rPr lang="en-US" sz="2000" dirty="0" err="1"/>
              <a:t>Nack</a:t>
            </a:r>
            <a:r>
              <a:rPr lang="en-US" sz="2000" dirty="0"/>
              <a:t> pipeline: in-record isn't inserted yet.</a:t>
            </a:r>
          </a:p>
          <a:p>
            <a:r>
              <a:rPr lang="en-US" sz="2000" dirty="0"/>
              <a:t>In the future, strategy could be invoked, because duplicate Nonce may be multi-path arrival instead of loop.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8</a:t>
            </a:fld>
            <a:endParaRPr lang="en-US" dirty="0"/>
          </a:p>
        </p:txBody>
      </p:sp>
      <p:cxnSp>
        <p:nvCxnSpPr>
          <p:cNvPr id="6" name="Straight Arrow Connector 5"/>
          <p:cNvCxnSpPr>
            <a:stCxn id="10" idx="3"/>
            <a:endCxn id="9" idx="1"/>
          </p:cNvCxnSpPr>
          <p:nvPr/>
        </p:nvCxnSpPr>
        <p:spPr>
          <a:xfrm>
            <a:off x="2685358" y="2134434"/>
            <a:ext cx="20189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43230" y="1765102"/>
            <a:ext cx="1823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reason=Duplicate</a:t>
            </a:r>
          </a:p>
        </p:txBody>
      </p:sp>
      <p:sp>
        <p:nvSpPr>
          <p:cNvPr id="9" name="Rectangle 8"/>
          <p:cNvSpPr/>
          <p:nvPr/>
        </p:nvSpPr>
        <p:spPr>
          <a:xfrm>
            <a:off x="4704330" y="1860114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</a:t>
            </a:r>
            <a:r>
              <a:rPr lang="en-US" dirty="0" err="1"/>
              <a:t>Nack</a:t>
            </a:r>
            <a:endParaRPr lang="en-US" dirty="0"/>
          </a:p>
        </p:txBody>
      </p:sp>
      <p:sp>
        <p:nvSpPr>
          <p:cNvPr id="10" name="Flowchart: Decision 9"/>
          <p:cNvSpPr/>
          <p:nvPr/>
        </p:nvSpPr>
        <p:spPr>
          <a:xfrm>
            <a:off x="490798" y="158579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/>
              <a:t>Is</a:t>
            </a:r>
            <a:r>
              <a:rPr lang="zh-CN" altLang="en-US" sz="1600" dirty="0"/>
              <a:t> </a:t>
            </a:r>
            <a:r>
              <a:rPr lang="en-US" altLang="zh-CN" sz="1600" dirty="0"/>
              <a:t>point-to-point</a:t>
            </a:r>
            <a:r>
              <a:rPr lang="zh-CN" altLang="en-US" sz="1600" dirty="0"/>
              <a:t> </a:t>
            </a:r>
            <a:r>
              <a:rPr lang="en-US" sz="1600" dirty="0"/>
              <a:t>face?</a:t>
            </a:r>
          </a:p>
        </p:txBody>
      </p:sp>
      <p:cxnSp>
        <p:nvCxnSpPr>
          <p:cNvPr id="11" name="Straight Arrow Connector 10"/>
          <p:cNvCxnSpPr>
            <a:stCxn id="10" idx="2"/>
            <a:endCxn id="12" idx="0"/>
          </p:cNvCxnSpPr>
          <p:nvPr/>
        </p:nvCxnSpPr>
        <p:spPr>
          <a:xfrm flipH="1">
            <a:off x="1587049" y="2683074"/>
            <a:ext cx="1029" cy="384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03226" y="3068058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09484" y="17554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47368" y="2602388"/>
            <a:ext cx="33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106886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997191" y="2791290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set PIT expiry</a:t>
            </a:r>
            <a:r>
              <a:rPr lang="zh-CN" altLang="en-US" dirty="0"/>
              <a:t> </a:t>
            </a:r>
            <a:r>
              <a:rPr lang="en-US" dirty="0"/>
              <a:t>timer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now</a:t>
            </a:r>
            <a:endParaRPr lang="en-US" dirty="0"/>
          </a:p>
        </p:txBody>
      </p:sp>
      <p:cxnSp>
        <p:nvCxnSpPr>
          <p:cNvPr id="49" name="Straight Arrow Connector 48"/>
          <p:cNvCxnSpPr>
            <a:stCxn id="48" idx="0"/>
            <a:endCxn id="63" idx="2"/>
          </p:cNvCxnSpPr>
          <p:nvPr/>
        </p:nvCxnSpPr>
        <p:spPr>
          <a:xfrm flipH="1" flipV="1">
            <a:off x="3796220" y="2048289"/>
            <a:ext cx="23931" cy="74300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207735" y="2224108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timer event</a:t>
            </a:r>
          </a:p>
        </p:txBody>
      </p:sp>
      <p:cxnSp>
        <p:nvCxnSpPr>
          <p:cNvPr id="68" name="Straight Arrow Connector 67"/>
          <p:cNvCxnSpPr>
            <a:stCxn id="48" idx="3"/>
            <a:endCxn id="11" idx="1"/>
          </p:cNvCxnSpPr>
          <p:nvPr/>
        </p:nvCxnSpPr>
        <p:spPr>
          <a:xfrm flipV="1">
            <a:off x="4643111" y="3056915"/>
            <a:ext cx="844878" cy="8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Predefined Process 62"/>
          <p:cNvSpPr/>
          <p:nvPr/>
        </p:nvSpPr>
        <p:spPr>
          <a:xfrm>
            <a:off x="2973260" y="149964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finalize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ContentStore</a:t>
            </a:r>
            <a:r>
              <a:rPr lang="en-US" dirty="0"/>
              <a:t> hit pipeline</a:t>
            </a:r>
          </a:p>
        </p:txBody>
      </p:sp>
      <p:cxnSp>
        <p:nvCxnSpPr>
          <p:cNvPr id="13" name="Straight Arrow Connector 12"/>
          <p:cNvCxnSpPr>
            <a:endCxn id="48" idx="1"/>
          </p:cNvCxnSpPr>
          <p:nvPr/>
        </p:nvCxnSpPr>
        <p:spPr>
          <a:xfrm flipV="1">
            <a:off x="1689166" y="3065610"/>
            <a:ext cx="1308025" cy="16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487989" y="2782595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</a:t>
            </a:r>
            <a:r>
              <a:rPr lang="en-US" altLang="zh-CN" dirty="0"/>
              <a:t>: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en-US" dirty="0"/>
              <a:t>fter</a:t>
            </a:r>
            <a:r>
              <a:rPr lang="zh-CN" altLang="en-US" dirty="0"/>
              <a:t> </a:t>
            </a:r>
            <a:r>
              <a:rPr lang="en-US" altLang="zh-CN" dirty="0"/>
              <a:t>CS</a:t>
            </a:r>
            <a:r>
              <a:rPr lang="zh-CN" altLang="en-US" dirty="0"/>
              <a:t> </a:t>
            </a:r>
            <a:r>
              <a:rPr lang="en-US" altLang="zh-CN" dirty="0"/>
              <a:t>hit</a:t>
            </a:r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28650" y="3957605"/>
            <a:ext cx="7886700" cy="221935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Dispatch matched</a:t>
            </a:r>
            <a:r>
              <a:rPr lang="zh-CN" altLang="en-US" sz="2400" dirty="0"/>
              <a:t> </a:t>
            </a:r>
            <a:r>
              <a:rPr lang="en-US" sz="2400" dirty="0"/>
              <a:t>Data</a:t>
            </a:r>
            <a:r>
              <a:rPr lang="zh-CN" altLang="en-US" sz="2400" dirty="0"/>
              <a:t> </a:t>
            </a:r>
            <a:r>
              <a:rPr lang="en-US" altLang="zh-CN" sz="2400" dirty="0"/>
              <a:t>in</a:t>
            </a:r>
            <a:r>
              <a:rPr lang="zh-CN" altLang="en-US" sz="2400" dirty="0"/>
              <a:t> </a:t>
            </a:r>
            <a:r>
              <a:rPr lang="en-US" altLang="zh-CN" sz="2400" dirty="0"/>
              <a:t>CS</a:t>
            </a:r>
            <a:r>
              <a:rPr lang="zh-CN" altLang="en-US" sz="2400" dirty="0"/>
              <a:t> </a:t>
            </a:r>
            <a:r>
              <a:rPr lang="en-US" sz="2400" dirty="0"/>
              <a:t>to strategy</a:t>
            </a:r>
          </a:p>
          <a:p>
            <a:pPr lvl="1"/>
            <a:r>
              <a:rPr lang="en-US" sz="2000" dirty="0"/>
              <a:t>Given PIT entry and</a:t>
            </a:r>
            <a:r>
              <a:rPr lang="zh-CN" altLang="en-US" sz="2000" dirty="0"/>
              <a:t> </a:t>
            </a:r>
            <a:r>
              <a:rPr lang="en-US" altLang="zh-CN" sz="2000" dirty="0"/>
              <a:t>incoming</a:t>
            </a:r>
            <a:r>
              <a:rPr lang="zh-CN" altLang="en-US" sz="2000" dirty="0"/>
              <a:t> </a:t>
            </a:r>
            <a:r>
              <a:rPr lang="en-US" altLang="zh-CN" sz="2000" dirty="0"/>
              <a:t>Interest</a:t>
            </a:r>
            <a:r>
              <a:rPr lang="en-US" sz="2000" dirty="0"/>
              <a:t>, determine which strategy should process this matched</a:t>
            </a:r>
            <a:r>
              <a:rPr lang="zh-CN" altLang="en-US" sz="2000" dirty="0"/>
              <a:t> </a:t>
            </a:r>
            <a:r>
              <a:rPr lang="en-US" sz="2000" dirty="0"/>
              <a:t>Data, and trigger that strategy</a:t>
            </a:r>
          </a:p>
        </p:txBody>
      </p:sp>
    </p:spTree>
    <p:extLst>
      <p:ext uri="{BB962C8B-B14F-4D97-AF65-F5344CB8AC3E}">
        <p14:creationId xmlns:p14="http://schemas.microsoft.com/office/powerpoint/2010/main" val="2705904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854</Words>
  <Application>Microsoft Macintosh PowerPoint</Application>
  <PresentationFormat>On-screen Show (4:3)</PresentationFormat>
  <Paragraphs>222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NFD forwarding pipelines</vt:lpstr>
      <vt:lpstr>Overview</vt:lpstr>
      <vt:lpstr>Pipelines</vt:lpstr>
      <vt:lpstr>Legend in diagrams</vt:lpstr>
      <vt:lpstr>Pipelines Overall Workflow</vt:lpstr>
      <vt:lpstr>incoming Interest pipeline</vt:lpstr>
      <vt:lpstr>detect duplicate Nonce</vt:lpstr>
      <vt:lpstr>Interest loop pipeline</vt:lpstr>
      <vt:lpstr>ContentStore hit pipeline</vt:lpstr>
      <vt:lpstr>ContentStore miss pipeline</vt:lpstr>
      <vt:lpstr>outgoing Interest pipeline</vt:lpstr>
      <vt:lpstr>Interest finalize pipeline</vt:lpstr>
      <vt:lpstr>Incoming Data pipeline</vt:lpstr>
      <vt:lpstr>Dispatch incoming Data to strategy</vt:lpstr>
      <vt:lpstr>Data unsolicited pipeline</vt:lpstr>
      <vt:lpstr>outgoing Data pipeline</vt:lpstr>
      <vt:lpstr>Pass-through traffic manager</vt:lpstr>
      <vt:lpstr>Incoming Nack pipeline</vt:lpstr>
      <vt:lpstr>Outgoing Nack pipeline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2014-01-07T22:23:08Z</dcterms:created>
  <dcterms:modified xsi:type="dcterms:W3CDTF">2018-04-12T00:21:57Z</dcterms:modified>
</cp:coreProperties>
</file>