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714"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782F2D-A5B5-46C6-BCED-F081C01E5D0E}"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330374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82F2D-A5B5-46C6-BCED-F081C01E5D0E}"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168148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82F2D-A5B5-46C6-BCED-F081C01E5D0E}"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81241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82F2D-A5B5-46C6-BCED-F081C01E5D0E}"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96181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82F2D-A5B5-46C6-BCED-F081C01E5D0E}"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2897420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782F2D-A5B5-46C6-BCED-F081C01E5D0E}"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97788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782F2D-A5B5-46C6-BCED-F081C01E5D0E}" type="datetimeFigureOut">
              <a:rPr lang="en-US" smtClean="0"/>
              <a:t>7/18/2014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16192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82F2D-A5B5-46C6-BCED-F081C01E5D0E}" type="datetimeFigureOut">
              <a:rPr lang="en-US" smtClean="0"/>
              <a:t>7/18/2014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89952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82F2D-A5B5-46C6-BCED-F081C01E5D0E}" type="datetimeFigureOut">
              <a:rPr lang="en-US" smtClean="0"/>
              <a:t>7/18/2014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71368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82F2D-A5B5-46C6-BCED-F081C01E5D0E}"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91746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82F2D-A5B5-46C6-BCED-F081C01E5D0E}"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468BE-A3C0-48D4-BDF2-31ABA6209AB3}" type="slidenum">
              <a:rPr lang="en-US" smtClean="0"/>
              <a:t>‹#›</a:t>
            </a:fld>
            <a:endParaRPr lang="en-US"/>
          </a:p>
        </p:txBody>
      </p:sp>
    </p:spTree>
    <p:extLst>
      <p:ext uri="{BB962C8B-B14F-4D97-AF65-F5344CB8AC3E}">
        <p14:creationId xmlns:p14="http://schemas.microsoft.com/office/powerpoint/2010/main" val="326380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82F2D-A5B5-46C6-BCED-F081C01E5D0E}" type="datetimeFigureOut">
              <a:rPr lang="en-US" smtClean="0"/>
              <a:t>7/18/2014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468BE-A3C0-48D4-BDF2-31ABA6209AB3}" type="slidenum">
              <a:rPr lang="en-US" smtClean="0"/>
              <a:t>‹#›</a:t>
            </a:fld>
            <a:endParaRPr lang="en-US"/>
          </a:p>
        </p:txBody>
      </p:sp>
    </p:spTree>
    <p:extLst>
      <p:ext uri="{BB962C8B-B14F-4D97-AF65-F5344CB8AC3E}">
        <p14:creationId xmlns:p14="http://schemas.microsoft.com/office/powerpoint/2010/main" val="545584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Interest NACK</a:t>
            </a:r>
            <a:endParaRPr lang="en-US" dirty="0"/>
          </a:p>
        </p:txBody>
      </p:sp>
      <p:sp>
        <p:nvSpPr>
          <p:cNvPr id="3" name="Subtitle 2"/>
          <p:cNvSpPr>
            <a:spLocks noGrp="1"/>
          </p:cNvSpPr>
          <p:nvPr>
            <p:ph type="subTitle" idx="1"/>
          </p:nvPr>
        </p:nvSpPr>
        <p:spPr/>
        <p:txBody>
          <a:bodyPr/>
          <a:lstStyle/>
          <a:p>
            <a:r>
              <a:rPr lang="en-US" dirty="0" err="1" smtClean="0"/>
              <a:t>Junxiao</a:t>
            </a:r>
            <a:r>
              <a:rPr lang="en-US" dirty="0" smtClean="0"/>
              <a:t> Shi, 2014-07-18</a:t>
            </a:r>
            <a:endParaRPr lang="en-US" dirty="0"/>
          </a:p>
        </p:txBody>
      </p:sp>
    </p:spTree>
    <p:extLst>
      <p:ext uri="{BB962C8B-B14F-4D97-AF65-F5344CB8AC3E}">
        <p14:creationId xmlns:p14="http://schemas.microsoft.com/office/powerpoint/2010/main" val="3681666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Busy</a:t>
            </a:r>
            <a:endParaRPr lang="en-US" dirty="0"/>
          </a:p>
        </p:txBody>
      </p:sp>
      <p:sp>
        <p:nvSpPr>
          <p:cNvPr id="3" name="Content Placeholder 2"/>
          <p:cNvSpPr>
            <a:spLocks noGrp="1"/>
          </p:cNvSpPr>
          <p:nvPr>
            <p:ph idx="1"/>
          </p:nvPr>
        </p:nvSpPr>
        <p:spPr/>
        <p:txBody>
          <a:bodyPr/>
          <a:lstStyle/>
          <a:p>
            <a:r>
              <a:rPr lang="en-US" dirty="0" smtClean="0"/>
              <a:t>An Interest NACK with reason code Busy informs the downstream that the Interest has reached a producer, but the producer is too busy to handle this Interest.</a:t>
            </a:r>
          </a:p>
        </p:txBody>
      </p:sp>
    </p:spTree>
    <p:extLst>
      <p:ext uri="{BB962C8B-B14F-4D97-AF65-F5344CB8AC3E}">
        <p14:creationId xmlns:p14="http://schemas.microsoft.com/office/powerpoint/2010/main" val="271514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Packet Format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38039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Packet Format</a:t>
            </a:r>
            <a:endParaRPr lang="en-US" dirty="0"/>
          </a:p>
        </p:txBody>
      </p:sp>
      <p:sp>
        <p:nvSpPr>
          <p:cNvPr id="5" name="Content Placeholder 4"/>
          <p:cNvSpPr>
            <a:spLocks noGrp="1"/>
          </p:cNvSpPr>
          <p:nvPr>
            <p:ph idx="1"/>
          </p:nvPr>
        </p:nvSpPr>
        <p:spPr/>
        <p:txBody>
          <a:bodyPr/>
          <a:lstStyle/>
          <a:p>
            <a:pPr marL="0" indent="0">
              <a:buNone/>
            </a:pPr>
            <a:r>
              <a:rPr lang="en-US" dirty="0" err="1" smtClean="0">
                <a:latin typeface="Consolas" panose="020B0609020204030204" pitchFamily="49" charset="0"/>
                <a:cs typeface="Consolas" panose="020B0609020204030204" pitchFamily="49" charset="0"/>
              </a:rPr>
              <a:t>InterestNack</a:t>
            </a:r>
            <a:r>
              <a:rPr lang="en-US" dirty="0" smtClean="0">
                <a:latin typeface="Consolas" panose="020B0609020204030204" pitchFamily="49" charset="0"/>
                <a:cs typeface="Consolas" panose="020B0609020204030204" pitchFamily="49" charset="0"/>
              </a:rPr>
              <a:t> ::= INTEREST-NACK-TYPE TLV-LENGTH</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Interest</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NackCode</a:t>
            </a:r>
            <a:endParaRPr lang="en-US" dirty="0" smtClean="0">
              <a:latin typeface="Consolas" panose="020B0609020204030204" pitchFamily="49" charset="0"/>
              <a:cs typeface="Consolas" panose="020B0609020204030204" pitchFamily="49" charset="0"/>
            </a:endParaRP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err="1" smtClean="0">
                <a:latin typeface="Consolas" panose="020B0609020204030204" pitchFamily="49" charset="0"/>
                <a:cs typeface="Consolas" panose="020B0609020204030204" pitchFamily="49" charset="0"/>
              </a:rPr>
              <a:t>NackCode</a:t>
            </a:r>
            <a:r>
              <a:rPr lang="en-US" dirty="0" smtClean="0">
                <a:latin typeface="Consolas" panose="020B0609020204030204" pitchFamily="49" charset="0"/>
                <a:cs typeface="Consolas" panose="020B0609020204030204" pitchFamily="49" charset="0"/>
              </a:rPr>
              <a:t> ::= NACK-CODE-TYPE TLV-LENGTH</a:t>
            </a:r>
          </a:p>
          <a:p>
            <a:pPr marL="0"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nonNegativeInteger</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800961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NACK is not an Interest</a:t>
            </a:r>
            <a:endParaRPr lang="en-US" dirty="0"/>
          </a:p>
        </p:txBody>
      </p:sp>
      <p:sp>
        <p:nvSpPr>
          <p:cNvPr id="3" name="Content Placeholder 2"/>
          <p:cNvSpPr>
            <a:spLocks noGrp="1"/>
          </p:cNvSpPr>
          <p:nvPr>
            <p:ph idx="1"/>
          </p:nvPr>
        </p:nvSpPr>
        <p:spPr/>
        <p:txBody>
          <a:bodyPr/>
          <a:lstStyle/>
          <a:p>
            <a:r>
              <a:rPr lang="en-US" dirty="0" smtClean="0"/>
              <a:t>An Interest is intended to retrieve some content.</a:t>
            </a:r>
          </a:p>
          <a:p>
            <a:r>
              <a:rPr lang="en-US" dirty="0" smtClean="0"/>
              <a:t>An Interest NACK is to inform the downstream about a problem, and upstream is not expecting a response from the downstream.</a:t>
            </a:r>
            <a:endParaRPr lang="en-US" dirty="0"/>
          </a:p>
        </p:txBody>
      </p:sp>
    </p:spTree>
    <p:extLst>
      <p:ext uri="{BB962C8B-B14F-4D97-AF65-F5344CB8AC3E}">
        <p14:creationId xmlns:p14="http://schemas.microsoft.com/office/powerpoint/2010/main" val="1866483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NACK is not a Data</a:t>
            </a:r>
            <a:endParaRPr lang="en-US" dirty="0"/>
          </a:p>
        </p:txBody>
      </p:sp>
      <p:sp>
        <p:nvSpPr>
          <p:cNvPr id="3" name="Content Placeholder 2"/>
          <p:cNvSpPr>
            <a:spLocks noGrp="1"/>
          </p:cNvSpPr>
          <p:nvPr>
            <p:ph idx="1"/>
          </p:nvPr>
        </p:nvSpPr>
        <p:spPr/>
        <p:txBody>
          <a:bodyPr/>
          <a:lstStyle/>
          <a:p>
            <a:r>
              <a:rPr lang="en-US" dirty="0" smtClean="0"/>
              <a:t>A Data is a piece of content in response to an Interest, that should be forwarded toward the consumer.</a:t>
            </a:r>
          </a:p>
          <a:p>
            <a:r>
              <a:rPr lang="en-US" dirty="0" smtClean="0"/>
              <a:t>An Interest NACK is in response to an Interest, but it's a hop-by-hop message that is useful in the network, but useless for the consumer.</a:t>
            </a:r>
            <a:endParaRPr lang="en-US" dirty="0"/>
          </a:p>
        </p:txBody>
      </p:sp>
    </p:spTree>
    <p:extLst>
      <p:ext uri="{BB962C8B-B14F-4D97-AF65-F5344CB8AC3E}">
        <p14:creationId xmlns:p14="http://schemas.microsoft.com/office/powerpoint/2010/main" val="224357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NACK is a third packet type</a:t>
            </a:r>
            <a:endParaRPr lang="en-US" dirty="0"/>
          </a:p>
        </p:txBody>
      </p:sp>
      <p:sp>
        <p:nvSpPr>
          <p:cNvPr id="3" name="Content Placeholder 2"/>
          <p:cNvSpPr>
            <a:spLocks noGrp="1"/>
          </p:cNvSpPr>
          <p:nvPr>
            <p:ph idx="1"/>
          </p:nvPr>
        </p:nvSpPr>
        <p:spPr/>
        <p:txBody>
          <a:bodyPr/>
          <a:lstStyle/>
          <a:p>
            <a:r>
              <a:rPr lang="en-US" dirty="0" smtClean="0"/>
              <a:t>The processing path for Interest NACKs is different from either Interest or Data, so it should be a third packet type.</a:t>
            </a:r>
            <a:endParaRPr lang="en-US" dirty="0"/>
          </a:p>
        </p:txBody>
      </p:sp>
    </p:spTree>
    <p:extLst>
      <p:ext uri="{BB962C8B-B14F-4D97-AF65-F5344CB8AC3E}">
        <p14:creationId xmlns:p14="http://schemas.microsoft.com/office/powerpoint/2010/main" val="142164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NACK is unsigned</a:t>
            </a:r>
            <a:endParaRPr lang="en-US" dirty="0"/>
          </a:p>
        </p:txBody>
      </p:sp>
      <p:sp>
        <p:nvSpPr>
          <p:cNvPr id="3" name="Content Placeholder 2"/>
          <p:cNvSpPr>
            <a:spLocks noGrp="1"/>
          </p:cNvSpPr>
          <p:nvPr>
            <p:ph idx="1"/>
          </p:nvPr>
        </p:nvSpPr>
        <p:spPr/>
        <p:txBody>
          <a:bodyPr/>
          <a:lstStyle/>
          <a:p>
            <a:r>
              <a:rPr lang="en-US" dirty="0" smtClean="0"/>
              <a:t>Interest NACK is hop-by-hop, so it cannot be used to confuse a faraway node.</a:t>
            </a:r>
          </a:p>
          <a:p>
            <a:r>
              <a:rPr lang="en-US" dirty="0" smtClean="0"/>
              <a:t>Malicious nodes can gain nothing by sending bogus Interest NACKs. Sending an Interest NACK informs the downstream that the upstream doesn't work for the Interest, while the malicious node may as well silently drop the Interest.</a:t>
            </a:r>
            <a:endParaRPr lang="en-US" dirty="0"/>
          </a:p>
        </p:txBody>
      </p:sp>
    </p:spTree>
    <p:extLst>
      <p:ext uri="{BB962C8B-B14F-4D97-AF65-F5344CB8AC3E}">
        <p14:creationId xmlns:p14="http://schemas.microsoft.com/office/powerpoint/2010/main" val="2322071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Forwarding Pipelines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63794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Incoming NACK pipeline</a:t>
            </a:r>
            <a:endParaRPr lang="en-US" dirty="0"/>
          </a:p>
        </p:txBody>
      </p:sp>
      <p:sp>
        <p:nvSpPr>
          <p:cNvPr id="5" name="Flowchart: Decision 4"/>
          <p:cNvSpPr/>
          <p:nvPr/>
        </p:nvSpPr>
        <p:spPr>
          <a:xfrm>
            <a:off x="689189" y="3350112"/>
            <a:ext cx="2194560" cy="1097280"/>
          </a:xfrm>
          <a:prstGeom prst="flowChartDecisi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PIT match</a:t>
            </a:r>
            <a:endParaRPr lang="en-US" dirty="0"/>
          </a:p>
        </p:txBody>
      </p:sp>
      <p:sp>
        <p:nvSpPr>
          <p:cNvPr id="6" name="Rectangle 5"/>
          <p:cNvSpPr/>
          <p:nvPr/>
        </p:nvSpPr>
        <p:spPr>
          <a:xfrm>
            <a:off x="961158" y="2112977"/>
            <a:ext cx="1645920" cy="5263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receive </a:t>
            </a:r>
            <a:r>
              <a:rPr lang="en-US" dirty="0" smtClean="0"/>
              <a:t>NACK</a:t>
            </a:r>
            <a:endParaRPr lang="en-US" dirty="0"/>
          </a:p>
        </p:txBody>
      </p:sp>
      <p:cxnSp>
        <p:nvCxnSpPr>
          <p:cNvPr id="8" name="Straight Arrow Connector 7"/>
          <p:cNvCxnSpPr>
            <a:stCxn id="5" idx="2"/>
            <a:endCxn id="36" idx="0"/>
          </p:cNvCxnSpPr>
          <p:nvPr/>
        </p:nvCxnSpPr>
        <p:spPr>
          <a:xfrm flipH="1">
            <a:off x="1784118" y="4447392"/>
            <a:ext cx="2351" cy="508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2"/>
            <a:endCxn id="5" idx="0"/>
          </p:cNvCxnSpPr>
          <p:nvPr/>
        </p:nvCxnSpPr>
        <p:spPr>
          <a:xfrm>
            <a:off x="1784118" y="2639305"/>
            <a:ext cx="2351" cy="710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8741471" y="3624432"/>
            <a:ext cx="2194560" cy="54864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trigger strategy: after receive NACK</a:t>
            </a:r>
            <a:endParaRPr lang="en-US" dirty="0"/>
          </a:p>
        </p:txBody>
      </p:sp>
      <p:sp>
        <p:nvSpPr>
          <p:cNvPr id="36" name="TextBox 35"/>
          <p:cNvSpPr txBox="1"/>
          <p:nvPr/>
        </p:nvSpPr>
        <p:spPr>
          <a:xfrm>
            <a:off x="1400295" y="4955758"/>
            <a:ext cx="767646" cy="369332"/>
          </a:xfrm>
          <a:prstGeom prst="rect">
            <a:avLst/>
          </a:prstGeom>
          <a:noFill/>
        </p:spPr>
        <p:txBody>
          <a:bodyPr wrap="none" rtlCol="0">
            <a:spAutoFit/>
          </a:bodyPr>
          <a:lstStyle/>
          <a:p>
            <a:r>
              <a:rPr lang="en-US" dirty="0" smtClean="0"/>
              <a:t>(drop)</a:t>
            </a:r>
            <a:endParaRPr lang="en-US" dirty="0"/>
          </a:p>
        </p:txBody>
      </p:sp>
      <p:sp>
        <p:nvSpPr>
          <p:cNvPr id="44" name="Rectangle 43"/>
          <p:cNvSpPr/>
          <p:nvPr/>
        </p:nvSpPr>
        <p:spPr>
          <a:xfrm>
            <a:off x="6423137" y="3624432"/>
            <a:ext cx="1645920" cy="5486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mark out-record as </a:t>
            </a:r>
            <a:r>
              <a:rPr lang="en-US" sz="1600" dirty="0" err="1" smtClean="0"/>
              <a:t>NACKed</a:t>
            </a:r>
            <a:endParaRPr lang="en-US" sz="1600" dirty="0"/>
          </a:p>
        </p:txBody>
      </p:sp>
      <p:sp>
        <p:nvSpPr>
          <p:cNvPr id="49" name="TextBox 48"/>
          <p:cNvSpPr txBox="1"/>
          <p:nvPr/>
        </p:nvSpPr>
        <p:spPr>
          <a:xfrm>
            <a:off x="1766237" y="4505753"/>
            <a:ext cx="333746" cy="369332"/>
          </a:xfrm>
          <a:prstGeom prst="rect">
            <a:avLst/>
          </a:prstGeom>
          <a:noFill/>
        </p:spPr>
        <p:txBody>
          <a:bodyPr wrap="none" rtlCol="0">
            <a:spAutoFit/>
          </a:bodyPr>
          <a:lstStyle/>
          <a:p>
            <a:r>
              <a:rPr lang="en-US" dirty="0" smtClean="0"/>
              <a:t>N</a:t>
            </a:r>
            <a:endParaRPr lang="en-US" dirty="0"/>
          </a:p>
        </p:txBody>
      </p:sp>
      <p:sp>
        <p:nvSpPr>
          <p:cNvPr id="52" name="Flowchart: Decision 51"/>
          <p:cNvSpPr/>
          <p:nvPr/>
        </p:nvSpPr>
        <p:spPr>
          <a:xfrm>
            <a:off x="3556163" y="3350112"/>
            <a:ext cx="2194560" cy="1097280"/>
          </a:xfrm>
          <a:prstGeom prst="flowChartDecisi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has out-record?</a:t>
            </a:r>
            <a:endParaRPr lang="en-US" sz="1600" dirty="0"/>
          </a:p>
        </p:txBody>
      </p:sp>
      <p:cxnSp>
        <p:nvCxnSpPr>
          <p:cNvPr id="54" name="Straight Arrow Connector 53"/>
          <p:cNvCxnSpPr>
            <a:stCxn id="5" idx="3"/>
            <a:endCxn id="52" idx="1"/>
          </p:cNvCxnSpPr>
          <p:nvPr/>
        </p:nvCxnSpPr>
        <p:spPr>
          <a:xfrm>
            <a:off x="2883749" y="3898752"/>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883749" y="3529420"/>
            <a:ext cx="296876" cy="369332"/>
          </a:xfrm>
          <a:prstGeom prst="rect">
            <a:avLst/>
          </a:prstGeom>
          <a:noFill/>
        </p:spPr>
        <p:txBody>
          <a:bodyPr wrap="none" rtlCol="0">
            <a:spAutoFit/>
          </a:bodyPr>
          <a:lstStyle/>
          <a:p>
            <a:r>
              <a:rPr lang="en-US" dirty="0" smtClean="0"/>
              <a:t>Y</a:t>
            </a:r>
            <a:endParaRPr lang="en-US" dirty="0"/>
          </a:p>
        </p:txBody>
      </p:sp>
      <p:sp>
        <p:nvSpPr>
          <p:cNvPr id="57" name="TextBox 56"/>
          <p:cNvSpPr txBox="1"/>
          <p:nvPr/>
        </p:nvSpPr>
        <p:spPr>
          <a:xfrm>
            <a:off x="4269656" y="4783769"/>
            <a:ext cx="767646" cy="369332"/>
          </a:xfrm>
          <a:prstGeom prst="rect">
            <a:avLst/>
          </a:prstGeom>
          <a:noFill/>
        </p:spPr>
        <p:txBody>
          <a:bodyPr wrap="none" rtlCol="0">
            <a:spAutoFit/>
          </a:bodyPr>
          <a:lstStyle/>
          <a:p>
            <a:r>
              <a:rPr lang="en-US" dirty="0" smtClean="0"/>
              <a:t>(drop)</a:t>
            </a:r>
            <a:endParaRPr lang="en-US" dirty="0"/>
          </a:p>
        </p:txBody>
      </p:sp>
      <p:cxnSp>
        <p:nvCxnSpPr>
          <p:cNvPr id="59" name="Straight Arrow Connector 58"/>
          <p:cNvCxnSpPr>
            <a:stCxn id="52" idx="2"/>
            <a:endCxn id="57" idx="0"/>
          </p:cNvCxnSpPr>
          <p:nvPr/>
        </p:nvCxnSpPr>
        <p:spPr>
          <a:xfrm>
            <a:off x="4653443" y="4447392"/>
            <a:ext cx="36" cy="336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718070" y="4417403"/>
            <a:ext cx="333746" cy="369332"/>
          </a:xfrm>
          <a:prstGeom prst="rect">
            <a:avLst/>
          </a:prstGeom>
          <a:noFill/>
        </p:spPr>
        <p:txBody>
          <a:bodyPr wrap="none" rtlCol="0">
            <a:spAutoFit/>
          </a:bodyPr>
          <a:lstStyle/>
          <a:p>
            <a:r>
              <a:rPr lang="en-US" dirty="0" smtClean="0"/>
              <a:t>N</a:t>
            </a:r>
            <a:endParaRPr lang="en-US" dirty="0"/>
          </a:p>
        </p:txBody>
      </p:sp>
      <p:cxnSp>
        <p:nvCxnSpPr>
          <p:cNvPr id="62" name="Straight Arrow Connector 61"/>
          <p:cNvCxnSpPr>
            <a:stCxn id="52" idx="3"/>
            <a:endCxn id="44" idx="1"/>
          </p:cNvCxnSpPr>
          <p:nvPr/>
        </p:nvCxnSpPr>
        <p:spPr>
          <a:xfrm>
            <a:off x="5750723" y="3898752"/>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881932" y="3529420"/>
            <a:ext cx="296876" cy="369332"/>
          </a:xfrm>
          <a:prstGeom prst="rect">
            <a:avLst/>
          </a:prstGeom>
          <a:noFill/>
        </p:spPr>
        <p:txBody>
          <a:bodyPr wrap="none" rtlCol="0">
            <a:spAutoFit/>
          </a:bodyPr>
          <a:lstStyle/>
          <a:p>
            <a:r>
              <a:rPr lang="en-US" dirty="0" smtClean="0"/>
              <a:t>Y</a:t>
            </a:r>
            <a:endParaRPr lang="en-US" dirty="0"/>
          </a:p>
        </p:txBody>
      </p:sp>
      <p:cxnSp>
        <p:nvCxnSpPr>
          <p:cNvPr id="65" name="Straight Arrow Connector 64"/>
          <p:cNvCxnSpPr>
            <a:stCxn id="44" idx="3"/>
            <a:endCxn id="35" idx="1"/>
          </p:cNvCxnSpPr>
          <p:nvPr/>
        </p:nvCxnSpPr>
        <p:spPr>
          <a:xfrm>
            <a:off x="8069057" y="3898752"/>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282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Outgoing NACK pipeline</a:t>
            </a:r>
            <a:endParaRPr lang="en-US" dirty="0"/>
          </a:p>
        </p:txBody>
      </p:sp>
      <p:sp>
        <p:nvSpPr>
          <p:cNvPr id="6" name="Rectangle 5"/>
          <p:cNvSpPr/>
          <p:nvPr/>
        </p:nvSpPr>
        <p:spPr>
          <a:xfrm>
            <a:off x="8429011" y="3624432"/>
            <a:ext cx="1645920" cy="5486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send NACK</a:t>
            </a:r>
            <a:endParaRPr lang="en-US" dirty="0"/>
          </a:p>
        </p:txBody>
      </p:sp>
      <p:sp>
        <p:nvSpPr>
          <p:cNvPr id="35" name="Rectangle 34"/>
          <p:cNvSpPr/>
          <p:nvPr/>
        </p:nvSpPr>
        <p:spPr>
          <a:xfrm>
            <a:off x="500503" y="3624432"/>
            <a:ext cx="2194560" cy="54864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strategy action: send NACK</a:t>
            </a:r>
            <a:endParaRPr lang="en-US" dirty="0"/>
          </a:p>
        </p:txBody>
      </p:sp>
      <p:sp>
        <p:nvSpPr>
          <p:cNvPr id="44" name="Rectangle 43"/>
          <p:cNvSpPr/>
          <p:nvPr/>
        </p:nvSpPr>
        <p:spPr>
          <a:xfrm>
            <a:off x="6234451" y="3624432"/>
            <a:ext cx="1645920" cy="5486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mark in-record as </a:t>
            </a:r>
            <a:r>
              <a:rPr lang="en-US" sz="1600" dirty="0" err="1" smtClean="0"/>
              <a:t>NACKed</a:t>
            </a:r>
            <a:endParaRPr lang="en-US" sz="1600" dirty="0"/>
          </a:p>
        </p:txBody>
      </p:sp>
      <p:sp>
        <p:nvSpPr>
          <p:cNvPr id="52" name="Flowchart: Decision 51"/>
          <p:cNvSpPr/>
          <p:nvPr/>
        </p:nvSpPr>
        <p:spPr>
          <a:xfrm>
            <a:off x="3367477" y="3350112"/>
            <a:ext cx="2194560" cy="1097280"/>
          </a:xfrm>
          <a:prstGeom prst="flowChartDecision">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has in-record?</a:t>
            </a:r>
            <a:endParaRPr lang="en-US" sz="1600" dirty="0"/>
          </a:p>
        </p:txBody>
      </p:sp>
      <p:cxnSp>
        <p:nvCxnSpPr>
          <p:cNvPr id="54" name="Straight Arrow Connector 53"/>
          <p:cNvCxnSpPr>
            <a:stCxn id="35" idx="3"/>
            <a:endCxn id="52" idx="1"/>
          </p:cNvCxnSpPr>
          <p:nvPr/>
        </p:nvCxnSpPr>
        <p:spPr>
          <a:xfrm>
            <a:off x="2695063" y="3898752"/>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080970" y="4783769"/>
            <a:ext cx="767646" cy="369332"/>
          </a:xfrm>
          <a:prstGeom prst="rect">
            <a:avLst/>
          </a:prstGeom>
          <a:noFill/>
        </p:spPr>
        <p:txBody>
          <a:bodyPr wrap="none" rtlCol="0">
            <a:spAutoFit/>
          </a:bodyPr>
          <a:lstStyle/>
          <a:p>
            <a:r>
              <a:rPr lang="en-US" dirty="0" smtClean="0"/>
              <a:t>(drop)</a:t>
            </a:r>
            <a:endParaRPr lang="en-US" dirty="0"/>
          </a:p>
        </p:txBody>
      </p:sp>
      <p:cxnSp>
        <p:nvCxnSpPr>
          <p:cNvPr id="59" name="Straight Arrow Connector 58"/>
          <p:cNvCxnSpPr>
            <a:stCxn id="52" idx="2"/>
            <a:endCxn id="57" idx="0"/>
          </p:cNvCxnSpPr>
          <p:nvPr/>
        </p:nvCxnSpPr>
        <p:spPr>
          <a:xfrm>
            <a:off x="4464757" y="4447392"/>
            <a:ext cx="36" cy="336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529384" y="4417403"/>
            <a:ext cx="333746" cy="369332"/>
          </a:xfrm>
          <a:prstGeom prst="rect">
            <a:avLst/>
          </a:prstGeom>
          <a:noFill/>
        </p:spPr>
        <p:txBody>
          <a:bodyPr wrap="none" rtlCol="0">
            <a:spAutoFit/>
          </a:bodyPr>
          <a:lstStyle/>
          <a:p>
            <a:r>
              <a:rPr lang="en-US" dirty="0" smtClean="0"/>
              <a:t>N</a:t>
            </a:r>
            <a:endParaRPr lang="en-US" dirty="0"/>
          </a:p>
        </p:txBody>
      </p:sp>
      <p:cxnSp>
        <p:nvCxnSpPr>
          <p:cNvPr id="62" name="Straight Arrow Connector 61"/>
          <p:cNvCxnSpPr>
            <a:stCxn id="52" idx="3"/>
            <a:endCxn id="44" idx="1"/>
          </p:cNvCxnSpPr>
          <p:nvPr/>
        </p:nvCxnSpPr>
        <p:spPr>
          <a:xfrm>
            <a:off x="5562037" y="3898752"/>
            <a:ext cx="6724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693246" y="3529420"/>
            <a:ext cx="296876" cy="369332"/>
          </a:xfrm>
          <a:prstGeom prst="rect">
            <a:avLst/>
          </a:prstGeom>
          <a:noFill/>
        </p:spPr>
        <p:txBody>
          <a:bodyPr wrap="none" rtlCol="0">
            <a:spAutoFit/>
          </a:bodyPr>
          <a:lstStyle/>
          <a:p>
            <a:r>
              <a:rPr lang="en-US" dirty="0" smtClean="0"/>
              <a:t>Y</a:t>
            </a:r>
            <a:endParaRPr lang="en-US" dirty="0"/>
          </a:p>
        </p:txBody>
      </p:sp>
      <p:cxnSp>
        <p:nvCxnSpPr>
          <p:cNvPr id="10" name="Straight Arrow Connector 9"/>
          <p:cNvCxnSpPr>
            <a:stCxn id="44" idx="3"/>
            <a:endCxn id="6" idx="1"/>
          </p:cNvCxnSpPr>
          <p:nvPr/>
        </p:nvCxnSpPr>
        <p:spPr>
          <a:xfrm>
            <a:off x="7880371" y="3898752"/>
            <a:ext cx="5486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44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Interest NACK, aka "negative acknowledgement", is sent from upstream to downstream to inform that Data could not be retrieved in response to an Interest.</a:t>
            </a:r>
          </a:p>
          <a:p>
            <a:r>
              <a:rPr lang="en-US" dirty="0" smtClean="0"/>
              <a:t>Interest NACK is useful in forwarding strategy as a explicit signal, for congestion control and other purposes.</a:t>
            </a:r>
          </a:p>
          <a:p>
            <a:r>
              <a:rPr lang="en-US" dirty="0" smtClean="0"/>
              <a:t>This document is a proposal for including Interest NACK in NDN-TLV packet format, and in NFD forwarding pipelines.</a:t>
            </a:r>
            <a:endParaRPr lang="en-US" dirty="0"/>
          </a:p>
        </p:txBody>
      </p:sp>
    </p:spTree>
    <p:extLst>
      <p:ext uri="{BB962C8B-B14F-4D97-AF65-F5344CB8AC3E}">
        <p14:creationId xmlns:p14="http://schemas.microsoft.com/office/powerpoint/2010/main" val="3023349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NACKed</a:t>
            </a:r>
            <a:r>
              <a:rPr lang="en-US" dirty="0" smtClean="0"/>
              <a:t> field in PIT in-record</a:t>
            </a:r>
            <a:endParaRPr lang="en-US" dirty="0"/>
          </a:p>
        </p:txBody>
      </p:sp>
      <p:sp>
        <p:nvSpPr>
          <p:cNvPr id="4" name="Content Placeholder 3"/>
          <p:cNvSpPr>
            <a:spLocks noGrp="1"/>
          </p:cNvSpPr>
          <p:nvPr>
            <p:ph idx="1"/>
          </p:nvPr>
        </p:nvSpPr>
        <p:spPr/>
        <p:txBody>
          <a:bodyPr/>
          <a:lstStyle/>
          <a:p>
            <a:r>
              <a:rPr lang="en-US" dirty="0" smtClean="0"/>
              <a:t>A </a:t>
            </a:r>
            <a:r>
              <a:rPr lang="en-US" dirty="0" err="1" smtClean="0"/>
              <a:t>NACKed</a:t>
            </a:r>
            <a:r>
              <a:rPr lang="en-US" dirty="0" smtClean="0"/>
              <a:t> field is added to PIT in-record.</a:t>
            </a:r>
          </a:p>
          <a:p>
            <a:r>
              <a:rPr lang="en-US" dirty="0" smtClean="0"/>
              <a:t>This field is cleared in Incoming Interest pipeline.</a:t>
            </a:r>
          </a:p>
          <a:p>
            <a:r>
              <a:rPr lang="en-US" dirty="0" smtClean="0"/>
              <a:t>This field is set to the reason code in Outgoing NACK pipeline.</a:t>
            </a:r>
          </a:p>
          <a:p>
            <a:r>
              <a:rPr lang="en-US" dirty="0" smtClean="0"/>
              <a:t>The purpose of this field is to help forwarding strategy make decisions.</a:t>
            </a:r>
          </a:p>
        </p:txBody>
      </p:sp>
    </p:spTree>
    <p:extLst>
      <p:ext uri="{BB962C8B-B14F-4D97-AF65-F5344CB8AC3E}">
        <p14:creationId xmlns:p14="http://schemas.microsoft.com/office/powerpoint/2010/main" val="65446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NACKed</a:t>
            </a:r>
            <a:r>
              <a:rPr lang="en-US" dirty="0" smtClean="0"/>
              <a:t> field in PIT out-record</a:t>
            </a:r>
            <a:endParaRPr lang="en-US" dirty="0"/>
          </a:p>
        </p:txBody>
      </p:sp>
      <p:sp>
        <p:nvSpPr>
          <p:cNvPr id="4" name="Content Placeholder 3"/>
          <p:cNvSpPr>
            <a:spLocks noGrp="1"/>
          </p:cNvSpPr>
          <p:nvPr>
            <p:ph idx="1"/>
          </p:nvPr>
        </p:nvSpPr>
        <p:spPr/>
        <p:txBody>
          <a:bodyPr/>
          <a:lstStyle/>
          <a:p>
            <a:r>
              <a:rPr lang="en-US" dirty="0" smtClean="0"/>
              <a:t>A </a:t>
            </a:r>
            <a:r>
              <a:rPr lang="en-US" dirty="0" err="1" smtClean="0"/>
              <a:t>NACKed</a:t>
            </a:r>
            <a:r>
              <a:rPr lang="en-US" dirty="0" smtClean="0"/>
              <a:t> field is added to PIT out-record.</a:t>
            </a:r>
          </a:p>
          <a:p>
            <a:r>
              <a:rPr lang="en-US" dirty="0" smtClean="0"/>
              <a:t>This field is cleared in Outgoing Interest pipeline.</a:t>
            </a:r>
          </a:p>
          <a:p>
            <a:r>
              <a:rPr lang="en-US" dirty="0" smtClean="0"/>
              <a:t>This field is set to the reason code in Incoming NACK pipeline.</a:t>
            </a:r>
          </a:p>
          <a:p>
            <a:r>
              <a:rPr lang="en-US" dirty="0" smtClean="0"/>
              <a:t>The purpose of this field is to help forwarding strategy make decisions.</a:t>
            </a:r>
          </a:p>
        </p:txBody>
      </p:sp>
    </p:spTree>
    <p:extLst>
      <p:ext uri="{BB962C8B-B14F-4D97-AF65-F5344CB8AC3E}">
        <p14:creationId xmlns:p14="http://schemas.microsoft.com/office/powerpoint/2010/main" val="284769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Semantics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83455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 NACK</a:t>
            </a:r>
            <a:endParaRPr lang="en-US" dirty="0"/>
          </a:p>
        </p:txBody>
      </p:sp>
      <p:sp>
        <p:nvSpPr>
          <p:cNvPr id="5" name="Content Placeholder 4"/>
          <p:cNvSpPr>
            <a:spLocks noGrp="1"/>
          </p:cNvSpPr>
          <p:nvPr>
            <p:ph idx="1"/>
          </p:nvPr>
        </p:nvSpPr>
        <p:spPr/>
        <p:txBody>
          <a:bodyPr/>
          <a:lstStyle/>
          <a:p>
            <a:r>
              <a:rPr lang="en-US" dirty="0" smtClean="0"/>
              <a:t>An Interest NACK is a packet sent by upstream to inform the downstream that Data cannot be retrieved or delivered in response to an Interest.</a:t>
            </a:r>
          </a:p>
          <a:p>
            <a:r>
              <a:rPr lang="en-US" dirty="0" smtClean="0"/>
              <a:t>An Interest NACK contains an Interest and a reason code.</a:t>
            </a:r>
          </a:p>
        </p:txBody>
      </p:sp>
    </p:spTree>
    <p:extLst>
      <p:ext uri="{BB962C8B-B14F-4D97-AF65-F5344CB8AC3E}">
        <p14:creationId xmlns:p14="http://schemas.microsoft.com/office/powerpoint/2010/main" val="371772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in Interest NACK</a:t>
            </a:r>
            <a:endParaRPr lang="en-US" dirty="0"/>
          </a:p>
        </p:txBody>
      </p:sp>
      <p:sp>
        <p:nvSpPr>
          <p:cNvPr id="3" name="Content Placeholder 2"/>
          <p:cNvSpPr>
            <a:spLocks noGrp="1"/>
          </p:cNvSpPr>
          <p:nvPr>
            <p:ph idx="1"/>
          </p:nvPr>
        </p:nvSpPr>
        <p:spPr/>
        <p:txBody>
          <a:bodyPr/>
          <a:lstStyle/>
          <a:p>
            <a:r>
              <a:rPr lang="en-US" dirty="0" smtClean="0"/>
              <a:t>The Interest in an Interest NACK is the Interest that triggers the Interest NACK.</a:t>
            </a:r>
          </a:p>
          <a:p>
            <a:r>
              <a:rPr lang="en-US" dirty="0" smtClean="0"/>
              <a:t>After an Interest packet is forwarded from downstream to upstream, the upstream can either return a Data, or return an Interest NACK that contains this Interest.</a:t>
            </a:r>
          </a:p>
          <a:p>
            <a:pPr lvl="1"/>
            <a:r>
              <a:rPr lang="en-US" dirty="0" smtClean="0"/>
              <a:t>On each point to point link, with absence of packet loss, there is a flow balance between Interests vs Data + Interest NACKs.</a:t>
            </a:r>
            <a:endParaRPr lang="en-US" dirty="0"/>
          </a:p>
        </p:txBody>
      </p:sp>
    </p:spTree>
    <p:extLst>
      <p:ext uri="{BB962C8B-B14F-4D97-AF65-F5344CB8AC3E}">
        <p14:creationId xmlns:p14="http://schemas.microsoft.com/office/powerpoint/2010/main" val="1752922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in Interest NACK</a:t>
            </a:r>
            <a:endParaRPr lang="en-US" dirty="0"/>
          </a:p>
        </p:txBody>
      </p:sp>
      <p:sp>
        <p:nvSpPr>
          <p:cNvPr id="3" name="Content Placeholder 2"/>
          <p:cNvSpPr>
            <a:spLocks noGrp="1"/>
          </p:cNvSpPr>
          <p:nvPr>
            <p:ph idx="1"/>
          </p:nvPr>
        </p:nvSpPr>
        <p:spPr/>
        <p:txBody>
          <a:bodyPr/>
          <a:lstStyle/>
          <a:p>
            <a:r>
              <a:rPr lang="en-US" dirty="0" smtClean="0"/>
              <a:t>The reason code in an Interest NACK indicates why the upstream wants to send an Interest NACK in response to the enclosed Interest.</a:t>
            </a:r>
          </a:p>
          <a:p>
            <a:r>
              <a:rPr lang="en-US" dirty="0" smtClean="0"/>
              <a:t>Commonly used reason codes include </a:t>
            </a:r>
            <a:r>
              <a:rPr lang="en-US" i="1" dirty="0" smtClean="0"/>
              <a:t>Duplicate</a:t>
            </a:r>
            <a:r>
              <a:rPr lang="en-US" dirty="0" smtClean="0"/>
              <a:t>, </a:t>
            </a:r>
            <a:r>
              <a:rPr lang="en-US" i="1" dirty="0" smtClean="0"/>
              <a:t>Congestion</a:t>
            </a:r>
            <a:r>
              <a:rPr lang="en-US" dirty="0" smtClean="0"/>
              <a:t>, </a:t>
            </a:r>
            <a:r>
              <a:rPr lang="en-US" i="1" dirty="0" err="1" smtClean="0"/>
              <a:t>NoData</a:t>
            </a:r>
            <a:r>
              <a:rPr lang="en-US" i="1" dirty="0" smtClean="0"/>
              <a:t>, Busy</a:t>
            </a:r>
            <a:r>
              <a:rPr lang="en-US" dirty="0" smtClean="0"/>
              <a:t>, </a:t>
            </a:r>
            <a:r>
              <a:rPr lang="en-US" dirty="0" err="1" smtClean="0"/>
              <a:t>etc</a:t>
            </a:r>
            <a:r>
              <a:rPr lang="en-US" dirty="0" smtClean="0"/>
              <a:t> (defined in this section)</a:t>
            </a:r>
            <a:endParaRPr lang="en-US" dirty="0"/>
          </a:p>
        </p:txBody>
      </p:sp>
    </p:spTree>
    <p:extLst>
      <p:ext uri="{BB962C8B-B14F-4D97-AF65-F5344CB8AC3E}">
        <p14:creationId xmlns:p14="http://schemas.microsoft.com/office/powerpoint/2010/main" val="2790377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Duplicate</a:t>
            </a:r>
            <a:endParaRPr lang="en-US" dirty="0"/>
          </a:p>
        </p:txBody>
      </p:sp>
      <p:sp>
        <p:nvSpPr>
          <p:cNvPr id="3" name="Content Placeholder 2"/>
          <p:cNvSpPr>
            <a:spLocks noGrp="1"/>
          </p:cNvSpPr>
          <p:nvPr>
            <p:ph idx="1"/>
          </p:nvPr>
        </p:nvSpPr>
        <p:spPr/>
        <p:txBody>
          <a:bodyPr/>
          <a:lstStyle/>
          <a:p>
            <a:r>
              <a:rPr lang="en-US" dirty="0" smtClean="0"/>
              <a:t>An Interest NACK with reason code Duplicate informs the downstream that the Interest is a duplicate, because the combination of Name and Nonce is previously seen by the upstream.</a:t>
            </a:r>
          </a:p>
          <a:p>
            <a:r>
              <a:rPr lang="en-US" dirty="0" smtClean="0"/>
              <a:t>This means either the Interest is looped, or the Interest has reached the upstream via another path.</a:t>
            </a:r>
            <a:endParaRPr lang="en-US" dirty="0"/>
          </a:p>
        </p:txBody>
      </p:sp>
    </p:spTree>
    <p:extLst>
      <p:ext uri="{BB962C8B-B14F-4D97-AF65-F5344CB8AC3E}">
        <p14:creationId xmlns:p14="http://schemas.microsoft.com/office/powerpoint/2010/main" val="853247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Congestion</a:t>
            </a:r>
            <a:endParaRPr lang="en-US" dirty="0"/>
          </a:p>
        </p:txBody>
      </p:sp>
      <p:sp>
        <p:nvSpPr>
          <p:cNvPr id="3" name="Content Placeholder 2"/>
          <p:cNvSpPr>
            <a:spLocks noGrp="1"/>
          </p:cNvSpPr>
          <p:nvPr>
            <p:ph idx="1"/>
          </p:nvPr>
        </p:nvSpPr>
        <p:spPr/>
        <p:txBody>
          <a:bodyPr/>
          <a:lstStyle/>
          <a:p>
            <a:r>
              <a:rPr lang="en-US" dirty="0" smtClean="0"/>
              <a:t>An Interest NACK with reason code Congestion informs the downstream that there is a congestion on the forwarding path of the Interest.</a:t>
            </a:r>
          </a:p>
          <a:p>
            <a:r>
              <a:rPr lang="en-US" dirty="0" smtClean="0"/>
              <a:t>The congestion can occur on the link between downstream and upstream, or on the path from upstream toward the content source(s).</a:t>
            </a:r>
          </a:p>
          <a:p>
            <a:r>
              <a:rPr lang="en-US" dirty="0" smtClean="0"/>
              <a:t>The congestion can occur in either direction.</a:t>
            </a:r>
            <a:endParaRPr lang="en-US" dirty="0"/>
          </a:p>
        </p:txBody>
      </p:sp>
    </p:spTree>
    <p:extLst>
      <p:ext uri="{BB962C8B-B14F-4D97-AF65-F5344CB8AC3E}">
        <p14:creationId xmlns:p14="http://schemas.microsoft.com/office/powerpoint/2010/main" val="3072167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a:t>
            </a:r>
            <a:r>
              <a:rPr lang="en-US" dirty="0" err="1" smtClean="0"/>
              <a:t>NoData</a:t>
            </a:r>
            <a:endParaRPr lang="en-US" dirty="0"/>
          </a:p>
        </p:txBody>
      </p:sp>
      <p:sp>
        <p:nvSpPr>
          <p:cNvPr id="3" name="Content Placeholder 2"/>
          <p:cNvSpPr>
            <a:spLocks noGrp="1"/>
          </p:cNvSpPr>
          <p:nvPr>
            <p:ph idx="1"/>
          </p:nvPr>
        </p:nvSpPr>
        <p:spPr/>
        <p:txBody>
          <a:bodyPr/>
          <a:lstStyle/>
          <a:p>
            <a:r>
              <a:rPr lang="en-US" dirty="0" smtClean="0"/>
              <a:t>An Interest NACK with reason code </a:t>
            </a:r>
            <a:r>
              <a:rPr lang="en-US" dirty="0" err="1" smtClean="0"/>
              <a:t>NoData</a:t>
            </a:r>
            <a:r>
              <a:rPr lang="en-US" dirty="0" smtClean="0"/>
              <a:t> informs the downstream that the upstream has no route to forward the Interest.</a:t>
            </a:r>
          </a:p>
        </p:txBody>
      </p:sp>
    </p:spTree>
    <p:extLst>
      <p:ext uri="{BB962C8B-B14F-4D97-AF65-F5344CB8AC3E}">
        <p14:creationId xmlns:p14="http://schemas.microsoft.com/office/powerpoint/2010/main" val="455806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754</Words>
  <Application>Microsoft Office PowerPoint</Application>
  <PresentationFormat>Widescreen</PresentationFormat>
  <Paragraphs>78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Consolas</vt:lpstr>
      <vt:lpstr>Office Theme</vt:lpstr>
      <vt:lpstr>Interest NACK</vt:lpstr>
      <vt:lpstr>Introduction</vt:lpstr>
      <vt:lpstr>Semantics</vt:lpstr>
      <vt:lpstr>Interest NACK</vt:lpstr>
      <vt:lpstr>Interest in Interest NACK</vt:lpstr>
      <vt:lpstr>Reason in Interest NACK</vt:lpstr>
      <vt:lpstr>Reason: Duplicate</vt:lpstr>
      <vt:lpstr>Reason: Congestion</vt:lpstr>
      <vt:lpstr>Reason: NoData</vt:lpstr>
      <vt:lpstr>Reason: Busy</vt:lpstr>
      <vt:lpstr>Packet Format</vt:lpstr>
      <vt:lpstr>Packet Format</vt:lpstr>
      <vt:lpstr>Interest NACK is not an Interest</vt:lpstr>
      <vt:lpstr>Interest NACK is not a Data</vt:lpstr>
      <vt:lpstr>Interest NACK is a third packet type</vt:lpstr>
      <vt:lpstr>Interest NACK is unsigned</vt:lpstr>
      <vt:lpstr>Forwarding Pipelines</vt:lpstr>
      <vt:lpstr>Incoming NACK pipeline</vt:lpstr>
      <vt:lpstr>Outgoing NACK pipeline</vt:lpstr>
      <vt:lpstr>NACKed field in PIT in-record</vt:lpstr>
      <vt:lpstr>NACKed field in PIT out-record</vt:lpstr>
    </vt:vector>
  </TitlesOfParts>
  <Company>yoursunny.com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Interest NACK in NDN-TLV and NFD</dc:title>
  <dc:creator>sunny boy</dc:creator>
  <cp:lastModifiedBy>sunny boy</cp:lastModifiedBy>
  <cp:revision>11</cp:revision>
  <dcterms:created xsi:type="dcterms:W3CDTF">2014-07-18T07:43:55Z</dcterms:created>
  <dcterms:modified xsi:type="dcterms:W3CDTF">2014-07-18T08:59:18Z</dcterms:modified>
</cp:coreProperties>
</file>