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5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47" autoAdjust="0"/>
  </p:normalViewPr>
  <p:slideViewPr>
    <p:cSldViewPr snapToGrid="0" snapToObjects="1">
      <p:cViewPr varScale="1">
        <p:scale>
          <a:sx n="77" d="100"/>
          <a:sy n="7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C4DCD-3611-0944-A984-B43C3144F25B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2E18C-B424-A249-B60A-ED298325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38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5EA59-73C2-4748-9640-DB4F77B2D06A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1816A-EE1A-7340-904F-4955B0D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3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Network-Processor Routers (NPRs) are our second generation routers. We have 14 NPRs, each with five ports. At the heart of an NPR is a high-performance IXP 2800 network processor.</a:t>
            </a:r>
          </a:p>
          <a:p>
            <a:r>
              <a:rPr lang="en-US" dirty="0" smtClean="0"/>
              <a:t>(http://</a:t>
            </a:r>
            <a:r>
              <a:rPr lang="en-US" dirty="0" err="1" smtClean="0"/>
              <a:t>wiki.arl.wustl.edu</a:t>
            </a:r>
            <a:r>
              <a:rPr lang="en-US" dirty="0" smtClean="0"/>
              <a:t>/</a:t>
            </a:r>
            <a:r>
              <a:rPr lang="en-US" dirty="0" err="1" smtClean="0"/>
              <a:t>onl</a:t>
            </a:r>
            <a:r>
              <a:rPr lang="en-US" dirty="0" smtClean="0"/>
              <a:t>/</a:t>
            </a:r>
            <a:r>
              <a:rPr lang="en-US" dirty="0" err="1" smtClean="0"/>
              <a:t>index.php</a:t>
            </a:r>
            <a:r>
              <a:rPr lang="en-US" dirty="0" smtClean="0"/>
              <a:t>/</a:t>
            </a:r>
            <a:r>
              <a:rPr lang="en-US" dirty="0" err="1" smtClean="0"/>
              <a:t>Main_Page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816A-EE1A-7340-904F-4955B0D4B0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93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Easily identify the bottlenecks based on specific functions’ self seconds in the whole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816A-EE1A-7340-904F-4955B0D4B0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functions based</a:t>
            </a:r>
            <a:r>
              <a:rPr lang="en-US" baseline="0" dirty="0" smtClean="0"/>
              <a:t> on self us/call, but ignore the functions without enough samples, due to sampling errors (time is not precise), double checked by print out the clock time (add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816A-EE1A-7340-904F-4955B0D4B0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2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is the class,</a:t>
            </a:r>
            <a:r>
              <a:rPr lang="en-US" baseline="0" dirty="0" smtClean="0"/>
              <a:t> name is the </a:t>
            </a:r>
            <a:r>
              <a:rPr lang="en-US" baseline="0" dirty="0" err="1" smtClean="0"/>
              <a:t>nameapsce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Identify the module that spent most of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816A-EE1A-7340-904F-4955B0D4B0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Top function boost::detail::</a:t>
            </a:r>
            <a:r>
              <a:rPr lang="en-US" dirty="0" err="1" smtClean="0"/>
              <a:t>shared_count</a:t>
            </a:r>
            <a:r>
              <a:rPr lang="en-US" dirty="0" smtClean="0"/>
              <a:t>::~</a:t>
            </a:r>
            <a:r>
              <a:rPr lang="en-US" dirty="0" err="1" smtClean="0"/>
              <a:t>shared_count</a:t>
            </a:r>
            <a:r>
              <a:rPr lang="en-US" dirty="0" smtClean="0"/>
              <a:t>() is a common function, calls from </a:t>
            </a:r>
            <a:r>
              <a:rPr lang="en-US" dirty="0" err="1" smtClean="0"/>
              <a:t>ndn</a:t>
            </a:r>
            <a:r>
              <a:rPr lang="en-US" dirty="0" smtClean="0"/>
              <a:t>::Block, </a:t>
            </a:r>
            <a:r>
              <a:rPr lang="en-US" dirty="0" err="1" smtClean="0"/>
              <a:t>ndn</a:t>
            </a:r>
            <a:r>
              <a:rPr lang="en-US" dirty="0" smtClean="0"/>
              <a:t>::Name, and </a:t>
            </a:r>
            <a:r>
              <a:rPr lang="en-US" dirty="0" err="1" smtClean="0"/>
              <a:t>nfd</a:t>
            </a:r>
            <a:r>
              <a:rPr lang="en-US" dirty="0" smtClean="0"/>
              <a:t>::</a:t>
            </a:r>
            <a:r>
              <a:rPr lang="en-US" dirty="0" err="1" smtClean="0"/>
              <a:t>Nametree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ndn</a:t>
            </a:r>
            <a:r>
              <a:rPr lang="en-US" dirty="0" smtClean="0"/>
              <a:t>::Block::Block functions are common for a lot of other functions. </a:t>
            </a:r>
            <a:r>
              <a:rPr lang="en-US" dirty="0" err="1" smtClean="0"/>
              <a:t>nfd</a:t>
            </a:r>
            <a:r>
              <a:rPr lang="en-US" dirty="0" smtClean="0"/>
              <a:t>::</a:t>
            </a:r>
            <a:r>
              <a:rPr lang="en-US" dirty="0" err="1" smtClean="0"/>
              <a:t>DatagramFace</a:t>
            </a:r>
            <a:r>
              <a:rPr lang="en-US" dirty="0" smtClean="0"/>
              <a:t>, </a:t>
            </a:r>
            <a:r>
              <a:rPr lang="en-US" dirty="0" err="1" smtClean="0"/>
              <a:t>ndn</a:t>
            </a:r>
            <a:r>
              <a:rPr lang="en-US" dirty="0" smtClean="0"/>
              <a:t>::Name::</a:t>
            </a:r>
            <a:r>
              <a:rPr lang="en-US" dirty="0" err="1" smtClean="0"/>
              <a:t>getSubName</a:t>
            </a:r>
            <a:r>
              <a:rPr lang="en-US" dirty="0" smtClean="0"/>
              <a:t>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816A-EE1A-7340-904F-4955B0D4B0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redmine.named-data.net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/issues/1621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onIncomingInterests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10.37/16.35 = 63%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::Pit::insert (71%)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NameTree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::lookup (99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NameTree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::insert (54%)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name_tree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computeHash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(82%)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::Name::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wireEncode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(87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::Block::parse (57%) – call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block functions or boost functions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::Name::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getSubName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::vector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::Cs::find ((1.56 + 0.69)/(10.37 +  0.03) = 21%)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::Name::compare (other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 called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onIncomingData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20%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::Cs::insert (71%)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::Cs::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insertToSkipList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(92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::Name::compare (56%)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816A-EE1A-7340-904F-4955B0D4B0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3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2901-5348-114A-9983-ABB0538DBA93}" type="datetime1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9E60-2B08-8243-8287-FAF3F391ECA1}" type="datetime1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A5C-7BDE-8C40-B2BE-076996046D70}" type="datetime1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4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6D97-8350-EC43-9DBE-A6FF3144A49F}" type="datetime1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46B7-5704-EB41-9C53-D092B888E892}" type="datetime1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D691-BF41-F141-A9A6-F38F7AE2741F}" type="datetime1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0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D33F-7BE8-544A-92C0-DB0D5C6574CD}" type="datetime1">
              <a:rPr lang="en-US" smtClean="0"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5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1D62-1290-8641-B8A6-30E21644C92E}" type="datetime1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5A21-062A-1049-896C-4DB3E747CA38}" type="datetime1">
              <a:rPr lang="en-US" smtClean="0"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F104-E5DD-E14B-9B79-DC1A41872262}" type="datetime1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9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B931-3D32-0340-B665-F04392BC0FC9}" type="datetime1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BFE5-2F08-1B43-B74B-58B9066AB78F}" type="datetime1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7938-0DC2-2344-8EAE-347994BC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2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Profiling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 NDN traffic client-server pairs are connected through a NFD router, generating </a:t>
            </a:r>
            <a:r>
              <a:rPr lang="en-US" dirty="0" err="1" smtClean="0"/>
              <a:t>gprof</a:t>
            </a:r>
            <a:r>
              <a:rPr lang="en-US" dirty="0" smtClean="0"/>
              <a:t> report</a:t>
            </a:r>
          </a:p>
          <a:p>
            <a:pPr lvl="1"/>
            <a:r>
              <a:rPr lang="en-US" dirty="0" smtClean="0"/>
              <a:t>4 clients on a machine</a:t>
            </a:r>
            <a:r>
              <a:rPr lang="en-US" dirty="0"/>
              <a:t> </a:t>
            </a:r>
            <a:r>
              <a:rPr lang="en-US" dirty="0" smtClean="0"/>
              <a:t>inject unique Interests to fetch Content</a:t>
            </a:r>
          </a:p>
          <a:p>
            <a:pPr lvl="1"/>
            <a:r>
              <a:rPr lang="en-US" dirty="0" smtClean="0"/>
              <a:t>Medium name length (5 name components, each has 5 characters)</a:t>
            </a:r>
          </a:p>
          <a:p>
            <a:pPr lvl="1"/>
            <a:r>
              <a:rPr lang="en-US" dirty="0" smtClean="0"/>
              <a:t>5ms interval for Interest =&gt; ideally 384k Interests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025" y="3635375"/>
            <a:ext cx="6276975" cy="30861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6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gprof</a:t>
            </a:r>
            <a:r>
              <a:rPr lang="en-US" dirty="0" smtClean="0"/>
              <a:t> results ranked by total self seconds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Top functions:</a:t>
            </a:r>
          </a:p>
          <a:p>
            <a:pPr lvl="1"/>
            <a:r>
              <a:rPr lang="en-US" dirty="0" err="1" smtClean="0"/>
              <a:t>Shared_ptr</a:t>
            </a:r>
            <a:r>
              <a:rPr lang="en-US" dirty="0" smtClean="0"/>
              <a:t>: to simplify the memory management. Currently it is everywhere in the NFD</a:t>
            </a:r>
          </a:p>
          <a:p>
            <a:pPr lvl="1"/>
            <a:r>
              <a:rPr lang="en-US" dirty="0" smtClean="0"/>
              <a:t>Content store functions: both find() and </a:t>
            </a:r>
            <a:r>
              <a:rPr lang="en-US" dirty="0" err="1" smtClean="0"/>
              <a:t>insertToSkipList</a:t>
            </a:r>
            <a:r>
              <a:rPr lang="en-US" dirty="0" smtClean="0"/>
              <a:t>() have high self seconds</a:t>
            </a:r>
          </a:p>
          <a:p>
            <a:pPr lvl="1"/>
            <a:r>
              <a:rPr lang="en-US" dirty="0" smtClean="0"/>
              <a:t>Name functions: compare() has the highest self seconds</a:t>
            </a:r>
          </a:p>
          <a:p>
            <a:pPr lvl="1"/>
            <a:r>
              <a:rPr lang="en-US" dirty="0" smtClean="0"/>
              <a:t>Block destruction function surprisingly has a higher self seconds</a:t>
            </a:r>
          </a:p>
          <a:p>
            <a:pPr lvl="2"/>
            <a:r>
              <a:rPr lang="en-US" dirty="0" smtClean="0"/>
              <a:t>Base class, pretty much everywhere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73275"/>
            <a:ext cx="8496300" cy="183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0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prof</a:t>
            </a:r>
            <a:r>
              <a:rPr lang="en-US" dirty="0" smtClean="0"/>
              <a:t> results ranked by self us/call, identify the implement issues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Top functions with enough samples</a:t>
            </a:r>
          </a:p>
          <a:p>
            <a:pPr lvl="1"/>
            <a:r>
              <a:rPr lang="en-US" dirty="0" err="1" smtClean="0"/>
              <a:t>Ndn</a:t>
            </a:r>
            <a:r>
              <a:rPr lang="en-US" dirty="0" smtClean="0"/>
              <a:t>::name::component::</a:t>
            </a:r>
            <a:r>
              <a:rPr lang="en-US" dirty="0" err="1" smtClean="0"/>
              <a:t>toUri</a:t>
            </a:r>
            <a:endParaRPr lang="en-US" dirty="0" smtClean="0"/>
          </a:p>
          <a:p>
            <a:pPr lvl="1"/>
            <a:r>
              <a:rPr lang="en-US" dirty="0" err="1" smtClean="0"/>
              <a:t>Nfd</a:t>
            </a:r>
            <a:r>
              <a:rPr lang="en-US" dirty="0" smtClean="0"/>
              <a:t>::Cs::find</a:t>
            </a:r>
          </a:p>
          <a:p>
            <a:pPr lvl="1"/>
            <a:r>
              <a:rPr lang="en-US" dirty="0" err="1" smtClean="0"/>
              <a:t>Nfd</a:t>
            </a:r>
            <a:r>
              <a:rPr lang="en-US" dirty="0" smtClean="0"/>
              <a:t>::Cs::</a:t>
            </a:r>
            <a:r>
              <a:rPr lang="en-US" dirty="0" err="1" smtClean="0"/>
              <a:t>insertToSkipList</a:t>
            </a:r>
            <a:endParaRPr lang="en-US" dirty="0"/>
          </a:p>
          <a:p>
            <a:r>
              <a:rPr lang="en-US" dirty="0" err="1" smtClean="0"/>
              <a:t>Observaion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Content Store functions need better implementation/design</a:t>
            </a:r>
          </a:p>
          <a:p>
            <a:pPr lvl="1"/>
            <a:r>
              <a:rPr lang="en-US" dirty="0" smtClean="0"/>
              <a:t>Name::Component::</a:t>
            </a:r>
            <a:r>
              <a:rPr lang="en-US" dirty="0" err="1" smtClean="0"/>
              <a:t>toUri</a:t>
            </a:r>
            <a:r>
              <a:rPr lang="en-US" dirty="0" smtClean="0"/>
              <a:t> function may need to be improved</a:t>
            </a:r>
          </a:p>
          <a:p>
            <a:pPr lvl="1"/>
            <a:r>
              <a:rPr lang="en-US" dirty="0" smtClean="0"/>
              <a:t>Others are under us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75" y="2054225"/>
            <a:ext cx="8366126" cy="195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4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Modules ranked by categories</a:t>
            </a:r>
          </a:p>
          <a:p>
            <a:pPr lvl="1"/>
            <a:r>
              <a:rPr lang="nl-NL" dirty="0"/>
              <a:t>boost - 20.26% (</a:t>
            </a:r>
            <a:r>
              <a:rPr lang="nl-NL" dirty="0" err="1"/>
              <a:t>shared_ptr</a:t>
            </a:r>
            <a:r>
              <a:rPr lang="nl-NL" dirty="0"/>
              <a:t> accounts </a:t>
            </a:r>
            <a:r>
              <a:rPr lang="nl-NL" dirty="0" err="1"/>
              <a:t>for</a:t>
            </a:r>
            <a:r>
              <a:rPr lang="nl-NL" dirty="0"/>
              <a:t> 10%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nfd</a:t>
            </a:r>
            <a:r>
              <a:rPr lang="nl-NL" dirty="0"/>
              <a:t>::Cs - </a:t>
            </a:r>
            <a:r>
              <a:rPr lang="nl-NL" dirty="0" smtClean="0"/>
              <a:t>13.59</a:t>
            </a:r>
            <a:r>
              <a:rPr lang="nl-NL" dirty="0" smtClean="0"/>
              <a:t>% (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find</a:t>
            </a:r>
            <a:r>
              <a:rPr lang="nl-NL" dirty="0" smtClean="0"/>
              <a:t> take </a:t>
            </a:r>
            <a:r>
              <a:rPr lang="nl-NL" dirty="0" err="1" smtClean="0"/>
              <a:t>about</a:t>
            </a:r>
            <a:r>
              <a:rPr lang="nl-NL" smtClean="0"/>
              <a:t> 12%)</a:t>
            </a:r>
            <a:endParaRPr lang="nl-NL" dirty="0" smtClean="0"/>
          </a:p>
          <a:p>
            <a:pPr lvl="1"/>
            <a:r>
              <a:rPr lang="nl-NL" dirty="0" err="1"/>
              <a:t>ndn</a:t>
            </a:r>
            <a:r>
              <a:rPr lang="nl-NL" dirty="0"/>
              <a:t>::Name - 10.36%</a:t>
            </a:r>
          </a:p>
          <a:p>
            <a:pPr lvl="1"/>
            <a:r>
              <a:rPr lang="nl-NL" dirty="0"/>
              <a:t>block - 10.19</a:t>
            </a:r>
            <a:r>
              <a:rPr lang="nl-NL" dirty="0" smtClean="0"/>
              <a:t>%</a:t>
            </a:r>
          </a:p>
          <a:p>
            <a:pPr lvl="1"/>
            <a:r>
              <a:rPr lang="nl-NL" dirty="0" err="1"/>
              <a:t>ndn</a:t>
            </a:r>
            <a:r>
              <a:rPr lang="nl-NL" dirty="0"/>
              <a:t>::Data - 4.03</a:t>
            </a:r>
            <a:r>
              <a:rPr lang="nl-NL" dirty="0" smtClean="0"/>
              <a:t>%</a:t>
            </a:r>
          </a:p>
          <a:p>
            <a:pPr lvl="1"/>
            <a:r>
              <a:rPr lang="nl-NL" dirty="0" err="1"/>
              <a:t>nfd</a:t>
            </a:r>
            <a:r>
              <a:rPr lang="nl-NL" dirty="0"/>
              <a:t>::</a:t>
            </a:r>
            <a:r>
              <a:rPr lang="nl-NL" dirty="0" err="1"/>
              <a:t>Forwarder</a:t>
            </a:r>
            <a:r>
              <a:rPr lang="nl-NL" dirty="0"/>
              <a:t> - 2.02</a:t>
            </a:r>
            <a:r>
              <a:rPr lang="nl-NL" dirty="0" smtClean="0"/>
              <a:t>%</a:t>
            </a:r>
            <a:endParaRPr lang="nl-NL" dirty="0"/>
          </a:p>
          <a:p>
            <a:pPr lvl="1"/>
            <a:r>
              <a:rPr lang="nl-NL" dirty="0" err="1" smtClean="0"/>
              <a:t>nfd</a:t>
            </a:r>
            <a:r>
              <a:rPr lang="nl-NL" dirty="0"/>
              <a:t>::</a:t>
            </a:r>
            <a:r>
              <a:rPr lang="nl-NL" dirty="0" err="1"/>
              <a:t>NameTree</a:t>
            </a:r>
            <a:r>
              <a:rPr lang="nl-NL" dirty="0"/>
              <a:t> - </a:t>
            </a:r>
            <a:r>
              <a:rPr lang="nl-NL" dirty="0" smtClean="0"/>
              <a:t>1.53%</a:t>
            </a:r>
          </a:p>
          <a:p>
            <a:pPr lvl="1"/>
            <a:r>
              <a:rPr lang="nl-NL" dirty="0" err="1" smtClean="0"/>
              <a:t>nfd</a:t>
            </a:r>
            <a:r>
              <a:rPr lang="nl-NL" dirty="0" smtClean="0"/>
              <a:t>::Pit – 1.43%</a:t>
            </a:r>
          </a:p>
          <a:p>
            <a:r>
              <a:rPr lang="nl-NL" dirty="0" err="1" smtClean="0"/>
              <a:t>Observations</a:t>
            </a:r>
            <a:endParaRPr lang="nl-NL" dirty="0" smtClean="0"/>
          </a:p>
          <a:p>
            <a:pPr lvl="1"/>
            <a:r>
              <a:rPr lang="nl-NL" dirty="0" smtClean="0"/>
              <a:t>Content Store module, boost </a:t>
            </a:r>
            <a:r>
              <a:rPr lang="nl-NL" dirty="0" err="1" smtClean="0"/>
              <a:t>library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, name module, </a:t>
            </a:r>
            <a:r>
              <a:rPr lang="nl-NL" dirty="0" err="1" smtClean="0"/>
              <a:t>and</a:t>
            </a:r>
            <a:r>
              <a:rPr lang="nl-NL" dirty="0" smtClean="0"/>
              <a:t> block module have the </a:t>
            </a:r>
            <a:r>
              <a:rPr lang="nl-NL" dirty="0" err="1" smtClean="0"/>
              <a:t>highest</a:t>
            </a:r>
            <a:r>
              <a:rPr lang="nl-NL" dirty="0" smtClean="0"/>
              <a:t> </a:t>
            </a:r>
            <a:r>
              <a:rPr lang="nl-NL" dirty="0" err="1" smtClean="0"/>
              <a:t>self</a:t>
            </a:r>
            <a:r>
              <a:rPr lang="nl-NL" dirty="0" smtClean="0"/>
              <a:t> </a:t>
            </a:r>
            <a:r>
              <a:rPr lang="nl-NL" dirty="0" err="1" smtClean="0"/>
              <a:t>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9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graph</a:t>
            </a:r>
          </a:p>
          <a:p>
            <a:pPr lvl="1"/>
            <a:r>
              <a:rPr lang="en-US" dirty="0" smtClean="0"/>
              <a:t>Common functions</a:t>
            </a:r>
          </a:p>
          <a:p>
            <a:pPr lvl="2"/>
            <a:r>
              <a:rPr lang="en-US" dirty="0"/>
              <a:t>boost::detail::</a:t>
            </a:r>
            <a:r>
              <a:rPr lang="en-US" dirty="0" err="1"/>
              <a:t>shared_count</a:t>
            </a:r>
            <a:r>
              <a:rPr lang="en-US" dirty="0"/>
              <a:t>::~</a:t>
            </a:r>
            <a:r>
              <a:rPr lang="en-US" dirty="0" err="1"/>
              <a:t>shared_count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ndn</a:t>
            </a:r>
            <a:r>
              <a:rPr lang="en-US" dirty="0"/>
              <a:t>::Block::Block </a:t>
            </a:r>
            <a:r>
              <a:rPr lang="en-US" dirty="0" smtClean="0"/>
              <a:t>functions</a:t>
            </a:r>
          </a:p>
          <a:p>
            <a:pPr lvl="2"/>
            <a:r>
              <a:rPr lang="en-US" dirty="0" err="1"/>
              <a:t>nfd</a:t>
            </a:r>
            <a:r>
              <a:rPr lang="en-US" dirty="0"/>
              <a:t>::</a:t>
            </a:r>
            <a:r>
              <a:rPr lang="en-US" dirty="0" err="1"/>
              <a:t>ndnlp</a:t>
            </a:r>
            <a:r>
              <a:rPr lang="en-US" dirty="0"/>
              <a:t>::Slicer::Slicer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nfd</a:t>
            </a:r>
            <a:r>
              <a:rPr lang="en-US" dirty="0" smtClean="0"/>
              <a:t>::Cs::find calls are from </a:t>
            </a:r>
            <a:r>
              <a:rPr lang="en-US" dirty="0" err="1"/>
              <a:t>nfd</a:t>
            </a:r>
            <a:r>
              <a:rPr lang="en-US" dirty="0"/>
              <a:t>::Forwarder::</a:t>
            </a:r>
            <a:r>
              <a:rPr lang="en-US" dirty="0" err="1" smtClean="0"/>
              <a:t>onIncomingInterest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nfd</a:t>
            </a:r>
            <a:r>
              <a:rPr lang="en-US" dirty="0"/>
              <a:t>::Cs::</a:t>
            </a:r>
            <a:r>
              <a:rPr lang="en-US" dirty="0" err="1" smtClean="0"/>
              <a:t>insertToSkipList</a:t>
            </a:r>
            <a:r>
              <a:rPr lang="en-US" dirty="0" smtClean="0"/>
              <a:t> calls are from </a:t>
            </a:r>
            <a:r>
              <a:rPr lang="en-US" dirty="0" err="1"/>
              <a:t>nfd</a:t>
            </a:r>
            <a:r>
              <a:rPr lang="en-US" dirty="0"/>
              <a:t>::Cs::</a:t>
            </a:r>
            <a:r>
              <a:rPr lang="en-US" dirty="0" smtClean="0"/>
              <a:t>insert, which is triggered by </a:t>
            </a:r>
            <a:r>
              <a:rPr lang="en-US" dirty="0" err="1"/>
              <a:t>nfd</a:t>
            </a:r>
            <a:r>
              <a:rPr lang="en-US" dirty="0"/>
              <a:t>::Forwarder::</a:t>
            </a:r>
            <a:r>
              <a:rPr lang="en-US" dirty="0" err="1" smtClean="0"/>
              <a:t>onIncomingData</a:t>
            </a:r>
            <a:endParaRPr lang="en-US" dirty="0" smtClean="0"/>
          </a:p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Aggressively use of </a:t>
            </a:r>
            <a:r>
              <a:rPr lang="en-US" dirty="0" err="1" smtClean="0"/>
              <a:t>shared_ptr</a:t>
            </a:r>
            <a:endParaRPr lang="en-US" dirty="0"/>
          </a:p>
          <a:p>
            <a:pPr lvl="1"/>
            <a:r>
              <a:rPr lang="en-US" dirty="0" smtClean="0"/>
              <a:t>Block, Slicer, and Name modules are common functions</a:t>
            </a:r>
          </a:p>
          <a:p>
            <a:pPr lvl="1"/>
            <a:r>
              <a:rPr lang="en-US" dirty="0" smtClean="0"/>
              <a:t>Content store is event driven functions, no abnormal behavior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2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Shared_ptr</a:t>
            </a:r>
            <a:r>
              <a:rPr lang="en-US" dirty="0" smtClean="0"/>
              <a:t>, name module, block module, and content store module are the bottlenecks</a:t>
            </a:r>
          </a:p>
          <a:p>
            <a:r>
              <a:rPr lang="en-US" dirty="0" err="1" smtClean="0"/>
              <a:t>Shared_ptr</a:t>
            </a:r>
            <a:r>
              <a:rPr lang="en-US" dirty="0" smtClean="0"/>
              <a:t> is what NFD developers rely on for memory management</a:t>
            </a:r>
          </a:p>
          <a:p>
            <a:pPr lvl="1"/>
            <a:r>
              <a:rPr lang="en-US" dirty="0" smtClean="0"/>
              <a:t>Impossible to eliminate</a:t>
            </a:r>
          </a:p>
          <a:p>
            <a:r>
              <a:rPr lang="en-US" dirty="0" smtClean="0"/>
              <a:t>Block module and name module are the common base for other functionalities</a:t>
            </a:r>
          </a:p>
          <a:p>
            <a:pPr lvl="1"/>
            <a:r>
              <a:rPr lang="en-US" dirty="0" smtClean="0"/>
              <a:t>Impossible to eliminate</a:t>
            </a:r>
          </a:p>
          <a:p>
            <a:r>
              <a:rPr lang="en-US" dirty="0" smtClean="0"/>
              <a:t>Content store is event driven, much slower than PIT (event driven too)</a:t>
            </a:r>
          </a:p>
          <a:p>
            <a:pPr lvl="1"/>
            <a:r>
              <a:rPr lang="en-US" dirty="0" smtClean="0"/>
              <a:t>Need redesign or re</a:t>
            </a:r>
            <a:r>
              <a:rPr lang="en-US" smtClean="0"/>
              <a:t>-implementation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7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#</a:t>
            </a:r>
            <a:r>
              <a:rPr lang="en-US" dirty="0"/>
              <a:t>char in each segment </a:t>
            </a:r>
            <a:r>
              <a:rPr lang="en-US" dirty="0" smtClean="0"/>
              <a:t>varies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not affect the module portion </a:t>
            </a:r>
            <a:r>
              <a:rPr lang="en-US" dirty="0" smtClean="0"/>
              <a:t>results much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less #segments </a:t>
            </a:r>
            <a:r>
              <a:rPr lang="en-US" dirty="0" smtClean="0"/>
              <a:t>used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time spent on CS </a:t>
            </a:r>
            <a:r>
              <a:rPr lang="en-US" dirty="0" smtClean="0"/>
              <a:t>module is </a:t>
            </a:r>
            <a:r>
              <a:rPr lang="en-US" dirty="0"/>
              <a:t>more, but block and Name is lesser</a:t>
            </a:r>
          </a:p>
          <a:p>
            <a:pPr lvl="1"/>
            <a:r>
              <a:rPr lang="en-US" dirty="0" smtClean="0"/>
              <a:t>NFD </a:t>
            </a:r>
            <a:r>
              <a:rPr lang="en-US" dirty="0"/>
              <a:t>spent </a:t>
            </a:r>
            <a:r>
              <a:rPr lang="en-US" dirty="0" smtClean="0"/>
              <a:t>less time </a:t>
            </a:r>
            <a:r>
              <a:rPr lang="en-US" dirty="0"/>
              <a:t>on </a:t>
            </a:r>
            <a:r>
              <a:rPr lang="en-US" dirty="0" smtClean="0"/>
              <a:t>Name </a:t>
            </a:r>
            <a:r>
              <a:rPr lang="en-US" dirty="0"/>
              <a:t>and </a:t>
            </a:r>
            <a:r>
              <a:rPr lang="en-US" dirty="0" smtClean="0"/>
              <a:t>block </a:t>
            </a:r>
            <a:r>
              <a:rPr lang="en-US" dirty="0"/>
              <a:t>processing </a:t>
            </a:r>
            <a:r>
              <a:rPr lang="en-US" dirty="0" smtClean="0"/>
              <a:t>, so enough </a:t>
            </a:r>
            <a:r>
              <a:rPr lang="en-US" dirty="0"/>
              <a:t>time to handle packets. Specially, the time to handle CS operation is </a:t>
            </a:r>
            <a:r>
              <a:rPr lang="en-US" dirty="0" smtClean="0"/>
              <a:t>less when less #segment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9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Critical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onIncomingInterests</a:t>
            </a:r>
            <a:r>
              <a:rPr lang="en-US" dirty="0"/>
              <a:t>: </a:t>
            </a:r>
            <a:r>
              <a:rPr lang="en-US" dirty="0" smtClean="0"/>
              <a:t>45%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nfd</a:t>
            </a:r>
            <a:r>
              <a:rPr lang="en-US" dirty="0"/>
              <a:t>::Pit::insert </a:t>
            </a:r>
            <a:r>
              <a:rPr lang="en-US" dirty="0" smtClean="0"/>
              <a:t>(44%</a:t>
            </a:r>
            <a:r>
              <a:rPr lang="en-US" dirty="0"/>
              <a:t>)</a:t>
            </a:r>
          </a:p>
          <a:p>
            <a:r>
              <a:rPr lang="en-US" dirty="0" smtClean="0"/>
              <a:t>           </a:t>
            </a:r>
            <a:r>
              <a:rPr lang="en-US" dirty="0" err="1"/>
              <a:t>nfd</a:t>
            </a:r>
            <a:r>
              <a:rPr lang="en-US" dirty="0"/>
              <a:t>::</a:t>
            </a:r>
            <a:r>
              <a:rPr lang="en-US" dirty="0" err="1"/>
              <a:t>NameTree</a:t>
            </a:r>
            <a:r>
              <a:rPr lang="en-US" dirty="0"/>
              <a:t>::lookup (</a:t>
            </a:r>
            <a:r>
              <a:rPr lang="en-US" dirty="0" smtClean="0"/>
              <a:t>98%</a:t>
            </a:r>
            <a:r>
              <a:rPr lang="en-US" dirty="0"/>
              <a:t>)</a:t>
            </a:r>
          </a:p>
          <a:p>
            <a:r>
              <a:rPr lang="en-US" dirty="0"/>
              <a:t>                 </a:t>
            </a:r>
            <a:r>
              <a:rPr lang="en-US" dirty="0" err="1"/>
              <a:t>nfd</a:t>
            </a:r>
            <a:r>
              <a:rPr lang="en-US" dirty="0"/>
              <a:t>::</a:t>
            </a:r>
            <a:r>
              <a:rPr lang="en-US" dirty="0" err="1"/>
              <a:t>NameTree</a:t>
            </a:r>
            <a:r>
              <a:rPr lang="en-US" dirty="0"/>
              <a:t>::insert </a:t>
            </a:r>
            <a:r>
              <a:rPr lang="en-US" dirty="0" smtClean="0"/>
              <a:t>(58%</a:t>
            </a:r>
            <a:r>
              <a:rPr lang="en-US" dirty="0"/>
              <a:t>)</a:t>
            </a:r>
          </a:p>
          <a:p>
            <a:r>
              <a:rPr lang="en-US" dirty="0"/>
              <a:t>                       </a:t>
            </a:r>
            <a:r>
              <a:rPr lang="en-US" dirty="0" err="1"/>
              <a:t>nfd</a:t>
            </a:r>
            <a:r>
              <a:rPr lang="en-US" dirty="0"/>
              <a:t>::</a:t>
            </a:r>
            <a:r>
              <a:rPr lang="en-US" dirty="0" err="1"/>
              <a:t>name_tree</a:t>
            </a:r>
            <a:r>
              <a:rPr lang="en-US" dirty="0"/>
              <a:t>::</a:t>
            </a:r>
            <a:r>
              <a:rPr lang="en-US" dirty="0" err="1"/>
              <a:t>computeHash</a:t>
            </a:r>
            <a:r>
              <a:rPr lang="en-US" dirty="0"/>
              <a:t> </a:t>
            </a:r>
            <a:r>
              <a:rPr lang="en-US" dirty="0" smtClean="0"/>
              <a:t>(66%</a:t>
            </a:r>
            <a:r>
              <a:rPr lang="en-US" dirty="0"/>
              <a:t>)</a:t>
            </a:r>
          </a:p>
          <a:p>
            <a:r>
              <a:rPr lang="en-US" dirty="0"/>
              <a:t>                               </a:t>
            </a:r>
            <a:r>
              <a:rPr lang="en-US" dirty="0" err="1"/>
              <a:t>ndn</a:t>
            </a:r>
            <a:r>
              <a:rPr lang="en-US" dirty="0"/>
              <a:t>::Name::</a:t>
            </a:r>
            <a:r>
              <a:rPr lang="en-US" dirty="0" err="1"/>
              <a:t>wireEncode</a:t>
            </a:r>
            <a:r>
              <a:rPr lang="en-US" dirty="0"/>
              <a:t> </a:t>
            </a:r>
            <a:r>
              <a:rPr lang="en-US" dirty="0" smtClean="0"/>
              <a:t>(89%</a:t>
            </a:r>
            <a:r>
              <a:rPr lang="en-US" dirty="0"/>
              <a:t>)</a:t>
            </a:r>
          </a:p>
          <a:p>
            <a:r>
              <a:rPr lang="en-US" dirty="0"/>
              <a:t>                                      </a:t>
            </a:r>
            <a:r>
              <a:rPr lang="en-US" dirty="0" err="1"/>
              <a:t>ndn</a:t>
            </a:r>
            <a:r>
              <a:rPr lang="en-US" dirty="0"/>
              <a:t>::Block::parse (</a:t>
            </a:r>
            <a:r>
              <a:rPr lang="en-US" dirty="0" smtClean="0"/>
              <a:t>51%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ndn</a:t>
            </a:r>
            <a:r>
              <a:rPr lang="en-US" dirty="0" smtClean="0"/>
              <a:t>::Name::</a:t>
            </a:r>
            <a:r>
              <a:rPr lang="en-US" dirty="0" err="1" smtClean="0"/>
              <a:t>getSubName</a:t>
            </a:r>
            <a:r>
              <a:rPr lang="en-US" dirty="0" smtClean="0"/>
              <a:t> (26%)</a:t>
            </a:r>
          </a:p>
          <a:p>
            <a:r>
              <a:rPr lang="en-US" dirty="0" smtClean="0"/>
              <a:t>                       </a:t>
            </a:r>
            <a:r>
              <a:rPr lang="en-US" dirty="0" err="1"/>
              <a:t>std</a:t>
            </a:r>
            <a:r>
              <a:rPr lang="en-US" dirty="0"/>
              <a:t>::vector (</a:t>
            </a:r>
            <a:r>
              <a:rPr lang="en-US" dirty="0" smtClean="0"/>
              <a:t>63%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  <a:r>
              <a:rPr lang="en-US" dirty="0" err="1"/>
              <a:t>nfd</a:t>
            </a:r>
            <a:r>
              <a:rPr lang="en-US" dirty="0"/>
              <a:t>::Cs::find </a:t>
            </a:r>
            <a:r>
              <a:rPr lang="en-US" dirty="0" smtClean="0"/>
              <a:t>(37%</a:t>
            </a:r>
            <a:r>
              <a:rPr lang="en-US" dirty="0"/>
              <a:t>)</a:t>
            </a:r>
          </a:p>
          <a:p>
            <a:r>
              <a:rPr lang="en-US" dirty="0"/>
              <a:t>           </a:t>
            </a:r>
            <a:r>
              <a:rPr lang="en-US" dirty="0" err="1"/>
              <a:t>ndn</a:t>
            </a:r>
            <a:r>
              <a:rPr lang="en-US" dirty="0"/>
              <a:t>::Name::compare </a:t>
            </a:r>
            <a:r>
              <a:rPr lang="en-US" dirty="0" smtClean="0"/>
              <a:t>(32.6%)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onIncomingData</a:t>
            </a:r>
            <a:r>
              <a:rPr lang="en-US" dirty="0"/>
              <a:t>: </a:t>
            </a:r>
            <a:r>
              <a:rPr lang="en-US" dirty="0" smtClean="0"/>
              <a:t>36%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nfd</a:t>
            </a:r>
            <a:r>
              <a:rPr lang="en-US" dirty="0"/>
              <a:t>::Cs::insert </a:t>
            </a:r>
            <a:r>
              <a:rPr lang="en-US" dirty="0" smtClean="0"/>
              <a:t>(62%</a:t>
            </a:r>
            <a:r>
              <a:rPr lang="en-US" dirty="0"/>
              <a:t>)</a:t>
            </a:r>
          </a:p>
          <a:p>
            <a:r>
              <a:rPr lang="en-US" dirty="0"/>
              <a:t>           </a:t>
            </a:r>
            <a:r>
              <a:rPr lang="en-US" dirty="0" err="1"/>
              <a:t>nfd</a:t>
            </a:r>
            <a:r>
              <a:rPr lang="en-US" dirty="0"/>
              <a:t>::Cs::</a:t>
            </a:r>
            <a:r>
              <a:rPr lang="en-US" dirty="0" err="1"/>
              <a:t>insertToSkipList</a:t>
            </a:r>
            <a:r>
              <a:rPr lang="en-US" dirty="0"/>
              <a:t> </a:t>
            </a:r>
            <a:r>
              <a:rPr lang="en-US" dirty="0" smtClean="0"/>
              <a:t>(82</a:t>
            </a:r>
            <a:r>
              <a:rPr lang="en-US" dirty="0"/>
              <a:t>%)</a:t>
            </a:r>
          </a:p>
          <a:p>
            <a:r>
              <a:rPr lang="en-US" dirty="0"/>
              <a:t>                 </a:t>
            </a:r>
            <a:r>
              <a:rPr lang="en-US" dirty="0" err="1"/>
              <a:t>ndn</a:t>
            </a:r>
            <a:r>
              <a:rPr lang="en-US" dirty="0"/>
              <a:t>::Name::compare </a:t>
            </a:r>
            <a:r>
              <a:rPr lang="en-US" dirty="0" smtClean="0"/>
              <a:t>(38.8%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7938-0DC2-2344-8EAE-347994BC90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1114</Words>
  <Application>Microsoft Macintosh PowerPoint</Application>
  <PresentationFormat>On-screen Show (4:3)</PresentationFormat>
  <Paragraphs>138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NFD Profiling</vt:lpstr>
      <vt:lpstr>Experiment Setup</vt:lpstr>
      <vt:lpstr>Results</vt:lpstr>
      <vt:lpstr>Results (cont.)</vt:lpstr>
      <vt:lpstr>Results (cont.)</vt:lpstr>
      <vt:lpstr>Results (cont.)</vt:lpstr>
      <vt:lpstr>Conclusions</vt:lpstr>
      <vt:lpstr>Appendix</vt:lpstr>
      <vt:lpstr>Critical Path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Chengyu Fan</dc:creator>
  <cp:lastModifiedBy>Chengyu Fan</cp:lastModifiedBy>
  <cp:revision>187</cp:revision>
  <dcterms:created xsi:type="dcterms:W3CDTF">2014-10-06T18:25:56Z</dcterms:created>
  <dcterms:modified xsi:type="dcterms:W3CDTF">2014-10-10T21:11:06Z</dcterms:modified>
</cp:coreProperties>
</file>