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257" r:id="rId4"/>
    <p:sldId id="270" r:id="rId5"/>
    <p:sldId id="260" r:id="rId6"/>
    <p:sldId id="285" r:id="rId7"/>
    <p:sldId id="272" r:id="rId8"/>
    <p:sldId id="271" r:id="rId9"/>
    <p:sldId id="265" r:id="rId10"/>
    <p:sldId id="302" r:id="rId11"/>
    <p:sldId id="303" r:id="rId12"/>
    <p:sldId id="264" r:id="rId13"/>
    <p:sldId id="266" r:id="rId14"/>
    <p:sldId id="304" r:id="rId15"/>
    <p:sldId id="267" r:id="rId16"/>
    <p:sldId id="279" r:id="rId17"/>
    <p:sldId id="276" r:id="rId18"/>
    <p:sldId id="280" r:id="rId19"/>
    <p:sldId id="277" r:id="rId20"/>
    <p:sldId id="278" r:id="rId21"/>
    <p:sldId id="305" r:id="rId22"/>
    <p:sldId id="301" r:id="rId23"/>
    <p:sldId id="299" r:id="rId24"/>
    <p:sldId id="263" r:id="rId25"/>
    <p:sldId id="314" r:id="rId26"/>
    <p:sldId id="283" r:id="rId27"/>
    <p:sldId id="307" r:id="rId28"/>
    <p:sldId id="309" r:id="rId29"/>
    <p:sldId id="308" r:id="rId30"/>
    <p:sldId id="313" r:id="rId31"/>
    <p:sldId id="29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82" autoAdjust="0"/>
  </p:normalViewPr>
  <p:slideViewPr>
    <p:cSldViewPr snapToGrid="0" snapToObjects="1">
      <p:cViewPr varScale="1">
        <p:scale>
          <a:sx n="104" d="100"/>
          <a:sy n="104" d="100"/>
        </p:scale>
        <p:origin x="-17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D367C-F3EE-F548-8E63-FFA0FD747C6B}" type="datetimeFigureOut">
              <a:rPr lang="en-US" smtClean="0"/>
              <a:t>8/4/14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16156-F653-1243-A39A-E11411EC5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55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39DCC-0ABE-D448-8AB3-D8C4E02AA93D}" type="datetimeFigureOut">
              <a:rPr lang="en-US" smtClean="0"/>
              <a:t>8/4/14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8D642-ECAE-EA41-A4CC-58990206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78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NDN-Real</a:t>
            </a:r>
            <a:r>
              <a:rPr lang="en-US" baseline="0" dirty="0" smtClean="0"/>
              <a:t> time communication library</a:t>
            </a:r>
          </a:p>
          <a:p>
            <a:r>
              <a:rPr lang="en-US" baseline="0" dirty="0" smtClean="0"/>
              <a:t>Overview past progress on the project, current state of it and our future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D642-ECAE-EA41-A4CC-589902062E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D642-ECAE-EA41-A4CC-589902062E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78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</a:t>
            </a:r>
            <a:r>
              <a:rPr lang="en-US" dirty="0" err="1" smtClean="0"/>
              <a:t>gonna</a:t>
            </a:r>
            <a:r>
              <a:rPr lang="en-US" dirty="0" smtClean="0"/>
              <a:t> start</a:t>
            </a:r>
            <a:r>
              <a:rPr lang="en-US" baseline="0" dirty="0" smtClean="0"/>
              <a:t> with the overview of main project goals which were set up in </a:t>
            </a:r>
            <a:r>
              <a:rPr lang="en-US" baseline="0" dirty="0" err="1" smtClean="0"/>
              <a:t>july</a:t>
            </a:r>
            <a:r>
              <a:rPr lang="en-US" baseline="0" dirty="0" smtClean="0"/>
              <a:t> of the last year </a:t>
            </a:r>
          </a:p>
          <a:p>
            <a:r>
              <a:rPr lang="en-US" baseline="0" dirty="0" smtClean="0"/>
              <a:t>And I’m </a:t>
            </a:r>
            <a:r>
              <a:rPr lang="en-US" baseline="0" dirty="0" err="1" smtClean="0"/>
              <a:t>gonna</a:t>
            </a:r>
            <a:r>
              <a:rPr lang="en-US" baseline="0" dirty="0" smtClean="0"/>
              <a:t> evolve </a:t>
            </a:r>
            <a:r>
              <a:rPr lang="en-US" baseline="0" dirty="0" err="1" smtClean="0"/>
              <a:t>chorologically</a:t>
            </a:r>
            <a:r>
              <a:rPr lang="en-US" baseline="0" dirty="0" smtClean="0"/>
              <a:t> over the implementation process which highlights first implementation approach as a browser </a:t>
            </a:r>
            <a:r>
              <a:rPr lang="en-US" baseline="0" dirty="0" err="1" smtClean="0"/>
              <a:t>addon</a:t>
            </a:r>
            <a:r>
              <a:rPr lang="en-US" baseline="0" dirty="0" smtClean="0"/>
              <a:t>, faced difficulties with that and how we proceed.</a:t>
            </a:r>
          </a:p>
          <a:p>
            <a:r>
              <a:rPr lang="en-US" baseline="0" dirty="0" smtClean="0"/>
              <a:t>Then there’ll be an overview of the current </a:t>
            </a:r>
            <a:r>
              <a:rPr lang="en-US" baseline="0" dirty="0" err="1" smtClean="0"/>
              <a:t>libraryr</a:t>
            </a:r>
            <a:endParaRPr lang="en-US" baseline="0" dirty="0" smtClean="0"/>
          </a:p>
          <a:p>
            <a:r>
              <a:rPr lang="en-US" baseline="0" dirty="0" smtClean="0"/>
              <a:t>Two version of it’s design </a:t>
            </a:r>
          </a:p>
          <a:p>
            <a:r>
              <a:rPr lang="en-US" baseline="0" dirty="0" smtClean="0"/>
              <a:t>And I’ll conclude how you can </a:t>
            </a:r>
            <a:r>
              <a:rPr lang="en-US" baseline="0" dirty="0" err="1" smtClean="0"/>
              <a:t>get&amp;use</a:t>
            </a:r>
            <a:r>
              <a:rPr lang="en-US" baseline="0" dirty="0" smtClean="0"/>
              <a:t> alpha releases and describe our future steps.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D642-ECAE-EA41-A4CC-589902062E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54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our main goal</a:t>
            </a:r>
            <a:r>
              <a:rPr lang="en-US" baseline="0" dirty="0" smtClean="0"/>
              <a:t> was to implement production-level application which allows real-time audio/video multi-party conferencing tool (with the possibility of text chat as well) over the NDN network.</a:t>
            </a:r>
          </a:p>
          <a:p>
            <a:r>
              <a:rPr lang="en-US" baseline="0" dirty="0" smtClean="0"/>
              <a:t>App should leverage current implemented libraries such as NDN-CPP and </a:t>
            </a:r>
            <a:r>
              <a:rPr lang="en-US" baseline="0" dirty="0" err="1" smtClean="0"/>
              <a:t>ChronoSync</a:t>
            </a:r>
            <a:r>
              <a:rPr lang="en-US" baseline="0" dirty="0" smtClean="0"/>
              <a:t>, possibly integrate </a:t>
            </a:r>
            <a:r>
              <a:rPr lang="en-US" baseline="0" dirty="0" err="1" smtClean="0"/>
              <a:t>ChronoChat</a:t>
            </a:r>
            <a:r>
              <a:rPr lang="en-US" baseline="0" dirty="0" smtClean="0"/>
              <a:t> for text chats.</a:t>
            </a:r>
          </a:p>
          <a:p>
            <a:r>
              <a:rPr lang="en-US" baseline="0" dirty="0" smtClean="0"/>
              <a:t>Also app is expecting to generate a lot of NDN traffic which could serve as a starting point for congestion control algorithm research and of course TLV packet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D642-ECAE-EA41-A4CC-589902062E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77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linked against NDN-CPP and </a:t>
            </a:r>
            <a:r>
              <a:rPr lang="en-US" baseline="0" dirty="0" err="1" smtClean="0"/>
              <a:t>WebRTC</a:t>
            </a:r>
            <a:r>
              <a:rPr lang="en-US" baseline="0" dirty="0" smtClean="0"/>
              <a:t> libraries and provides real time communication functions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D642-ECAE-EA41-A4CC-589902062E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43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en-US" baseline="0" dirty="0" smtClean="0"/>
              <a:t> by this time, the actual code of real time communication over the NDN had not been written yet, we decided to proceed and focus entirely on the core of add-on and implement a stand-alone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D642-ECAE-EA41-A4CC-589902062E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10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D642-ECAE-EA41-A4CC-589902062E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92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 part of a project,</a:t>
            </a:r>
            <a:r>
              <a:rPr lang="en-US" baseline="0" dirty="0" smtClean="0"/>
              <a:t> big amount of time was spent for analyzing </a:t>
            </a:r>
            <a:r>
              <a:rPr lang="en-US" baseline="0" dirty="0" err="1" smtClean="0"/>
              <a:t>WebRTC</a:t>
            </a:r>
            <a:r>
              <a:rPr lang="en-US" baseline="0" dirty="0" smtClean="0"/>
              <a:t> library and how it can be employed in NDN-RTC</a:t>
            </a:r>
          </a:p>
          <a:p>
            <a:r>
              <a:rPr lang="en-US" baseline="0" dirty="0" smtClean="0"/>
              <a:t>It turned out that </a:t>
            </a:r>
            <a:r>
              <a:rPr lang="en-US" baseline="0" dirty="0" err="1" smtClean="0"/>
              <a:t>WebRTC</a:t>
            </a:r>
            <a:r>
              <a:rPr lang="en-US" baseline="0" dirty="0" smtClean="0"/>
              <a:t> extensively uses RTP/RTCP channel for media </a:t>
            </a:r>
            <a:r>
              <a:rPr lang="en-US" baseline="0" dirty="0" err="1" smtClean="0"/>
              <a:t>transfering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It also turned out that its classes are tightly coupled with RTP meaning that media streaming and rate control algorithm is highly relying on RTP/RTCP channels</a:t>
            </a:r>
          </a:p>
          <a:p>
            <a:r>
              <a:rPr lang="en-US" baseline="0" dirty="0" smtClean="0"/>
              <a:t>However, </a:t>
            </a:r>
            <a:r>
              <a:rPr lang="en-US" baseline="0" dirty="0" err="1" smtClean="0"/>
              <a:t>WebRTC</a:t>
            </a:r>
            <a:r>
              <a:rPr lang="en-US" baseline="0" dirty="0" smtClean="0"/>
              <a:t> provides interface for external transport which should manage delivery of RTP and RTCP packets between the peers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D642-ECAE-EA41-A4CC-589902062E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06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user of NDN-RTC app is uniquely identified by a prefix URI which contains username.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producer publishes media streams under streams namespace as presented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stream is encoded with its own symmetric key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Producer can publish one particular stream in several copies with different encoding parameters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information about streams’ encoding parameters can be accessed by issuing interest in codec info namespace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will be satisfied with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content object containing encoding information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note on the scheme “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and “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-key” components purpose of which I’ll explain further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D642-ECAE-EA41-A4CC-589902062E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84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types of data:</a:t>
            </a:r>
          </a:p>
          <a:p>
            <a:pPr lvl="1"/>
            <a:r>
              <a:rPr lang="en-US" dirty="0" smtClean="0"/>
              <a:t>Media (audio/video)</a:t>
            </a:r>
          </a:p>
          <a:p>
            <a:pPr lvl="1"/>
            <a:r>
              <a:rPr lang="en-US" dirty="0" smtClean="0"/>
              <a:t>Meta (encoding info, discovery, etc.)</a:t>
            </a:r>
          </a:p>
          <a:p>
            <a:r>
              <a:rPr lang="en-US" dirty="0" smtClean="0"/>
              <a:t>Publishes content into the local content store</a:t>
            </a:r>
          </a:p>
          <a:p>
            <a:pPr lvl="1"/>
            <a:r>
              <a:rPr lang="en-US" dirty="0" smtClean="0"/>
              <a:t>No library-based buffer/repo</a:t>
            </a:r>
          </a:p>
          <a:p>
            <a:pPr lvl="1"/>
            <a:r>
              <a:rPr lang="en-US" dirty="0" smtClean="0"/>
              <a:t>CS is used for buffering of data publishing</a:t>
            </a:r>
          </a:p>
          <a:p>
            <a:pPr lvl="1"/>
            <a:r>
              <a:rPr lang="en-US" dirty="0" smtClean="0"/>
              <a:t>	freshness seconds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D642-ECAE-EA41-A4CC-589902062E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95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06FE-6337-BC4A-AF2D-D7DD41A5CA81}" type="datetime1">
              <a:rPr lang="en-US" smtClean="0"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6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8AB4-09F6-E44C-8C77-6CFF9774677A}" type="datetime1">
              <a:rPr lang="en-US" smtClean="0"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85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9C71-AC7E-D649-BB11-F64DD63B7D75}" type="datetime1">
              <a:rPr lang="en-US" smtClean="0"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3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0DAE-75BD-DA44-B0DC-81F2A1D9A9AC}" type="datetime1">
              <a:rPr lang="en-US" smtClean="0"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1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7B6C-807B-4845-8296-48E484A7E70E}" type="datetime1">
              <a:rPr lang="en-US" smtClean="0"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9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0E36-9E95-FC48-9DFD-27A03E2C9D9B}" type="datetime1">
              <a:rPr lang="en-US" smtClean="0"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1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C519-278E-FA48-9233-503F1DC55970}" type="datetime1">
              <a:rPr lang="en-US" smtClean="0"/>
              <a:t>8/4/14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38C6-5E55-DC41-9360-36F4EBE5EAC7}" type="datetime1">
              <a:rPr lang="en-US" smtClean="0"/>
              <a:t>8/4/14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9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9E60-28E7-EF46-BF10-7D26B8C7A5F7}" type="datetime1">
              <a:rPr lang="en-US" smtClean="0"/>
              <a:t>8/4/14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2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184F-7BFC-2C4B-A3E7-AA6B5C57AACD}" type="datetime1">
              <a:rPr lang="en-US" smtClean="0"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5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EDF5-5F6A-894D-B9C1-85851D838D19}" type="datetime1">
              <a:rPr lang="en-US" smtClean="0"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6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370D-1A42-6C4F-8DFE-7E22AD8E1B38}" type="datetime1">
              <a:rPr lang="en-US" smtClean="0"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7C907-70C5-674F-94A6-3521BC51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5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nferences.sigcomm.org/sigcomm/2011/papers/icn/p68.pdf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amed-data.net/wp-content/uploads/2014/07/ndn-tr-23-chronochat-security.pdf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NDN-RTC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Peter Gusev</a:t>
            </a:r>
          </a:p>
          <a:p>
            <a:r>
              <a:rPr lang="en-US" dirty="0" smtClean="0"/>
              <a:t>UCLA REMAP</a:t>
            </a:r>
          </a:p>
          <a:p>
            <a:r>
              <a:rPr lang="en-US" dirty="0"/>
              <a:t>5</a:t>
            </a:r>
            <a:r>
              <a:rPr lang="en-US" dirty="0" smtClean="0"/>
              <a:t>/22/2014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8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namespace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600" b="1" dirty="0" smtClean="0"/>
              <a:t>Stream namespace</a:t>
            </a:r>
            <a:r>
              <a:rPr lang="en-US" sz="2600" dirty="0" smtClean="0"/>
              <a:t>: each stream can have several </a:t>
            </a:r>
            <a:r>
              <a:rPr lang="en-US" sz="2600" b="1" dirty="0" smtClean="0"/>
              <a:t>threads</a:t>
            </a:r>
            <a:r>
              <a:rPr lang="en-US" sz="2600" dirty="0" smtClean="0"/>
              <a:t> with different parameters (bitrate, </a:t>
            </a:r>
            <a:r>
              <a:rPr lang="en-US" sz="2600" dirty="0" err="1" smtClean="0"/>
              <a:t>framerate</a:t>
            </a:r>
            <a:r>
              <a:rPr lang="en-US" sz="2600" dirty="0" smtClean="0"/>
              <a:t>, etc.)</a:t>
            </a:r>
          </a:p>
          <a:p>
            <a:r>
              <a:rPr lang="en-US" sz="2600" dirty="0" smtClean="0"/>
              <a:t>Stream metadata is stored under stream info prefix: </a:t>
            </a:r>
            <a:r>
              <a:rPr lang="en-US" sz="2600" b="1" i="1" dirty="0" smtClean="0"/>
              <a:t>…/video0/info</a:t>
            </a:r>
            <a:endParaRPr lang="en-US" sz="2600" b="1" i="1" dirty="0"/>
          </a:p>
        </p:txBody>
      </p:sp>
      <p:pic>
        <p:nvPicPr>
          <p:cNvPr id="7" name="Content Placeholder 6" descr="namespace-top.pd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78" t="1" r="-16393" b="-39023"/>
          <a:stretch/>
        </p:blipFill>
        <p:spPr>
          <a:xfrm>
            <a:off x="2839218" y="1600200"/>
            <a:ext cx="7183716" cy="3858114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0E36-9E95-FC48-9DFD-27A03E2C9D9B}" type="datetime1">
              <a:rPr lang="en-US" smtClean="0"/>
              <a:t>8/4/14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 descr="stream-inf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196" y="4086722"/>
            <a:ext cx="1705604" cy="1872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917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namespace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Separate namespaces for different frame types (</a:t>
            </a:r>
            <a:r>
              <a:rPr lang="en-US" b="1" dirty="0" smtClean="0"/>
              <a:t>KEY</a:t>
            </a:r>
            <a:r>
              <a:rPr lang="en-US" dirty="0" smtClean="0"/>
              <a:t> and </a:t>
            </a:r>
            <a:r>
              <a:rPr lang="en-US" b="1" dirty="0" smtClean="0"/>
              <a:t>DELTA</a:t>
            </a:r>
            <a:r>
              <a:rPr lang="en-US" dirty="0" smtClean="0"/>
              <a:t>)</a:t>
            </a:r>
          </a:p>
          <a:p>
            <a:r>
              <a:rPr lang="en-US" dirty="0" smtClean="0"/>
              <a:t>Frames numerated sequentially (consumer which number to fetch next)</a:t>
            </a:r>
          </a:p>
          <a:p>
            <a:r>
              <a:rPr lang="en-US" dirty="0" smtClean="0"/>
              <a:t>Two types of data per frame: </a:t>
            </a:r>
            <a:r>
              <a:rPr lang="en-US" b="1" dirty="0" smtClean="0"/>
              <a:t>Data</a:t>
            </a:r>
            <a:r>
              <a:rPr lang="en-US" dirty="0" smtClean="0"/>
              <a:t> and </a:t>
            </a:r>
            <a:r>
              <a:rPr lang="en-US" b="1" dirty="0" smtClean="0"/>
              <a:t>Parity</a:t>
            </a:r>
            <a:endParaRPr lang="en-US" b="1" dirty="0"/>
          </a:p>
        </p:txBody>
      </p:sp>
      <p:pic>
        <p:nvPicPr>
          <p:cNvPr id="7" name="Content Placeholder 6" descr="namespace-bottom.pd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55" t="-7121" r="-1879" b="-85517"/>
          <a:stretch/>
        </p:blipFill>
        <p:spPr>
          <a:xfrm>
            <a:off x="2825494" y="1389460"/>
            <a:ext cx="6403990" cy="473670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0E36-9E95-FC48-9DFD-27A03E2C9D9B}" type="datetime1">
              <a:rPr lang="en-US" smtClean="0"/>
              <a:t>8/4/14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8" descr="frame-numberin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99" y="4886137"/>
            <a:ext cx="4796402" cy="13462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32061" y="4392794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Frames numbering namespaces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88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NDN-RTC overview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types of data:</a:t>
            </a:r>
          </a:p>
          <a:p>
            <a:pPr lvl="1"/>
            <a:r>
              <a:rPr lang="en-US" dirty="0" smtClean="0"/>
              <a:t>Media (audio/video)</a:t>
            </a:r>
          </a:p>
          <a:p>
            <a:pPr lvl="1"/>
            <a:r>
              <a:rPr lang="en-US" dirty="0" smtClean="0"/>
              <a:t>Meta (encoding info)</a:t>
            </a:r>
          </a:p>
          <a:p>
            <a:r>
              <a:rPr lang="en-US" dirty="0" smtClean="0"/>
              <a:t>Producer buffers data:</a:t>
            </a:r>
          </a:p>
          <a:p>
            <a:pPr lvl="1"/>
            <a:r>
              <a:rPr lang="en-US" dirty="0" smtClean="0"/>
              <a:t>in the app </a:t>
            </a:r>
            <a:r>
              <a:rPr lang="en-US" dirty="0" smtClean="0"/>
              <a:t>cache</a:t>
            </a:r>
          </a:p>
          <a:p>
            <a:r>
              <a:rPr lang="en-US" dirty="0" smtClean="0"/>
              <a:t>Metadata fetching – 1Hz</a:t>
            </a:r>
          </a:p>
          <a:p>
            <a:r>
              <a:rPr lang="en-US" dirty="0" smtClean="0"/>
              <a:t>Media data fetched at producer rate</a:t>
            </a:r>
            <a:endParaRPr lang="en-US" dirty="0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20D4-44C8-E740-913C-F764C247B06E}" type="datetime1">
              <a:rPr lang="en-US" smtClean="0"/>
              <a:t>8/4/14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12</a:t>
            </a:fld>
            <a:endParaRPr lang="en-US"/>
          </a:p>
        </p:txBody>
      </p:sp>
      <p:pic>
        <p:nvPicPr>
          <p:cNvPr id="6" name="Content Placeholder 5" descr="architecture.pdf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31" t="-9456" r="-1062" b="-13154"/>
          <a:stretch/>
        </p:blipFill>
        <p:spPr>
          <a:xfrm>
            <a:off x="4091139" y="1172256"/>
            <a:ext cx="4958215" cy="5549219"/>
          </a:xfrm>
        </p:spPr>
      </p:pic>
    </p:spTree>
    <p:extLst>
      <p:ext uri="{BB962C8B-B14F-4D97-AF65-F5344CB8AC3E}">
        <p14:creationId xmlns:p14="http://schemas.microsoft.com/office/powerpoint/2010/main" val="129831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Encoded frames</a:t>
            </a:r>
            <a:r>
              <a:rPr lang="en-US" sz="2400" baseline="30000" dirty="0" smtClean="0"/>
              <a:t>(1000kbit/sec)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Key: ~30KB </a:t>
            </a:r>
            <a:r>
              <a:rPr lang="en-US" sz="2000" dirty="0" smtClean="0"/>
              <a:t>(20 segments)</a:t>
            </a:r>
          </a:p>
          <a:p>
            <a:pPr lvl="1"/>
            <a:r>
              <a:rPr lang="en-US" dirty="0" smtClean="0"/>
              <a:t>Delta: ~1-6KB </a:t>
            </a:r>
            <a:r>
              <a:rPr lang="en-US" sz="2000" dirty="0" smtClean="0"/>
              <a:t>(~4 segments)</a:t>
            </a:r>
          </a:p>
          <a:p>
            <a:r>
              <a:rPr lang="en-US" dirty="0" smtClean="0"/>
              <a:t>Producer “</a:t>
            </a:r>
            <a:r>
              <a:rPr lang="en-US" b="1" dirty="0" smtClean="0"/>
              <a:t>pokes</a:t>
            </a:r>
            <a:r>
              <a:rPr lang="en-US" dirty="0" smtClean="0"/>
              <a:t>” segments into CS or stores them in app cache</a:t>
            </a:r>
          </a:p>
          <a:p>
            <a:pPr lvl="1"/>
            <a:r>
              <a:rPr lang="en-US" dirty="0" smtClean="0"/>
              <a:t>Segment size - </a:t>
            </a:r>
            <a:r>
              <a:rPr lang="en-US" dirty="0" smtClean="0"/>
              <a:t>1000 </a:t>
            </a:r>
            <a:r>
              <a:rPr lang="en-US" dirty="0" smtClean="0"/>
              <a:t>bytes</a:t>
            </a:r>
          </a:p>
          <a:p>
            <a:pPr lvl="1"/>
            <a:r>
              <a:rPr lang="en-US" dirty="0" smtClean="0"/>
              <a:t>NDN overhead - </a:t>
            </a:r>
            <a:r>
              <a:rPr lang="en-US" dirty="0" smtClean="0"/>
              <a:t>~337 bytes</a:t>
            </a:r>
            <a:endParaRPr lang="en-US" dirty="0" smtClean="0"/>
          </a:p>
          <a:p>
            <a:pPr lvl="1"/>
            <a:r>
              <a:rPr lang="en-US" dirty="0" smtClean="0"/>
              <a:t>Complete segment – 1500 bytes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A052-18EC-3249-95C7-5D9D19FB9EB5}" type="datetime1">
              <a:rPr lang="en-US" smtClean="0"/>
              <a:t>8/4/14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13</a:t>
            </a:fld>
            <a:endParaRPr lang="en-US"/>
          </a:p>
        </p:txBody>
      </p:sp>
      <p:pic>
        <p:nvPicPr>
          <p:cNvPr id="8" name="Content Placeholder 7" descr="publishing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441" b="-184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6037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Packet header:</a:t>
            </a:r>
          </a:p>
          <a:p>
            <a:pPr lvl="1"/>
            <a:r>
              <a:rPr lang="en-US" b="1" dirty="0" smtClean="0"/>
              <a:t>Packet-level info: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edia-specific info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imestamp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urrent packet rate</a:t>
            </a:r>
          </a:p>
          <a:p>
            <a:r>
              <a:rPr lang="en-US" dirty="0" smtClean="0"/>
              <a:t>Segment header:</a:t>
            </a:r>
          </a:p>
          <a:p>
            <a:pPr lvl="1"/>
            <a:r>
              <a:rPr lang="en-US" b="1" dirty="0" smtClean="0"/>
              <a:t>Segment-level info:</a:t>
            </a:r>
          </a:p>
          <a:p>
            <a:pPr lvl="2"/>
            <a:r>
              <a:rPr lang="en-US" dirty="0" smtClean="0"/>
              <a:t>Interest nonce</a:t>
            </a:r>
          </a:p>
          <a:p>
            <a:pPr lvl="2"/>
            <a:r>
              <a:rPr lang="en-US" dirty="0" smtClean="0"/>
              <a:t>Interest arrival timestamp</a:t>
            </a:r>
          </a:p>
          <a:p>
            <a:pPr lvl="2"/>
            <a:r>
              <a:rPr lang="en-US" dirty="0" smtClean="0"/>
              <a:t>Generation delay</a:t>
            </a:r>
          </a:p>
          <a:p>
            <a:pPr lvl="1"/>
            <a:r>
              <a:rPr lang="en-US" b="1" dirty="0" smtClean="0"/>
              <a:t>Packet-level info:</a:t>
            </a:r>
          </a:p>
          <a:p>
            <a:pPr lvl="2"/>
            <a:r>
              <a:rPr lang="en-US" dirty="0" smtClean="0"/>
              <a:t>Total segments number for the frame</a:t>
            </a:r>
          </a:p>
          <a:p>
            <a:pPr lvl="2"/>
            <a:r>
              <a:rPr lang="en-US" dirty="0" smtClean="0"/>
              <a:t>Frame playback #</a:t>
            </a:r>
          </a:p>
          <a:p>
            <a:pPr lvl="2"/>
            <a:r>
              <a:rPr lang="en-US" dirty="0" smtClean="0"/>
              <a:t>Corresponding sequence number from paired namespace</a:t>
            </a:r>
            <a:endParaRPr lang="en-US" dirty="0"/>
          </a:p>
        </p:txBody>
      </p:sp>
      <p:pic>
        <p:nvPicPr>
          <p:cNvPr id="7" name="Content Placeholder 6" descr="headers.pd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2009" r="-610" b="-55331"/>
          <a:stretch/>
        </p:blipFill>
        <p:spPr>
          <a:xfrm>
            <a:off x="4495800" y="1111760"/>
            <a:ext cx="4648200" cy="452596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0E36-9E95-FC48-9DFD-27A03E2C9D9B}" type="datetime1">
              <a:rPr lang="en-US" smtClean="0"/>
              <a:t>8/5/14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 descr="header-struct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50" y="4538663"/>
            <a:ext cx="2590800" cy="158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0163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Consuming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8ABE-9954-2D4F-B52B-E6AD0202BDFC}" type="datetime1">
              <a:rPr lang="en-US" smtClean="0"/>
              <a:t>8/4/14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15</a:t>
            </a:fld>
            <a:endParaRPr lang="en-US"/>
          </a:p>
        </p:txBody>
      </p:sp>
      <p:pic>
        <p:nvPicPr>
          <p:cNvPr id="25" name="Content Placeholder 24" descr="consum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74" r="-297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753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022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Chase mode</a:t>
            </a:r>
            <a:r>
              <a:rPr lang="en-US" dirty="0" smtClean="0"/>
              <a:t> – exhaust network cache </a:t>
            </a:r>
            <a:r>
              <a:rPr lang="en-US" dirty="0" smtClean="0"/>
              <a:t>in order to get the latest </a:t>
            </a:r>
            <a:r>
              <a:rPr lang="en-US" dirty="0" smtClean="0"/>
              <a:t>data from producer</a:t>
            </a:r>
          </a:p>
          <a:p>
            <a:r>
              <a:rPr lang="en-US" b="1" dirty="0" smtClean="0"/>
              <a:t>Fetch mode</a:t>
            </a:r>
            <a:r>
              <a:rPr lang="en-US" dirty="0" smtClean="0"/>
              <a:t> </a:t>
            </a:r>
            <a:r>
              <a:rPr lang="en-US" dirty="0" smtClean="0"/>
              <a:t>– pipeline interests to keep the buffer size at target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9C7B-84BF-9040-A6B5-F0AD67866294}" type="datetime1">
              <a:rPr lang="en-US" smtClean="0"/>
              <a:t>8/4/14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consumer-mod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210" y="2531057"/>
            <a:ext cx="32131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3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fetching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A7B3-0F71-7446-82D5-B72B9BEF335A}" type="datetime1">
              <a:rPr lang="en-US" smtClean="0"/>
              <a:t>8/4/14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1" y="4724020"/>
            <a:ext cx="8323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Generation delay</a:t>
            </a:r>
            <a:r>
              <a:rPr lang="en-US" dirty="0" smtClean="0"/>
              <a:t> </a:t>
            </a:r>
            <a:r>
              <a:rPr lang="en-US" b="1" dirty="0" err="1" smtClean="0"/>
              <a:t>d</a:t>
            </a:r>
            <a:r>
              <a:rPr lang="en-US" b="1" baseline="30000" dirty="0" err="1" smtClean="0"/>
              <a:t>gen</a:t>
            </a:r>
            <a:r>
              <a:rPr lang="en-US" b="1" baseline="-25000" dirty="0" smtClean="0"/>
              <a:t> </a:t>
            </a:r>
            <a:r>
              <a:rPr lang="en-US" dirty="0" smtClean="0"/>
              <a:t>– time interval between receiving an interest and satisfying it with data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Assembling time </a:t>
            </a:r>
            <a:r>
              <a:rPr lang="en-US" b="1" dirty="0" err="1" smtClean="0"/>
              <a:t>d</a:t>
            </a:r>
            <a:r>
              <a:rPr lang="en-US" b="1" baseline="30000" dirty="0" err="1" smtClean="0"/>
              <a:t>asm</a:t>
            </a:r>
            <a:r>
              <a:rPr lang="en-US" baseline="-25000" dirty="0" smtClean="0"/>
              <a:t> </a:t>
            </a:r>
            <a:r>
              <a:rPr lang="en-US" dirty="0" smtClean="0"/>
              <a:t>– time needed to fetch all frame segments</a:t>
            </a:r>
            <a:endParaRPr lang="ru-RU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err="1" smtClean="0"/>
              <a:t>RTT</a:t>
            </a:r>
            <a:r>
              <a:rPr lang="en-US" b="1" baseline="-25000" dirty="0" err="1" smtClean="0"/>
              <a:t>n</a:t>
            </a:r>
            <a:r>
              <a:rPr lang="en-US" b="1" dirty="0" smtClean="0"/>
              <a:t> </a:t>
            </a:r>
            <a:r>
              <a:rPr lang="en-US" dirty="0" smtClean="0"/>
              <a:t>– consumer-measured round trip time for the interest</a:t>
            </a:r>
            <a:endParaRPr lang="en-US" dirty="0"/>
          </a:p>
        </p:txBody>
      </p:sp>
      <p:pic>
        <p:nvPicPr>
          <p:cNvPr id="12" name="Content Placeholder 11" descr="frame-fetching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933" b="-29933"/>
          <a:stretch>
            <a:fillRect/>
          </a:stretch>
        </p:blipFill>
        <p:spPr>
          <a:xfrm>
            <a:off x="457200" y="69658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947987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RTT estimation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1523" y="4683181"/>
            <a:ext cx="759580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RTT</a:t>
            </a:r>
            <a:r>
              <a:rPr lang="en-US" sz="2200" baseline="-25000" dirty="0" err="1"/>
              <a:t>n</a:t>
            </a:r>
            <a:r>
              <a:rPr lang="en-US" sz="2200" dirty="0" smtClean="0"/>
              <a:t> </a:t>
            </a:r>
            <a:r>
              <a:rPr lang="en-US" sz="2200" dirty="0" smtClean="0"/>
              <a:t>= </a:t>
            </a:r>
            <a:r>
              <a:rPr lang="en-US" sz="2200" dirty="0" err="1" smtClean="0"/>
              <a:t>n</a:t>
            </a:r>
            <a:r>
              <a:rPr lang="en-US" sz="2200" b="1" dirty="0" err="1" smtClean="0"/>
              <a:t>RTT</a:t>
            </a:r>
            <a:r>
              <a:rPr lang="en-US" sz="2200" b="1" baseline="-25000" dirty="0" err="1" smtClean="0"/>
              <a:t>n</a:t>
            </a:r>
            <a:r>
              <a:rPr lang="en-US" sz="2200" dirty="0" smtClean="0"/>
              <a:t> </a:t>
            </a:r>
            <a:r>
              <a:rPr lang="en-US" sz="2200" dirty="0" smtClean="0"/>
              <a:t>+ </a:t>
            </a:r>
            <a:r>
              <a:rPr lang="en-US" sz="2200" dirty="0" err="1"/>
              <a:t>d</a:t>
            </a:r>
            <a:r>
              <a:rPr lang="en-US" sz="2200" baseline="-25000" dirty="0" err="1" smtClean="0"/>
              <a:t>n</a:t>
            </a:r>
            <a:r>
              <a:rPr lang="en-US" sz="2200" baseline="30000" dirty="0" err="1" smtClean="0"/>
              <a:t>gen</a:t>
            </a:r>
            <a:endParaRPr lang="en-US" sz="2200" baseline="30000" dirty="0" smtClean="0"/>
          </a:p>
          <a:p>
            <a:r>
              <a:rPr lang="en-US" sz="2000" b="1" dirty="0" smtClean="0"/>
              <a:t>	RTT </a:t>
            </a:r>
            <a:r>
              <a:rPr lang="en-US" sz="2000" dirty="0" smtClean="0"/>
              <a:t>– current round trip time for the network</a:t>
            </a:r>
          </a:p>
          <a:p>
            <a:r>
              <a:rPr lang="en-US" sz="2000" dirty="0"/>
              <a:t>	</a:t>
            </a:r>
            <a:r>
              <a:rPr lang="en-US" sz="2000" dirty="0" err="1" smtClean="0"/>
              <a:t>d</a:t>
            </a:r>
            <a:r>
              <a:rPr lang="en-US" sz="2000" baseline="-25000" dirty="0" err="1"/>
              <a:t>n</a:t>
            </a:r>
            <a:r>
              <a:rPr lang="en-US" sz="2000" baseline="30000" dirty="0" err="1" smtClean="0"/>
              <a:t>gen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– frame generation delay </a:t>
            </a:r>
            <a:r>
              <a:rPr lang="en-US" sz="2000" dirty="0" smtClean="0"/>
              <a:t>(reliable if nonce values are equal)</a:t>
            </a:r>
          </a:p>
          <a:p>
            <a:r>
              <a:rPr lang="en-US" sz="2000" dirty="0" smtClean="0"/>
              <a:t>	</a:t>
            </a:r>
            <a:r>
              <a:rPr lang="en-US" sz="2000" dirty="0" err="1" smtClean="0"/>
              <a:t>RTT</a:t>
            </a:r>
            <a:r>
              <a:rPr lang="en-US" sz="2000" baseline="-25000" dirty="0" err="1"/>
              <a:t>n</a:t>
            </a:r>
            <a:r>
              <a:rPr lang="en-US" sz="2000" baseline="-25000" dirty="0" smtClean="0"/>
              <a:t>  </a:t>
            </a:r>
            <a:r>
              <a:rPr lang="en-US" sz="2000" dirty="0" smtClean="0"/>
              <a:t>- consumer-side measured round trip time</a:t>
            </a:r>
            <a:endParaRPr lang="en-US" sz="2000" dirty="0" smtClean="0"/>
          </a:p>
          <a:p>
            <a:pPr algn="ctr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10C3-5572-7344-92C7-FA74CEF3F984}" type="datetime1">
              <a:rPr lang="en-US" smtClean="0"/>
              <a:t>8/4/14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18</a:t>
            </a:fld>
            <a:endParaRPr lang="en-US"/>
          </a:p>
        </p:txBody>
      </p:sp>
      <p:pic>
        <p:nvPicPr>
          <p:cNvPr id="8" name="Content Placeholder 7" descr="rtt-estimatio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773" b="-32773"/>
          <a:stretch>
            <a:fillRect/>
          </a:stretch>
        </p:blipFill>
        <p:spPr>
          <a:xfrm>
            <a:off x="457200" y="647743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016477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Frame f</a:t>
            </a:r>
            <a:r>
              <a:rPr lang="en-US" dirty="0" smtClean="0"/>
              <a:t>etching based on frame type</a:t>
            </a:r>
            <a:endParaRPr lang="en-US" dirty="0"/>
          </a:p>
        </p:txBody>
      </p:sp>
      <p:pic>
        <p:nvPicPr>
          <p:cNvPr id="13" name="Content Placeholder 12" descr="key-vs-delta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82" b="-2382"/>
          <a:stretch>
            <a:fillRect/>
          </a:stretch>
        </p:blipFill>
        <p:spPr/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0AD4-8CEC-8547-ACC7-9EFA1238CBA1}" type="datetime1">
              <a:rPr lang="en-US" smtClean="0"/>
              <a:t>8/5/14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19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Key and Delta has different number of segments</a:t>
            </a:r>
          </a:p>
          <a:p>
            <a:r>
              <a:rPr lang="en-US" dirty="0" smtClean="0"/>
              <a:t>Consumer should </a:t>
            </a:r>
            <a:r>
              <a:rPr lang="en-US" b="1" dirty="0" smtClean="0"/>
              <a:t>know </a:t>
            </a:r>
            <a:r>
              <a:rPr lang="en-US" b="1" dirty="0"/>
              <a:t>beforehand</a:t>
            </a:r>
            <a:r>
              <a:rPr lang="en-US" dirty="0" smtClean="0"/>
              <a:t> what kind of frame will be fetched next in order to make a “best guess” for the number of initial interests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2758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Implementation approaches</a:t>
            </a:r>
          </a:p>
          <a:p>
            <a:pPr lvl="1"/>
            <a:r>
              <a:rPr lang="en-US" dirty="0" smtClean="0"/>
              <a:t>Browser add-on</a:t>
            </a:r>
          </a:p>
          <a:p>
            <a:pPr lvl="1"/>
            <a:r>
              <a:rPr lang="en-US" dirty="0" err="1" smtClean="0"/>
              <a:t>WebRTC</a:t>
            </a:r>
            <a:endParaRPr lang="en-US" dirty="0" smtClean="0"/>
          </a:p>
          <a:p>
            <a:pPr lvl="1"/>
            <a:r>
              <a:rPr lang="en-US" dirty="0" smtClean="0"/>
              <a:t>Stand-alone library</a:t>
            </a:r>
          </a:p>
          <a:p>
            <a:r>
              <a:rPr lang="en-US" dirty="0" smtClean="0"/>
              <a:t>Overview </a:t>
            </a:r>
          </a:p>
          <a:p>
            <a:pPr lvl="1"/>
            <a:r>
              <a:rPr lang="en-US" dirty="0" smtClean="0"/>
              <a:t>Publishing data</a:t>
            </a:r>
          </a:p>
          <a:p>
            <a:pPr lvl="1"/>
            <a:r>
              <a:rPr lang="en-US" dirty="0" smtClean="0"/>
              <a:t>Consuming data</a:t>
            </a:r>
          </a:p>
          <a:p>
            <a:pPr lvl="1"/>
            <a:r>
              <a:rPr lang="en-US" dirty="0" smtClean="0"/>
              <a:t>Namespaces</a:t>
            </a:r>
          </a:p>
          <a:p>
            <a:r>
              <a:rPr lang="en-US" dirty="0" smtClean="0"/>
              <a:t>NDN-RTC design</a:t>
            </a:r>
          </a:p>
          <a:p>
            <a:r>
              <a:rPr lang="en-US" dirty="0" smtClean="0"/>
              <a:t>Demo app</a:t>
            </a:r>
          </a:p>
          <a:p>
            <a:pPr lvl="1"/>
            <a:r>
              <a:rPr lang="en-US" dirty="0" smtClean="0"/>
              <a:t>How to: get, install &amp; use</a:t>
            </a:r>
          </a:p>
          <a:p>
            <a:r>
              <a:rPr lang="en-US" dirty="0" smtClean="0"/>
              <a:t>Future steps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3A81-1CD4-504C-95B1-3EAD686F461C}" type="datetime1">
              <a:rPr lang="en-US" smtClean="0"/>
              <a:t>8/4/14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3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Interest pipeline and retransmission approach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4762" y="5542919"/>
            <a:ext cx="7644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 &gt;= RTT, </a:t>
            </a:r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r>
              <a:rPr lang="en-US" dirty="0" smtClean="0"/>
              <a:t> &gt;= RTT</a:t>
            </a:r>
            <a:endParaRPr lang="en-US" dirty="0" smtClean="0"/>
          </a:p>
          <a:p>
            <a:r>
              <a:rPr lang="en-US" b="1" dirty="0" smtClean="0"/>
              <a:t>Minimal </a:t>
            </a:r>
            <a:r>
              <a:rPr lang="en-US" b="1" dirty="0" smtClean="0"/>
              <a:t>buffer size </a:t>
            </a:r>
            <a:r>
              <a:rPr lang="en-US" b="1" dirty="0" smtClean="0"/>
              <a:t>&gt;=</a:t>
            </a:r>
            <a:r>
              <a:rPr lang="en-US" dirty="0" smtClean="0"/>
              <a:t> </a:t>
            </a:r>
            <a:r>
              <a:rPr lang="en-US" b="1" dirty="0" smtClean="0"/>
              <a:t>2*RTT </a:t>
            </a:r>
            <a:r>
              <a:rPr lang="en-US" dirty="0" smtClean="0"/>
              <a:t>milliseconds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CF92-6565-754B-A87B-114032DEE66D}" type="datetime1">
              <a:rPr lang="en-US" smtClean="0"/>
              <a:t>8/4/14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20</a:t>
            </a:fld>
            <a:endParaRPr lang="en-US"/>
          </a:p>
        </p:txBody>
      </p:sp>
      <p:pic>
        <p:nvPicPr>
          <p:cNvPr id="4" name="Content Placeholder 3" descr="buffering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" b="336"/>
          <a:stretch>
            <a:fillRect/>
          </a:stretch>
        </p:blipFill>
        <p:spPr>
          <a:xfrm>
            <a:off x="987945" y="1600200"/>
            <a:ext cx="7444193" cy="4094019"/>
          </a:xfrm>
        </p:spPr>
      </p:pic>
    </p:spTree>
    <p:extLst>
      <p:ext uri="{BB962C8B-B14F-4D97-AF65-F5344CB8AC3E}">
        <p14:creationId xmlns:p14="http://schemas.microsoft.com/office/powerpoint/2010/main" val="456165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Chase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Cache exhausting:</a:t>
            </a:r>
          </a:p>
          <a:p>
            <a:pPr lvl="1"/>
            <a:r>
              <a:rPr lang="en-US" b="1" dirty="0" smtClean="0"/>
              <a:t>Latest data can not arrive faster than it’s being produced</a:t>
            </a:r>
          </a:p>
          <a:p>
            <a:r>
              <a:rPr lang="en-US" dirty="0" smtClean="0"/>
              <a:t>Chase mode: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ssue </a:t>
            </a:r>
            <a:r>
              <a:rPr lang="en-US" dirty="0"/>
              <a:t>interest </a:t>
            </a:r>
            <a:r>
              <a:rPr lang="en-US" dirty="0" smtClean="0"/>
              <a:t>for the </a:t>
            </a:r>
            <a:r>
              <a:rPr lang="en-US" dirty="0"/>
              <a:t>RIGHTMOST </a:t>
            </a:r>
            <a:r>
              <a:rPr lang="en-US" dirty="0" smtClean="0"/>
              <a:t>segment</a:t>
            </a:r>
            <a:endParaRPr lang="en-US" dirty="0"/>
          </a:p>
          <a:p>
            <a:pPr lvl="1"/>
            <a:r>
              <a:rPr lang="en-US" dirty="0"/>
              <a:t>u</a:t>
            </a:r>
            <a:r>
              <a:rPr lang="en-US" dirty="0" smtClean="0"/>
              <a:t>pon </a:t>
            </a:r>
            <a:r>
              <a:rPr lang="en-US" dirty="0"/>
              <a:t>receiving first segment (frame F</a:t>
            </a:r>
            <a:r>
              <a:rPr lang="en-US" baseline="-25000" dirty="0"/>
              <a:t>0</a:t>
            </a:r>
            <a:r>
              <a:rPr lang="en-US" dirty="0"/>
              <a:t>) – start issuing </a:t>
            </a:r>
            <a:r>
              <a:rPr lang="en-US" dirty="0" smtClean="0"/>
              <a:t>interest for F</a:t>
            </a:r>
            <a:r>
              <a:rPr lang="en-US" baseline="-25000" dirty="0" smtClean="0"/>
              <a:t>0</a:t>
            </a:r>
            <a:r>
              <a:rPr lang="en-US" dirty="0"/>
              <a:t>+1 frame with interval </a:t>
            </a:r>
            <a:r>
              <a:rPr lang="en-US" i="1" dirty="0" smtClean="0"/>
              <a:t>d</a:t>
            </a:r>
            <a:r>
              <a:rPr lang="en-US" i="1" baseline="30000" dirty="0" smtClean="0"/>
              <a:t>int </a:t>
            </a:r>
            <a:r>
              <a:rPr lang="en-US" i="1" dirty="0" smtClean="0"/>
              <a:t>&lt; Producer rate</a:t>
            </a:r>
            <a:endParaRPr lang="en-US" i="1" dirty="0"/>
          </a:p>
          <a:p>
            <a:pPr lvl="1"/>
            <a:r>
              <a:rPr lang="en-US" dirty="0" smtClean="0"/>
              <a:t>Monitor </a:t>
            </a:r>
            <a:r>
              <a:rPr lang="en-US" i="1" dirty="0" err="1" smtClean="0"/>
              <a:t>d</a:t>
            </a:r>
            <a:r>
              <a:rPr lang="en-US" i="1" baseline="30000" dirty="0" err="1" smtClean="0"/>
              <a:t>arr</a:t>
            </a:r>
            <a:r>
              <a:rPr lang="en-US" baseline="-25000" dirty="0" smtClean="0"/>
              <a:t> </a:t>
            </a:r>
            <a:r>
              <a:rPr lang="en-US" dirty="0"/>
              <a:t>– frame </a:t>
            </a:r>
            <a:r>
              <a:rPr lang="en-US" dirty="0" smtClean="0"/>
              <a:t>inter-arrival </a:t>
            </a:r>
            <a:r>
              <a:rPr lang="en-US" dirty="0"/>
              <a:t>interval:</a:t>
            </a:r>
          </a:p>
          <a:p>
            <a:pPr lvl="2"/>
            <a:r>
              <a:rPr lang="en-US" dirty="0"/>
              <a:t>If </a:t>
            </a:r>
            <a:r>
              <a:rPr lang="en-US" i="1" dirty="0" err="1" smtClean="0"/>
              <a:t>d</a:t>
            </a:r>
            <a:r>
              <a:rPr lang="en-US" i="1" baseline="30000" dirty="0" err="1" smtClean="0"/>
              <a:t>arr</a:t>
            </a:r>
            <a:r>
              <a:rPr lang="en-US" dirty="0" smtClean="0"/>
              <a:t> </a:t>
            </a:r>
            <a:r>
              <a:rPr lang="en-US" dirty="0"/>
              <a:t>is increasing – continue fetching</a:t>
            </a:r>
          </a:p>
          <a:p>
            <a:pPr lvl="2"/>
            <a:r>
              <a:rPr lang="en-US" dirty="0"/>
              <a:t>If </a:t>
            </a:r>
            <a:r>
              <a:rPr lang="en-US" i="1" dirty="0" err="1" smtClean="0"/>
              <a:t>d</a:t>
            </a:r>
            <a:r>
              <a:rPr lang="en-US" i="1" baseline="30000" dirty="0" err="1" smtClean="0"/>
              <a:t>arr</a:t>
            </a:r>
            <a:r>
              <a:rPr lang="en-US" baseline="-25000" dirty="0" smtClean="0"/>
              <a:t> </a:t>
            </a:r>
            <a:r>
              <a:rPr lang="en-US" dirty="0"/>
              <a:t>is stable – switch to “</a:t>
            </a:r>
            <a:r>
              <a:rPr lang="en-US" dirty="0" smtClean="0"/>
              <a:t>Fetch“ mode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0DAE-75BD-DA44-B0DC-81F2A1D9A9AC}" type="datetime1">
              <a:rPr lang="en-US" smtClean="0"/>
              <a:t>8/5/14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5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Chase mode (cont.)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0DAE-75BD-DA44-B0DC-81F2A1D9A9AC}" type="datetime1">
              <a:rPr lang="en-US" smtClean="0"/>
              <a:t>8/4/14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22</a:t>
            </a:fld>
            <a:endParaRPr lang="en-US"/>
          </a:p>
        </p:txBody>
      </p:sp>
      <p:pic>
        <p:nvPicPr>
          <p:cNvPr id="6" name="Content Placeholder 5" descr="d-arrival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" r="-6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2398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Error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OpenFEC</a:t>
            </a:r>
            <a:r>
              <a:rPr lang="en-US" dirty="0" smtClean="0"/>
              <a:t> </a:t>
            </a:r>
            <a:r>
              <a:rPr lang="en-US" dirty="0" smtClean="0"/>
              <a:t>library</a:t>
            </a:r>
          </a:p>
          <a:p>
            <a:r>
              <a:rPr lang="en-US" dirty="0" smtClean="0"/>
              <a:t>Producer publishes parity data under separate namespace:</a:t>
            </a:r>
          </a:p>
          <a:p>
            <a:pPr lvl="1"/>
            <a:r>
              <a:rPr lang="en-US" i="1" dirty="0" smtClean="0"/>
              <a:t>&lt;frame prefix&gt;/&lt;frame#&gt;/parity/&lt;segments&gt;</a:t>
            </a:r>
          </a:p>
          <a:p>
            <a:r>
              <a:rPr lang="en-US" dirty="0" smtClean="0"/>
              <a:t>Consumer </a:t>
            </a:r>
            <a:r>
              <a:rPr lang="en-US" b="1" dirty="0" smtClean="0"/>
              <a:t>may </a:t>
            </a:r>
            <a:r>
              <a:rPr lang="en-US" dirty="0" smtClean="0"/>
              <a:t>additionally fetch parity data for enabling </a:t>
            </a:r>
            <a:r>
              <a:rPr lang="en-US" dirty="0" smtClean="0"/>
              <a:t>FEC</a:t>
            </a:r>
          </a:p>
          <a:p>
            <a:r>
              <a:rPr lang="en-US" dirty="0" smtClean="0"/>
              <a:t>If by the playback time frame is missing any segments – FEC is applied as “last resort”</a:t>
            </a:r>
            <a:endParaRPr lang="en-US" dirty="0" smtClean="0"/>
          </a:p>
          <a:p>
            <a:r>
              <a:rPr lang="en-US" dirty="0" smtClean="0"/>
              <a:t>Amount of parity data is configurable (currently 20%)</a:t>
            </a:r>
          </a:p>
          <a:p>
            <a:r>
              <a:rPr lang="en-US" dirty="0" smtClean="0"/>
              <a:t>Collaborated with </a:t>
            </a:r>
            <a:r>
              <a:rPr lang="en-US" dirty="0"/>
              <a:t>Daisuke Ando (M2 Exchange student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0DAE-75BD-DA44-B0DC-81F2A1D9A9AC}" type="datetime1">
              <a:rPr lang="en-US" smtClean="0"/>
              <a:t>8/5/14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77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055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Console app</a:t>
            </a:r>
          </a:p>
          <a:p>
            <a:pPr lvl="1"/>
            <a:r>
              <a:rPr lang="en-US" dirty="0" err="1" smtClean="0"/>
              <a:t>MacOS</a:t>
            </a:r>
            <a:r>
              <a:rPr lang="en-US" dirty="0" smtClean="0"/>
              <a:t> X </a:t>
            </a:r>
            <a:r>
              <a:rPr lang="en-US" dirty="0" smtClean="0"/>
              <a:t>10.7 and up</a:t>
            </a:r>
            <a:endParaRPr lang="en-US" dirty="0" smtClean="0"/>
          </a:p>
          <a:p>
            <a:pPr lvl="1"/>
            <a:r>
              <a:rPr lang="en-US" dirty="0" smtClean="0"/>
              <a:t>Buildable </a:t>
            </a:r>
            <a:r>
              <a:rPr lang="en-US" dirty="0"/>
              <a:t>from sources </a:t>
            </a:r>
            <a:r>
              <a:rPr lang="en-US" sz="2000" dirty="0" err="1">
                <a:solidFill>
                  <a:srgbClr val="0000FF"/>
                </a:solidFill>
              </a:rPr>
              <a:t>github.com</a:t>
            </a:r>
            <a:r>
              <a:rPr lang="en-US" sz="2000" dirty="0">
                <a:solidFill>
                  <a:srgbClr val="0000FF"/>
                </a:solidFill>
              </a:rPr>
              <a:t>/remap/</a:t>
            </a:r>
            <a:r>
              <a:rPr lang="en-US" sz="2000" dirty="0" err="1">
                <a:solidFill>
                  <a:srgbClr val="0000FF"/>
                </a:solidFill>
              </a:rPr>
              <a:t>ndnrtc</a:t>
            </a:r>
            <a:endParaRPr lang="en-US" sz="2000" dirty="0">
              <a:solidFill>
                <a:srgbClr val="0000FF"/>
              </a:solidFill>
            </a:endParaRPr>
          </a:p>
          <a:p>
            <a:pPr lvl="1"/>
            <a:r>
              <a:rPr lang="en-US" dirty="0" err="1" smtClean="0"/>
              <a:t>Redmine</a:t>
            </a:r>
            <a:endParaRPr lang="en-US" dirty="0"/>
          </a:p>
          <a:p>
            <a:pPr marL="914400" lvl="2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redmine.named-data.net</a:t>
            </a:r>
            <a:r>
              <a:rPr lang="en-US" dirty="0" smtClean="0">
                <a:solidFill>
                  <a:srgbClr val="0000FF"/>
                </a:solidFill>
              </a:rPr>
              <a:t>/projects/</a:t>
            </a:r>
            <a:r>
              <a:rPr lang="en-US" dirty="0" err="1" smtClean="0">
                <a:solidFill>
                  <a:srgbClr val="0000FF"/>
                </a:solidFill>
              </a:rPr>
              <a:t>ndnrtc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Functionality:</a:t>
            </a:r>
          </a:p>
          <a:p>
            <a:pPr lvl="1"/>
            <a:r>
              <a:rPr lang="en-US" dirty="0" smtClean="0"/>
              <a:t>Publish audio/video stream</a:t>
            </a:r>
          </a:p>
          <a:p>
            <a:pPr lvl="1"/>
            <a:r>
              <a:rPr lang="en-US" dirty="0" smtClean="0"/>
              <a:t>Fetch multiple audio/video streams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29A-49DD-8A4C-85D8-F24A658BBBEC}" type="datetime1">
              <a:rPr lang="en-US" smtClean="0"/>
              <a:t>8/5/14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 descr="Screen Shot 2014-05-23 at 5.02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28" y="1600200"/>
            <a:ext cx="4745773" cy="296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30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steps. </a:t>
            </a:r>
            <a:br>
              <a:rPr lang="en-US" dirty="0" smtClean="0"/>
            </a:br>
            <a:r>
              <a:rPr lang="en-US" dirty="0" smtClean="0"/>
              <a:t>Real</a:t>
            </a:r>
            <a:r>
              <a:rPr lang="en-US" dirty="0"/>
              <a:t>-time Adaptive Rate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Goals:</a:t>
            </a:r>
            <a:endParaRPr lang="en-US" dirty="0"/>
          </a:p>
          <a:p>
            <a:pPr lvl="1"/>
            <a:r>
              <a:rPr lang="en-US" dirty="0" smtClean="0"/>
              <a:t>Keep </a:t>
            </a:r>
            <a:r>
              <a:rPr lang="en-US" dirty="0"/>
              <a:t>low-latency transmission &amp; best throughput</a:t>
            </a:r>
          </a:p>
          <a:p>
            <a:pPr lvl="1"/>
            <a:r>
              <a:rPr lang="en-US" dirty="0" smtClean="0"/>
              <a:t>Maintain </a:t>
            </a:r>
            <a:r>
              <a:rPr lang="en-US" dirty="0"/>
              <a:t>RTT fairness (self-fairness)</a:t>
            </a:r>
          </a:p>
          <a:p>
            <a:r>
              <a:rPr lang="en-US" dirty="0" smtClean="0"/>
              <a:t>Consumer</a:t>
            </a:r>
            <a:r>
              <a:rPr lang="en-US" dirty="0"/>
              <a:t>-driven</a:t>
            </a:r>
          </a:p>
          <a:p>
            <a:r>
              <a:rPr lang="en-US" dirty="0" smtClean="0"/>
              <a:t>NW </a:t>
            </a:r>
            <a:r>
              <a:rPr lang="en-US" dirty="0"/>
              <a:t>bandwidth estimation based on RTT and </a:t>
            </a:r>
            <a:r>
              <a:rPr lang="en-US" dirty="0" smtClean="0"/>
              <a:t>timeouts</a:t>
            </a:r>
            <a:endParaRPr lang="en-US" dirty="0"/>
          </a:p>
          <a:p>
            <a:r>
              <a:rPr lang="en-US" dirty="0" smtClean="0"/>
              <a:t>Control </a:t>
            </a:r>
            <a:r>
              <a:rPr lang="en-US" dirty="0"/>
              <a:t>interest rate according </a:t>
            </a:r>
            <a:r>
              <a:rPr lang="en-US" dirty="0" smtClean="0"/>
              <a:t>to bandwidth </a:t>
            </a:r>
            <a:r>
              <a:rPr lang="en-US" dirty="0"/>
              <a:t>estimation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0DAE-75BD-DA44-B0DC-81F2A1D9A9AC}" type="datetime1">
              <a:rPr lang="en-US" smtClean="0"/>
              <a:t>8/5/14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63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</a:t>
            </a:r>
            <a:r>
              <a:rPr lang="en-US" dirty="0" smtClean="0"/>
              <a:t>steps. Rate adaptation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collaboration with Panasonic R&amp;D department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783E-0EFA-5D49-AB7F-00727F64CF44}" type="datetime1">
              <a:rPr lang="en-US" smtClean="0"/>
              <a:t>8/4/14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 descr="ar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45" y="2125272"/>
            <a:ext cx="54737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60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steps. Conference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Discovery borrowed from Audio Conferencing Tool</a:t>
            </a:r>
          </a:p>
          <a:p>
            <a:pPr lvl="1"/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://conferences.sigcomm.org/sigcomm/2011/papers/icn/p68.</a:t>
            </a:r>
            <a:r>
              <a:rPr lang="en-US" sz="1800" dirty="0" smtClean="0">
                <a:hlinkClick r:id="rId2"/>
              </a:rPr>
              <a:t>pdf</a:t>
            </a:r>
            <a:endParaRPr lang="en-US" dirty="0" smtClean="0"/>
          </a:p>
          <a:p>
            <a:r>
              <a:rPr lang="en-US" sz="2400" dirty="0"/>
              <a:t>Broadcast conference roster </a:t>
            </a:r>
            <a:r>
              <a:rPr lang="en-US" sz="2400" dirty="0" smtClean="0"/>
              <a:t>namespace:</a:t>
            </a:r>
          </a:p>
          <a:p>
            <a:pPr lvl="1"/>
            <a:r>
              <a:rPr lang="en-US" sz="2000" i="1" dirty="0" smtClean="0"/>
              <a:t>/</a:t>
            </a:r>
            <a:r>
              <a:rPr lang="en-US" sz="2000" i="1" dirty="0" err="1" smtClean="0"/>
              <a:t>ndn</a:t>
            </a:r>
            <a:r>
              <a:rPr lang="en-US" sz="2000" i="1" dirty="0" smtClean="0"/>
              <a:t>/broadcast/</a:t>
            </a:r>
            <a:r>
              <a:rPr lang="en-US" sz="2000" i="1" dirty="0" err="1" smtClean="0"/>
              <a:t>ndnrtc</a:t>
            </a:r>
            <a:r>
              <a:rPr lang="en-US" sz="2000" i="1" dirty="0" smtClean="0"/>
              <a:t>/</a:t>
            </a:r>
            <a:r>
              <a:rPr lang="en-US" sz="2000" b="1" i="1" dirty="0" smtClean="0"/>
              <a:t>conference-list</a:t>
            </a:r>
            <a:endParaRPr lang="en-US" sz="2000" b="1" i="1" dirty="0"/>
          </a:p>
          <a:p>
            <a:r>
              <a:rPr lang="en-US" sz="2400" dirty="0" smtClean="0"/>
              <a:t>Conference description (SDP) is stored in application buffer and satisfies any incoming interests with conference name:</a:t>
            </a:r>
          </a:p>
          <a:p>
            <a:pPr lvl="1"/>
            <a:r>
              <a:rPr lang="en-US" sz="2000" i="1" dirty="0" smtClean="0"/>
              <a:t>/</a:t>
            </a:r>
            <a:r>
              <a:rPr lang="en-US" sz="2000" i="1" dirty="0" err="1" smtClean="0"/>
              <a:t>ndn</a:t>
            </a:r>
            <a:r>
              <a:rPr lang="en-US" sz="2000" i="1" dirty="0" smtClean="0"/>
              <a:t>/broadcast/</a:t>
            </a:r>
            <a:r>
              <a:rPr lang="en-US" sz="2000" i="1" dirty="0" err="1" smtClean="0"/>
              <a:t>ndnrtc</a:t>
            </a:r>
            <a:r>
              <a:rPr lang="en-US" sz="2000" i="1" dirty="0" smtClean="0"/>
              <a:t>/conference-list/</a:t>
            </a:r>
            <a:r>
              <a:rPr lang="en-US" sz="2000" b="1" i="1" dirty="0" smtClean="0"/>
              <a:t>morning-talk</a:t>
            </a:r>
          </a:p>
          <a:p>
            <a:r>
              <a:rPr lang="en-US" sz="2400" dirty="0" smtClean="0"/>
              <a:t>All users update conference list by issuing outstanding interests with </a:t>
            </a:r>
            <a:r>
              <a:rPr lang="en-US" sz="2400" b="1" dirty="0" err="1" smtClean="0"/>
              <a:t>ExclusionFilter</a:t>
            </a:r>
            <a:r>
              <a:rPr lang="en-US" sz="2400" b="1" dirty="0" smtClean="0"/>
              <a:t> </a:t>
            </a:r>
            <a:r>
              <a:rPr lang="en-US" sz="2400" dirty="0" smtClean="0"/>
              <a:t>and </a:t>
            </a:r>
            <a:r>
              <a:rPr lang="en-US" sz="2400" b="1" dirty="0" err="1" smtClean="0"/>
              <a:t>MustBeFresh</a:t>
            </a:r>
            <a:r>
              <a:rPr lang="en-US" sz="2400" b="1" dirty="0" smtClean="0"/>
              <a:t> </a:t>
            </a:r>
            <a:r>
              <a:rPr lang="en-US" sz="2400" dirty="0" smtClean="0"/>
              <a:t>flag for known conferences:</a:t>
            </a:r>
          </a:p>
          <a:p>
            <a:pPr lvl="1"/>
            <a:r>
              <a:rPr lang="en-US" sz="2000" i="1" dirty="0" smtClean="0"/>
              <a:t>/</a:t>
            </a:r>
            <a:r>
              <a:rPr lang="en-US" sz="2000" i="1" dirty="0" err="1" smtClean="0"/>
              <a:t>ndn</a:t>
            </a:r>
            <a:r>
              <a:rPr lang="en-US" sz="2000" i="1" dirty="0" smtClean="0"/>
              <a:t>/broadcast/</a:t>
            </a:r>
            <a:r>
              <a:rPr lang="en-US" sz="2000" i="1" dirty="0" err="1" smtClean="0"/>
              <a:t>conference-list</a:t>
            </a:r>
            <a:r>
              <a:rPr lang="en-US" sz="2000" b="1" i="1" dirty="0" err="1" smtClean="0"/>
              <a:t>?exclusionFilter</a:t>
            </a:r>
            <a:r>
              <a:rPr lang="en-US" sz="2000" b="1" i="1" dirty="0" smtClean="0"/>
              <a:t>=</a:t>
            </a:r>
            <a:r>
              <a:rPr lang="en-US" sz="2000" b="1" i="1" dirty="0" err="1" smtClean="0"/>
              <a:t>monring-talk&amp;mustBeFresh</a:t>
            </a:r>
            <a:r>
              <a:rPr lang="en-US" sz="2000" b="1" i="1" dirty="0" smtClean="0"/>
              <a:t>=1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0DAE-75BD-DA44-B0DC-81F2A1D9A9AC}" type="datetime1">
              <a:rPr lang="en-US" smtClean="0"/>
              <a:t>8/5/14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46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steps. Trust model.</a:t>
            </a:r>
            <a:br>
              <a:rPr lang="en-US" dirty="0" smtClean="0"/>
            </a:br>
            <a:r>
              <a:rPr lang="en-US" dirty="0" smtClean="0"/>
              <a:t>Web </a:t>
            </a:r>
            <a:r>
              <a:rPr lang="en-US" dirty="0" smtClean="0"/>
              <a:t>of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 discussion</a:t>
            </a:r>
            <a:endParaRPr lang="ru-RU" dirty="0" smtClean="0"/>
          </a:p>
          <a:p>
            <a:r>
              <a:rPr lang="en-US" b="1" dirty="0" smtClean="0"/>
              <a:t>W</a:t>
            </a:r>
            <a:r>
              <a:rPr lang="en-US" b="1" dirty="0" smtClean="0"/>
              <a:t>eb </a:t>
            </a:r>
            <a:r>
              <a:rPr lang="en-US" b="1" dirty="0"/>
              <a:t>O</a:t>
            </a:r>
            <a:r>
              <a:rPr lang="en-US" b="1" dirty="0" smtClean="0"/>
              <a:t>f </a:t>
            </a:r>
            <a:r>
              <a:rPr lang="en-US" b="1" dirty="0"/>
              <a:t>T</a:t>
            </a:r>
            <a:r>
              <a:rPr lang="en-US" b="1" dirty="0" smtClean="0"/>
              <a:t>rust</a:t>
            </a:r>
            <a:r>
              <a:rPr lang="en-US" dirty="0" smtClean="0"/>
              <a:t> model for identity verifications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://named-data.net/wp-content/uploads/2014/07/ndn-tr-23-chronochat-</a:t>
            </a:r>
            <a:r>
              <a:rPr lang="en-US" dirty="0" smtClean="0">
                <a:hlinkClick r:id="rId2"/>
              </a:rPr>
              <a:t>security.pdf</a:t>
            </a:r>
            <a:endParaRPr lang="en-US" dirty="0" smtClean="0"/>
          </a:p>
          <a:p>
            <a:pPr lvl="1"/>
            <a:r>
              <a:rPr lang="en-US" dirty="0" smtClean="0"/>
              <a:t>Implemented in NDN-CPP library</a:t>
            </a:r>
          </a:p>
          <a:p>
            <a:r>
              <a:rPr lang="en-US" dirty="0" smtClean="0"/>
              <a:t>Media data is encrypted by symmetric key</a:t>
            </a:r>
          </a:p>
          <a:p>
            <a:r>
              <a:rPr lang="en-US" dirty="0" smtClean="0"/>
              <a:t>Access management:</a:t>
            </a:r>
          </a:p>
          <a:p>
            <a:pPr lvl="1"/>
            <a:r>
              <a:rPr lang="en-US" dirty="0" smtClean="0"/>
              <a:t> If Producer A trusts Consumer B, he explicitly sends his symmetric key encrypted by B’s public key to Consumer 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0575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steps. Browser plug-in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Developer: </a:t>
            </a:r>
            <a:r>
              <a:rPr lang="en-US" dirty="0" err="1" smtClean="0"/>
              <a:t>Zhehao</a:t>
            </a:r>
            <a:r>
              <a:rPr lang="en-US" dirty="0" smtClean="0"/>
              <a:t> Wang (REMAP)</a:t>
            </a:r>
          </a:p>
          <a:p>
            <a:r>
              <a:rPr lang="en-US" dirty="0" smtClean="0"/>
              <a:t>Browser </a:t>
            </a:r>
            <a:r>
              <a:rPr lang="en-US" dirty="0"/>
              <a:t>integration status:</a:t>
            </a:r>
          </a:p>
          <a:p>
            <a:pPr lvl="1"/>
            <a:r>
              <a:rPr lang="en-US" dirty="0"/>
              <a:t>Firefox plugin (external NPAPI library) functioning as external renderer.</a:t>
            </a:r>
          </a:p>
          <a:p>
            <a:pPr lvl="1"/>
            <a:r>
              <a:rPr lang="en-US" dirty="0"/>
              <a:t>Can start/stop publishing/fetching in a browser tab.</a:t>
            </a:r>
          </a:p>
          <a:p>
            <a:r>
              <a:rPr lang="en-US" dirty="0"/>
              <a:t>Browser integration to-dos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UI</a:t>
            </a:r>
          </a:p>
          <a:p>
            <a:pPr lvl="1"/>
            <a:r>
              <a:rPr lang="en-US" dirty="0" smtClean="0"/>
              <a:t>Text chat</a:t>
            </a:r>
          </a:p>
          <a:p>
            <a:pPr lvl="1"/>
            <a:r>
              <a:rPr lang="en-US" dirty="0" smtClean="0"/>
              <a:t>Debugging stage (first release by 8/8/2014)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0DAE-75BD-DA44-B0DC-81F2A1D9A9AC}" type="datetime1">
              <a:rPr lang="en-US" smtClean="0"/>
              <a:t>8/5/14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9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NDN Real Time Conferencing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Goals:</a:t>
            </a:r>
          </a:p>
          <a:p>
            <a:pPr marL="800100" lvl="1" indent="-342900"/>
            <a:r>
              <a:rPr lang="en-US" dirty="0"/>
              <a:t>Real-time audio/video/text chat </a:t>
            </a:r>
            <a:r>
              <a:rPr lang="en-US" dirty="0" smtClean="0"/>
              <a:t>library which </a:t>
            </a:r>
            <a:r>
              <a:rPr lang="en-US" dirty="0"/>
              <a:t>allows many-to-many conferencing over the NDN network and requires no direct communication between peers</a:t>
            </a:r>
          </a:p>
          <a:p>
            <a:pPr lvl="1"/>
            <a:r>
              <a:rPr lang="en-US" dirty="0" smtClean="0"/>
              <a:t>Traffic </a:t>
            </a:r>
            <a:r>
              <a:rPr lang="en-US" dirty="0" smtClean="0"/>
              <a:t>generator for the </a:t>
            </a:r>
            <a:r>
              <a:rPr lang="en-US" dirty="0" err="1" smtClean="0"/>
              <a:t>testbed</a:t>
            </a:r>
            <a:endParaRPr lang="en-US" dirty="0" smtClean="0"/>
          </a:p>
          <a:p>
            <a:pPr lvl="1"/>
            <a:r>
              <a:rPr lang="en-US" dirty="0" smtClean="0"/>
              <a:t>Start point for NDN traffic congestion control algorithm research</a:t>
            </a:r>
          </a:p>
          <a:p>
            <a:pPr lvl="1"/>
            <a:r>
              <a:rPr lang="en-US" dirty="0" smtClean="0"/>
              <a:t>Test NDN-CPP library and TLV packet 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D222-DDEB-CD4F-9D54-91657CC6BF2A}" type="datetime1">
              <a:rPr lang="en-US" smtClean="0"/>
              <a:t>8/4/14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87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0DAE-75BD-DA44-B0DC-81F2A1D9A9AC}" type="datetime1">
              <a:rPr lang="en-US" smtClean="0"/>
              <a:t>8/5/14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7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Q&amp;A</a:t>
            </a:r>
          </a:p>
          <a:p>
            <a:endParaRPr lang="en-US" dirty="0" smtClean="0"/>
          </a:p>
          <a:p>
            <a:r>
              <a:rPr lang="en-US" dirty="0" smtClean="0"/>
              <a:t>Peter Gusev</a:t>
            </a:r>
          </a:p>
          <a:p>
            <a:r>
              <a:rPr lang="en-US" dirty="0" err="1" smtClean="0"/>
              <a:t>peter@remap.ucla.edu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0DAE-75BD-DA44-B0DC-81F2A1D9A9AC}" type="datetime1">
              <a:rPr lang="en-US" smtClean="0"/>
              <a:t>8/4/14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81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NDN-RTC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</a:t>
            </a:r>
            <a:r>
              <a:rPr lang="en-US" dirty="0" smtClean="0"/>
              <a:t>++ code</a:t>
            </a:r>
          </a:p>
          <a:p>
            <a:r>
              <a:rPr lang="en-US" dirty="0" smtClean="0"/>
              <a:t>Linked against NDN-CPP and </a:t>
            </a:r>
            <a:r>
              <a:rPr lang="en-US" dirty="0" err="1" smtClean="0"/>
              <a:t>WebRTC</a:t>
            </a:r>
            <a:r>
              <a:rPr lang="en-US" dirty="0" smtClean="0"/>
              <a:t> libraries</a:t>
            </a:r>
          </a:p>
          <a:p>
            <a:r>
              <a:rPr lang="en-US" dirty="0" smtClean="0"/>
              <a:t>Interfaces:</a:t>
            </a:r>
          </a:p>
          <a:p>
            <a:pPr lvl="1"/>
            <a:r>
              <a:rPr lang="en-US" dirty="0" smtClean="0"/>
              <a:t>Publish media (audio/video) streams</a:t>
            </a:r>
          </a:p>
          <a:p>
            <a:pPr lvl="1"/>
            <a:r>
              <a:rPr lang="en-US" dirty="0" smtClean="0"/>
              <a:t>Fetch media (audio/video) streams from multiple producers</a:t>
            </a:r>
          </a:p>
          <a:p>
            <a:r>
              <a:rPr lang="en-US" dirty="0" smtClean="0"/>
              <a:t>Demo app is provided </a:t>
            </a:r>
          </a:p>
          <a:p>
            <a:pPr lvl="1"/>
            <a:r>
              <a:rPr lang="en-US" dirty="0" smtClean="0"/>
              <a:t>Publishing audio/video stream</a:t>
            </a:r>
          </a:p>
          <a:p>
            <a:pPr lvl="1"/>
            <a:r>
              <a:rPr lang="en-US" dirty="0" smtClean="0"/>
              <a:t>Fetching audio/video streams (multiple)</a:t>
            </a:r>
          </a:p>
          <a:p>
            <a:r>
              <a:rPr lang="en-US" dirty="0" smtClean="0"/>
              <a:t>“Experimental alpha” state</a:t>
            </a:r>
          </a:p>
          <a:p>
            <a:pPr lvl="1"/>
            <a:r>
              <a:rPr lang="en-US" dirty="0" smtClean="0"/>
              <a:t>RTC functions only </a:t>
            </a:r>
            <a:r>
              <a:rPr lang="en-US" dirty="0" smtClean="0"/>
              <a:t>(simple trust model – sign/verify, </a:t>
            </a:r>
            <a:r>
              <a:rPr lang="en-US" dirty="0" smtClean="0"/>
              <a:t>no  conference discovery yet)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179F-42C8-3440-B644-9E6D2E79841E}" type="datetime1">
              <a:rPr lang="en-US" smtClean="0"/>
              <a:t>8/4/14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71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add-on use case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F9AB-F260-4C4A-A096-A0803344A1C4}" type="datetime1">
              <a:rPr lang="en-US" smtClean="0"/>
              <a:t>8/4/14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5</a:t>
            </a:fld>
            <a:endParaRPr lang="en-US"/>
          </a:p>
        </p:txBody>
      </p:sp>
      <p:pic>
        <p:nvPicPr>
          <p:cNvPr id="7" name="Content Placeholder 6" descr="addon-arch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37" b="-119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6413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WebRTC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www.webrtc.org</a:t>
            </a:r>
            <a:endParaRPr lang="en-US" dirty="0" smtClean="0"/>
          </a:p>
          <a:p>
            <a:r>
              <a:rPr lang="en-US" dirty="0" smtClean="0"/>
              <a:t>Included in the browser (Firefox, Chrome, Opera)</a:t>
            </a:r>
          </a:p>
          <a:p>
            <a:r>
              <a:rPr lang="en-US" dirty="0" smtClean="0"/>
              <a:t>RTC media processing:</a:t>
            </a:r>
          </a:p>
          <a:p>
            <a:pPr lvl="1"/>
            <a:r>
              <a:rPr lang="en-US" sz="2000" dirty="0" smtClean="0"/>
              <a:t>Video: encoding (VP8/9), rate adaptation, retransmissions</a:t>
            </a:r>
          </a:p>
          <a:p>
            <a:pPr lvl="1"/>
            <a:r>
              <a:rPr lang="en-US" sz="2000" dirty="0" smtClean="0"/>
              <a:t>Audio echo cancellation, gain control, A/V synchronization</a:t>
            </a:r>
          </a:p>
          <a:p>
            <a:r>
              <a:rPr lang="en-US" dirty="0"/>
              <a:t>P</a:t>
            </a:r>
            <a:r>
              <a:rPr lang="en-US" dirty="0" smtClean="0"/>
              <a:t>eer-to-peer connection mechanisms (ICE, TURN)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0E36-9E95-FC48-9DFD-27A03E2C9D9B}" type="datetime1">
              <a:rPr lang="en-US" smtClean="0"/>
              <a:t>8/4/14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6</a:t>
            </a:fld>
            <a:endParaRPr lang="en-US"/>
          </a:p>
        </p:txBody>
      </p:sp>
      <p:pic>
        <p:nvPicPr>
          <p:cNvPr id="9" name="Content Placeholder 8" descr="webrtc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701" b="-23701"/>
          <a:stretch>
            <a:fillRect/>
          </a:stretch>
        </p:blipFill>
        <p:spPr>
          <a:xfrm>
            <a:off x="4479306" y="1012252"/>
            <a:ext cx="4563237" cy="5113911"/>
          </a:xfrm>
        </p:spPr>
      </p:pic>
    </p:spTree>
    <p:extLst>
      <p:ext uri="{BB962C8B-B14F-4D97-AF65-F5344CB8AC3E}">
        <p14:creationId xmlns:p14="http://schemas.microsoft.com/office/powerpoint/2010/main" val="169583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WebRTC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Tightly coupled with RTP/RTCP</a:t>
            </a:r>
          </a:p>
          <a:p>
            <a:pPr lvl="1"/>
            <a:r>
              <a:rPr lang="en-US" dirty="0" smtClean="0"/>
              <a:t>Packets synchronization</a:t>
            </a:r>
          </a:p>
          <a:p>
            <a:pPr lvl="1"/>
            <a:r>
              <a:rPr lang="en-US" dirty="0" smtClean="0"/>
              <a:t>Congestion control</a:t>
            </a:r>
          </a:p>
          <a:p>
            <a:pPr lvl="1"/>
            <a:r>
              <a:rPr lang="en-US" dirty="0" smtClean="0"/>
              <a:t>Feedback channels (RTCP)</a:t>
            </a:r>
          </a:p>
          <a:p>
            <a:r>
              <a:rPr lang="en-US" dirty="0" smtClean="0"/>
              <a:t>Has interfaces for external transport</a:t>
            </a:r>
          </a:p>
          <a:p>
            <a:pPr lvl="1"/>
            <a:r>
              <a:rPr lang="en-US" dirty="0" smtClean="0"/>
              <a:t>Allows registering callbacks for transferring individual RTP/RTCP packets</a:t>
            </a:r>
            <a:endParaRPr lang="en-US" dirty="0"/>
          </a:p>
        </p:txBody>
      </p:sp>
      <p:pic>
        <p:nvPicPr>
          <p:cNvPr id="5" name="Content Placeholder 4" descr="webrtc-external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101" b="-118101"/>
          <a:stretch>
            <a:fillRect/>
          </a:stretch>
        </p:blipFill>
        <p:spPr/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8D04-93EA-A444-8951-8B8C384A92F4}" type="datetime1">
              <a:rPr lang="en-US" smtClean="0"/>
              <a:t>8/4/14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76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WebRTC</a:t>
            </a:r>
            <a:r>
              <a:rPr lang="en-US" dirty="0" smtClean="0"/>
              <a:t> in NDN-RTC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Avoid using RTP/RTCP</a:t>
            </a:r>
          </a:p>
          <a:p>
            <a:r>
              <a:rPr lang="en-US" dirty="0" smtClean="0"/>
              <a:t>NDN-RTC employs some video classes from the video pipeline (allows individual frames access):</a:t>
            </a:r>
          </a:p>
          <a:p>
            <a:pPr lvl="1"/>
            <a:r>
              <a:rPr lang="en-US" dirty="0" smtClean="0"/>
              <a:t>VP8 encoder/decoder</a:t>
            </a:r>
          </a:p>
          <a:p>
            <a:pPr lvl="1"/>
            <a:r>
              <a:rPr lang="en-US" dirty="0" smtClean="0"/>
              <a:t>Frame capturer</a:t>
            </a:r>
          </a:p>
          <a:p>
            <a:pPr lvl="1"/>
            <a:r>
              <a:rPr lang="en-US" dirty="0" smtClean="0"/>
              <a:t>Video renderer</a:t>
            </a:r>
          </a:p>
          <a:p>
            <a:r>
              <a:rPr lang="en-US" dirty="0" smtClean="0"/>
              <a:t>NDN-RTC works as an “external transport” for the audio pipeline (preserves echo cancellation, gain control, etc.)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C778-8FDE-F94A-BA41-D53CFF9C2749}" type="datetime1">
              <a:rPr lang="en-US" smtClean="0"/>
              <a:t>8/4/14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8</a:t>
            </a:fld>
            <a:endParaRPr lang="en-US"/>
          </a:p>
        </p:txBody>
      </p:sp>
      <p:pic>
        <p:nvPicPr>
          <p:cNvPr id="16" name="Content Placeholder 15" descr="webrtc-integration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140" b="-251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534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namespace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34396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2200" i="1" dirty="0" smtClean="0"/>
              <a:t>Root:</a:t>
            </a:r>
            <a:r>
              <a:rPr lang="en-US" sz="2200" dirty="0" smtClean="0"/>
              <a:t> </a:t>
            </a:r>
          </a:p>
          <a:p>
            <a:pPr lvl="1"/>
            <a:r>
              <a:rPr lang="en-US" sz="1800" dirty="0" smtClean="0"/>
              <a:t>User prefix (username)</a:t>
            </a:r>
          </a:p>
          <a:p>
            <a:r>
              <a:rPr lang="en-US" sz="2200" i="1" dirty="0" smtClean="0"/>
              <a:t>Stream:</a:t>
            </a:r>
            <a:r>
              <a:rPr lang="en-US" sz="2200" dirty="0" smtClean="0"/>
              <a:t> </a:t>
            </a:r>
          </a:p>
          <a:p>
            <a:pPr lvl="1"/>
            <a:r>
              <a:rPr lang="en-US" sz="1800" dirty="0" smtClean="0"/>
              <a:t>Media streams (audio/video)</a:t>
            </a:r>
          </a:p>
          <a:p>
            <a:r>
              <a:rPr lang="en-US" sz="2200" i="1" dirty="0" smtClean="0"/>
              <a:t>Bitrate:</a:t>
            </a:r>
            <a:r>
              <a:rPr lang="en-US" sz="2200" dirty="0" smtClean="0"/>
              <a:t> </a:t>
            </a:r>
            <a:endParaRPr lang="en-US" sz="2200" dirty="0" smtClean="0"/>
          </a:p>
          <a:p>
            <a:pPr lvl="1"/>
            <a:r>
              <a:rPr lang="en-US" sz="1800" dirty="0" smtClean="0"/>
              <a:t>Media stream </a:t>
            </a:r>
            <a:r>
              <a:rPr lang="en-US" sz="1800" dirty="0" smtClean="0"/>
              <a:t>bitrate</a:t>
            </a:r>
            <a:endParaRPr lang="en-US" sz="1800" dirty="0" smtClean="0"/>
          </a:p>
          <a:p>
            <a:r>
              <a:rPr lang="en-US" sz="2200" i="1" dirty="0" smtClean="0"/>
              <a:t>Stream info</a:t>
            </a:r>
            <a:r>
              <a:rPr lang="en-US" sz="2200" i="1" dirty="0" smtClean="0"/>
              <a:t>:</a:t>
            </a:r>
            <a:r>
              <a:rPr lang="en-US" sz="2200" dirty="0" smtClean="0"/>
              <a:t> </a:t>
            </a:r>
          </a:p>
          <a:p>
            <a:pPr lvl="1"/>
            <a:r>
              <a:rPr lang="en-US" sz="1800" dirty="0" smtClean="0"/>
              <a:t>Media stream encoding info </a:t>
            </a:r>
            <a:r>
              <a:rPr lang="en-US" sz="1800" dirty="0" smtClean="0"/>
              <a:t>(number of threads, actual </a:t>
            </a:r>
            <a:r>
              <a:rPr lang="en-US" sz="1800" dirty="0" err="1" smtClean="0"/>
              <a:t>framerate</a:t>
            </a:r>
            <a:r>
              <a:rPr lang="en-US" sz="1800" dirty="0" smtClean="0"/>
              <a:t>, </a:t>
            </a:r>
            <a:r>
              <a:rPr lang="en-US" sz="1800" dirty="0" smtClean="0"/>
              <a:t>bitrate, etc.)</a:t>
            </a:r>
            <a:endParaRPr lang="en-US" sz="1800" i="1" dirty="0"/>
          </a:p>
          <a:p>
            <a:r>
              <a:rPr lang="en-US" sz="2200" i="1" dirty="0" smtClean="0"/>
              <a:t>Frame type:</a:t>
            </a:r>
          </a:p>
          <a:p>
            <a:pPr lvl="1"/>
            <a:r>
              <a:rPr lang="en-US" sz="1800" i="1" dirty="0" smtClean="0"/>
              <a:t>Key and Delta frame in separate branches</a:t>
            </a:r>
          </a:p>
          <a:p>
            <a:r>
              <a:rPr lang="en-US" sz="2200" i="1" dirty="0" smtClean="0"/>
              <a:t>Packet:</a:t>
            </a:r>
            <a:r>
              <a:rPr lang="en-US" sz="2200" dirty="0" smtClean="0"/>
              <a:t> </a:t>
            </a:r>
          </a:p>
          <a:p>
            <a:pPr lvl="1"/>
            <a:r>
              <a:rPr lang="en-US" sz="1800" dirty="0" smtClean="0"/>
              <a:t>Individual media packets (audio samples, encoded video frames)</a:t>
            </a:r>
          </a:p>
          <a:p>
            <a:r>
              <a:rPr lang="en-US" sz="2200" i="1" dirty="0" smtClean="0"/>
              <a:t>Data type:</a:t>
            </a:r>
          </a:p>
          <a:p>
            <a:pPr lvl="1"/>
            <a:r>
              <a:rPr lang="en-US" sz="1800" i="1" dirty="0" smtClean="0"/>
              <a:t>Data and Parity segments in separate branches</a:t>
            </a:r>
          </a:p>
          <a:p>
            <a:r>
              <a:rPr lang="en-US" sz="2200" i="1" dirty="0" smtClean="0"/>
              <a:t>Segments:</a:t>
            </a:r>
            <a:r>
              <a:rPr lang="en-US" sz="2200" dirty="0" smtClean="0"/>
              <a:t> </a:t>
            </a:r>
          </a:p>
          <a:p>
            <a:pPr lvl="1"/>
            <a:r>
              <a:rPr lang="en-US" sz="1800" dirty="0" smtClean="0"/>
              <a:t>Actual NDN-data objects</a:t>
            </a: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6D1E-2DDD-C541-ADBB-5A0D2522BDC7}" type="datetime1">
              <a:rPr lang="en-US" smtClean="0"/>
              <a:t>8/4/14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C907-70C5-674F-94A6-3521BC516ADF}" type="slidenum">
              <a:rPr lang="en-US" smtClean="0"/>
              <a:t>9</a:t>
            </a:fld>
            <a:endParaRPr lang="en-US"/>
          </a:p>
        </p:txBody>
      </p:sp>
      <p:pic>
        <p:nvPicPr>
          <p:cNvPr id="8" name="Content Placeholder 7" descr="namespace-all.pdf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15" t="-9725" r="-11799" b="-22647"/>
          <a:stretch/>
        </p:blipFill>
        <p:spPr>
          <a:xfrm>
            <a:off x="3248487" y="866981"/>
            <a:ext cx="6533608" cy="5991019"/>
          </a:xfrm>
        </p:spPr>
      </p:pic>
    </p:spTree>
    <p:extLst>
      <p:ext uri="{BB962C8B-B14F-4D97-AF65-F5344CB8AC3E}">
        <p14:creationId xmlns:p14="http://schemas.microsoft.com/office/powerpoint/2010/main" val="3098796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6453</TotalTime>
  <Words>1851</Words>
  <Application>Microsoft Macintosh PowerPoint</Application>
  <PresentationFormat>On-screen Show (4:3)</PresentationFormat>
  <Paragraphs>304</Paragraphs>
  <Slides>31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NDN-RTC</vt:lpstr>
      <vt:lpstr>Agenda</vt:lpstr>
      <vt:lpstr>NDN Real Time Conferencing Tool</vt:lpstr>
      <vt:lpstr>NDN-RTC library</vt:lpstr>
      <vt:lpstr>Browser add-on use case</vt:lpstr>
      <vt:lpstr>WebRTC</vt:lpstr>
      <vt:lpstr>WebRTC (cont.)</vt:lpstr>
      <vt:lpstr>WebRTC in NDN-RTC</vt:lpstr>
      <vt:lpstr>User namespace</vt:lpstr>
      <vt:lpstr>User namespace (cont.)</vt:lpstr>
      <vt:lpstr>User namespace (cont.)</vt:lpstr>
      <vt:lpstr>NDN-RTC overview</vt:lpstr>
      <vt:lpstr>Publishing</vt:lpstr>
      <vt:lpstr>Segmentation</vt:lpstr>
      <vt:lpstr>Consuming</vt:lpstr>
      <vt:lpstr>Consumer modes</vt:lpstr>
      <vt:lpstr>Frame fetching</vt:lpstr>
      <vt:lpstr>RTT estimation</vt:lpstr>
      <vt:lpstr>Frame fetching based on frame type</vt:lpstr>
      <vt:lpstr>Interest pipeline and retransmission approach</vt:lpstr>
      <vt:lpstr>Chase mode</vt:lpstr>
      <vt:lpstr>Chase mode (cont.)</vt:lpstr>
      <vt:lpstr>Forward Error Correction</vt:lpstr>
      <vt:lpstr>Demo app</vt:lpstr>
      <vt:lpstr>Future steps.  Real-time Adaptive Rate Control</vt:lpstr>
      <vt:lpstr>Future steps. Rate adaptation (cont.)</vt:lpstr>
      <vt:lpstr>Future steps. Conference discovery</vt:lpstr>
      <vt:lpstr>Future steps. Trust model. Web of Trust</vt:lpstr>
      <vt:lpstr>Future steps. Browser plug-in</vt:lpstr>
      <vt:lpstr>Tests results</vt:lpstr>
      <vt:lpstr>Thanks </vt:lpstr>
    </vt:vector>
  </TitlesOfParts>
  <Company>REMAP-UCLA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NdnRtc</dc:title>
  <dc:creator>Peter Gusev</dc:creator>
  <cp:lastModifiedBy>Peter Gusev</cp:lastModifiedBy>
  <cp:revision>196</cp:revision>
  <dcterms:created xsi:type="dcterms:W3CDTF">2014-03-15T00:12:55Z</dcterms:created>
  <dcterms:modified xsi:type="dcterms:W3CDTF">2014-08-06T02:30:13Z</dcterms:modified>
</cp:coreProperties>
</file>