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6"/>
  </p:notesMasterIdLst>
  <p:sldIdLst>
    <p:sldId id="256" r:id="rId2"/>
    <p:sldId id="307" r:id="rId3"/>
    <p:sldId id="365" r:id="rId4"/>
    <p:sldId id="366" r:id="rId5"/>
    <p:sldId id="369" r:id="rId6"/>
    <p:sldId id="309" r:id="rId7"/>
    <p:sldId id="308" r:id="rId8"/>
    <p:sldId id="370" r:id="rId9"/>
    <p:sldId id="373" r:id="rId10"/>
    <p:sldId id="367" r:id="rId11"/>
    <p:sldId id="374" r:id="rId12"/>
    <p:sldId id="310" r:id="rId13"/>
    <p:sldId id="359" r:id="rId14"/>
    <p:sldId id="311" r:id="rId15"/>
    <p:sldId id="312" r:id="rId16"/>
    <p:sldId id="321" r:id="rId17"/>
    <p:sldId id="314" r:id="rId18"/>
    <p:sldId id="371" r:id="rId19"/>
    <p:sldId id="372" r:id="rId20"/>
    <p:sldId id="322" r:id="rId21"/>
    <p:sldId id="368" r:id="rId22"/>
    <p:sldId id="316" r:id="rId23"/>
    <p:sldId id="317" r:id="rId24"/>
    <p:sldId id="31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0F774-64BB-435A-BF3C-7C317EFEE60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31D4F-00E2-435E-838C-7ECAAFE82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31D4F-00E2-435E-838C-7ECAAFE82A7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44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EAD5-C96C-4AFB-B38D-9DDF52BC857A}" type="datetime1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F708-6724-4458-9F28-5C553DBEB536}" type="datetime1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9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74B7-6474-4EF6-85A8-A77A46196608}" type="datetime1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8C9B-06F4-4520-ADC9-E7FBE669F53E}" type="datetime1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5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6B27-7C65-42E1-B3E5-969E50A85B91}" type="datetime1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7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D09C7-0BB9-4D0C-8A47-E6298FF52D64}" type="datetime1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9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305F-892B-4448-94B5-AE8543A5AA60}" type="datetime1">
              <a:rPr lang="en-US" smtClean="0"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0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30BA-9588-41C2-BCDC-6F69C575A017}" type="datetime1">
              <a:rPr lang="en-US" smtClean="0"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0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5028-5E1A-4A22-B4CD-00F592470E34}" type="datetime1">
              <a:rPr lang="en-US" smtClean="0"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4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A02C1-97AC-47B7-BB1D-2D1807085190}" type="datetime1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A605-887B-4B0B-8150-C0C44DBC6139}" type="datetime1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4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A4524-2384-4222-A0B3-236F440C23EB}" type="datetime1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NFD forwarding pipelines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Junxiao</a:t>
            </a:r>
            <a:r>
              <a:rPr lang="en-US" dirty="0" smtClean="0"/>
              <a:t> Shi, </a:t>
            </a:r>
            <a:r>
              <a:rPr lang="en-US" dirty="0" smtClean="0"/>
              <a:t>2015-02-11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46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PIT </a:t>
            </a:r>
            <a:r>
              <a:rPr lang="en-US" dirty="0" err="1" smtClean="0"/>
              <a:t>unsatisfy</a:t>
            </a:r>
            <a:r>
              <a:rPr lang="en-US" dirty="0" smtClean="0"/>
              <a:t> 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PIT entry, set an </a:t>
            </a:r>
            <a:r>
              <a:rPr lang="en-US" dirty="0" err="1" smtClean="0"/>
              <a:t>unsatisfy</a:t>
            </a:r>
            <a:r>
              <a:rPr lang="en-US" dirty="0" smtClean="0"/>
              <a:t> timer which fires when </a:t>
            </a:r>
            <a:r>
              <a:rPr lang="en-US" dirty="0" err="1" smtClean="0"/>
              <a:t>InterestLifetime</a:t>
            </a:r>
            <a:r>
              <a:rPr lang="en-US" dirty="0" smtClean="0"/>
              <a:t> expires for all unexpired </a:t>
            </a:r>
            <a:r>
              <a:rPr lang="en-US" dirty="0" err="1" smtClean="0"/>
              <a:t>InRecords</a:t>
            </a:r>
            <a:endParaRPr lang="en-US" dirty="0" smtClean="0"/>
          </a:p>
          <a:p>
            <a:r>
              <a:rPr lang="en-US" dirty="0" smtClean="0"/>
              <a:t>When the </a:t>
            </a:r>
            <a:r>
              <a:rPr lang="en-US" dirty="0" err="1" smtClean="0"/>
              <a:t>unsatisfy</a:t>
            </a:r>
            <a:r>
              <a:rPr lang="en-US" dirty="0" smtClean="0"/>
              <a:t> timer fires, Interest unsatisfied pipeline is entered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65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Flowchart: Predefined Process 7"/>
          <p:cNvSpPr/>
          <p:nvPr/>
        </p:nvSpPr>
        <p:spPr>
          <a:xfrm>
            <a:off x="4893757" y="3629661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outgoing Data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923213" y="362966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set PIT </a:t>
            </a:r>
            <a:r>
              <a:rPr lang="en-US" dirty="0" smtClean="0"/>
              <a:t>straggler </a:t>
            </a:r>
            <a:r>
              <a:rPr lang="en-US" dirty="0"/>
              <a:t>timer</a:t>
            </a:r>
          </a:p>
        </p:txBody>
      </p:sp>
      <p:cxnSp>
        <p:nvCxnSpPr>
          <p:cNvPr id="49" name="Straight Arrow Connector 48"/>
          <p:cNvCxnSpPr>
            <a:stCxn id="48" idx="0"/>
            <a:endCxn id="63" idx="2"/>
          </p:cNvCxnSpPr>
          <p:nvPr/>
        </p:nvCxnSpPr>
        <p:spPr>
          <a:xfrm flipH="1" flipV="1">
            <a:off x="3734572" y="3293517"/>
            <a:ext cx="11601" cy="33614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096769" y="3296730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timer event</a:t>
            </a:r>
          </a:p>
        </p:txBody>
      </p:sp>
      <p:cxnSp>
        <p:nvCxnSpPr>
          <p:cNvPr id="68" name="Straight Arrow Connector 67"/>
          <p:cNvCxnSpPr>
            <a:stCxn id="48" idx="3"/>
            <a:endCxn id="8" idx="1"/>
          </p:cNvCxnSpPr>
          <p:nvPr/>
        </p:nvCxnSpPr>
        <p:spPr>
          <a:xfrm>
            <a:off x="4569133" y="3903981"/>
            <a:ext cx="3246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Predefined Process 62"/>
          <p:cNvSpPr/>
          <p:nvPr/>
        </p:nvSpPr>
        <p:spPr>
          <a:xfrm>
            <a:off x="2911612" y="274487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ContentStore</a:t>
            </a:r>
            <a:r>
              <a:rPr lang="en-US" dirty="0" smtClean="0"/>
              <a:t> hit pipeline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48" idx="1"/>
          </p:cNvCxnSpPr>
          <p:nvPr/>
        </p:nvCxnSpPr>
        <p:spPr>
          <a:xfrm>
            <a:off x="2562225" y="3903981"/>
            <a:ext cx="3609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904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 incoming Interest to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FIB entry and incoming Interest, determine which strategy should process this Interest, and trigger that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92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loop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an Interest that has been considered looped</a:t>
            </a:r>
          </a:p>
          <a:p>
            <a:pPr lvl="1"/>
            <a:r>
              <a:rPr lang="en-US" dirty="0" smtClean="0"/>
              <a:t>This pipeline is currently empty, which means Interest packet is dropped. NACK could be added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13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26971" y="5181067"/>
            <a:ext cx="6725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886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Interest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03743" y="4243020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insert </a:t>
            </a:r>
            <a:r>
              <a:rPr lang="en-US" dirty="0" err="1"/>
              <a:t>OutRecord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91081" y="4243020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pick Interest</a:t>
            </a:r>
          </a:p>
        </p:txBody>
      </p:sp>
      <p:cxnSp>
        <p:nvCxnSpPr>
          <p:cNvPr id="12" name="Straight Arrow Connector 11"/>
          <p:cNvCxnSpPr>
            <a:stCxn id="5" idx="3"/>
            <a:endCxn id="19" idx="1"/>
          </p:cNvCxnSpPr>
          <p:nvPr/>
        </p:nvCxnSpPr>
        <p:spPr>
          <a:xfrm flipV="1">
            <a:off x="6649663" y="4514232"/>
            <a:ext cx="406222" cy="3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  <a:endCxn id="5" idx="1"/>
          </p:cNvCxnSpPr>
          <p:nvPr/>
        </p:nvCxnSpPr>
        <p:spPr>
          <a:xfrm>
            <a:off x="4637001" y="4517340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055885" y="4239911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Interest</a:t>
            </a:r>
          </a:p>
        </p:txBody>
      </p:sp>
      <p:sp>
        <p:nvSpPr>
          <p:cNvPr id="16" name="Flowchart: Decision 15"/>
          <p:cNvSpPr/>
          <p:nvPr/>
        </p:nvSpPr>
        <p:spPr>
          <a:xfrm>
            <a:off x="1017899" y="259710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17" name="Straight Arrow Connector 16"/>
          <p:cNvCxnSpPr>
            <a:endCxn id="16" idx="1"/>
          </p:cNvCxnSpPr>
          <p:nvPr/>
        </p:nvCxnSpPr>
        <p:spPr>
          <a:xfrm>
            <a:off x="565727" y="3145744"/>
            <a:ext cx="4521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25" idx="3"/>
            <a:endCxn id="6" idx="1"/>
          </p:cNvCxnSpPr>
          <p:nvPr/>
        </p:nvCxnSpPr>
        <p:spPr>
          <a:xfrm flipH="1">
            <a:off x="2991081" y="3145742"/>
            <a:ext cx="2823194" cy="1371598"/>
          </a:xfrm>
          <a:prstGeom prst="bentConnector5">
            <a:avLst>
              <a:gd name="adj1" fmla="val -8097"/>
              <a:gd name="adj2" fmla="val 60000"/>
              <a:gd name="adj3" fmla="val 10809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3"/>
            <a:endCxn id="25" idx="1"/>
          </p:cNvCxnSpPr>
          <p:nvPr/>
        </p:nvCxnSpPr>
        <p:spPr>
          <a:xfrm flipV="1">
            <a:off x="3212459" y="3145742"/>
            <a:ext cx="407256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70370" y="228794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31356" y="1938829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25" name="Flowchart: Decision 24"/>
          <p:cNvSpPr/>
          <p:nvPr/>
        </p:nvSpPr>
        <p:spPr>
          <a:xfrm>
            <a:off x="3619715" y="259710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localhop</a:t>
            </a:r>
            <a:r>
              <a:rPr lang="en-US" sz="1600" dirty="0"/>
              <a:t>?</a:t>
            </a:r>
          </a:p>
        </p:txBody>
      </p:sp>
      <p:cxnSp>
        <p:nvCxnSpPr>
          <p:cNvPr id="11" name="Straight Arrow Connector 10"/>
          <p:cNvCxnSpPr>
            <a:stCxn id="16" idx="0"/>
            <a:endCxn id="24" idx="2"/>
          </p:cNvCxnSpPr>
          <p:nvPr/>
        </p:nvCxnSpPr>
        <p:spPr>
          <a:xfrm flipV="1">
            <a:off x="2115179" y="2308162"/>
            <a:ext cx="0" cy="288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33172" y="1938829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31" name="Straight Arrow Connector 30"/>
          <p:cNvCxnSpPr>
            <a:stCxn id="25" idx="0"/>
          </p:cNvCxnSpPr>
          <p:nvPr/>
        </p:nvCxnSpPr>
        <p:spPr>
          <a:xfrm flipV="1">
            <a:off x="4716995" y="2349724"/>
            <a:ext cx="0" cy="247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820321" y="230214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5586" y="287142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701907" y="287142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950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outgoing Interest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PIT entry and </a:t>
            </a:r>
            <a:r>
              <a:rPr lang="en-US" dirty="0" err="1" smtClean="0"/>
              <a:t>nexthop</a:t>
            </a:r>
            <a:r>
              <a:rPr lang="en-US" dirty="0" smtClean="0"/>
              <a:t>, decide the guiders on the outgoing Interest</a:t>
            </a:r>
            <a:endParaRPr lang="en-US" dirty="0"/>
          </a:p>
          <a:p>
            <a:pPr lvl="1"/>
            <a:r>
              <a:rPr lang="en-US" strike="sngStrike" dirty="0" smtClean="0"/>
              <a:t>Nonce and </a:t>
            </a:r>
            <a:r>
              <a:rPr lang="en-US" strike="sngStrike" dirty="0" err="1" smtClean="0"/>
              <a:t>InterestLifetime</a:t>
            </a:r>
            <a:r>
              <a:rPr lang="en-US" strike="sngStrike" dirty="0" smtClean="0"/>
              <a:t> come from an </a:t>
            </a:r>
            <a:r>
              <a:rPr lang="en-US" strike="sngStrike" dirty="0" err="1" smtClean="0"/>
              <a:t>InRecord</a:t>
            </a:r>
            <a:r>
              <a:rPr lang="en-US" strike="sngStrike" dirty="0" smtClean="0"/>
              <a:t> with longest remaining lifetime, however </a:t>
            </a:r>
            <a:r>
              <a:rPr lang="en-US" strike="sngStrike" dirty="0" err="1" smtClean="0"/>
              <a:t>InRecord</a:t>
            </a:r>
            <a:r>
              <a:rPr lang="en-US" strike="sngStrike" dirty="0" smtClean="0"/>
              <a:t> with same Face as the </a:t>
            </a:r>
            <a:r>
              <a:rPr lang="en-US" strike="sngStrike" dirty="0" err="1" smtClean="0"/>
              <a:t>nexthop</a:t>
            </a:r>
            <a:r>
              <a:rPr lang="en-US" strike="sngStrike" dirty="0" smtClean="0"/>
              <a:t> cannot be used</a:t>
            </a:r>
          </a:p>
          <a:p>
            <a:pPr lvl="1"/>
            <a:r>
              <a:rPr lang="en-US" strike="sngStrike" dirty="0" err="1" smtClean="0"/>
              <a:t>InterestLifetime</a:t>
            </a:r>
            <a:r>
              <a:rPr lang="en-US" strike="sngStrike" dirty="0" smtClean="0"/>
              <a:t> is carried from the original packet without deducting the time elapsed</a:t>
            </a:r>
          </a:p>
          <a:p>
            <a:pPr lvl="1"/>
            <a:r>
              <a:rPr lang="en-US" strike="sngStrike" dirty="0" smtClean="0"/>
              <a:t>Scope is the most relaxed among all unexpired </a:t>
            </a:r>
            <a:r>
              <a:rPr lang="en-US" strike="sngStrike" dirty="0" err="1" smtClean="0"/>
              <a:t>InRecords</a:t>
            </a:r>
            <a:endParaRPr lang="en-US" strike="sngStrike" dirty="0" smtClean="0"/>
          </a:p>
          <a:p>
            <a:pPr lvl="1"/>
            <a:r>
              <a:rPr lang="en-US" dirty="0" smtClean="0"/>
              <a:t>The last incoming Interest is picked</a:t>
            </a:r>
          </a:p>
          <a:p>
            <a:pPr lvl="2"/>
            <a:r>
              <a:rPr lang="en-US" dirty="0" smtClean="0"/>
              <a:t>This is a simple choice until we understand the effect of guiders better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24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reject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an Interest that has been decided that it has nowhere to go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16</a:t>
            </a:fld>
            <a:endParaRPr lang="en-US" dirty="0"/>
          </a:p>
        </p:txBody>
      </p:sp>
      <p:cxnSp>
        <p:nvCxnSpPr>
          <p:cNvPr id="12" name="Straight Arrow Connector 11"/>
          <p:cNvCxnSpPr>
            <a:stCxn id="11" idx="3"/>
            <a:endCxn id="23" idx="1"/>
          </p:cNvCxnSpPr>
          <p:nvPr/>
        </p:nvCxnSpPr>
        <p:spPr>
          <a:xfrm>
            <a:off x="2450274" y="3526095"/>
            <a:ext cx="3189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769174" y="3251775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set PIT straggler timer</a:t>
            </a:r>
          </a:p>
        </p:txBody>
      </p:sp>
      <p:cxnSp>
        <p:nvCxnSpPr>
          <p:cNvPr id="8" name="Straight Arrow Connector 7"/>
          <p:cNvCxnSpPr>
            <a:stCxn id="23" idx="2"/>
            <a:endCxn id="14" idx="0"/>
          </p:cNvCxnSpPr>
          <p:nvPr/>
        </p:nvCxnSpPr>
        <p:spPr>
          <a:xfrm>
            <a:off x="3592134" y="3800415"/>
            <a:ext cx="0" cy="565192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54331" y="3893552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timer event</a:t>
            </a:r>
          </a:p>
        </p:txBody>
      </p:sp>
      <p:cxnSp>
        <p:nvCxnSpPr>
          <p:cNvPr id="13" name="Straight Arrow Connector 12"/>
          <p:cNvCxnSpPr>
            <a:stCxn id="23" idx="3"/>
          </p:cNvCxnSpPr>
          <p:nvPr/>
        </p:nvCxnSpPr>
        <p:spPr>
          <a:xfrm>
            <a:off x="4415095" y="3526096"/>
            <a:ext cx="464015" cy="1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04353" y="3251775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cancel </a:t>
            </a:r>
            <a:r>
              <a:rPr lang="en-US" sz="1600" dirty="0" err="1"/>
              <a:t>unsatisfy</a:t>
            </a:r>
            <a:r>
              <a:rPr lang="en-US" sz="1600" dirty="0"/>
              <a:t> &amp; straggler timer</a:t>
            </a:r>
          </a:p>
        </p:txBody>
      </p:sp>
      <p:sp>
        <p:nvSpPr>
          <p:cNvPr id="14" name="Flowchart: Predefined Process 13"/>
          <p:cNvSpPr/>
          <p:nvPr/>
        </p:nvSpPr>
        <p:spPr>
          <a:xfrm>
            <a:off x="2769174" y="436560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50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unsatisfied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17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8887" y="3191950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invoke PIT unsatisfied callback</a:t>
            </a:r>
          </a:p>
        </p:txBody>
      </p:sp>
      <p:cxnSp>
        <p:nvCxnSpPr>
          <p:cNvPr id="35" name="Straight Arrow Connector 34"/>
          <p:cNvCxnSpPr>
            <a:endCxn id="23" idx="1"/>
          </p:cNvCxnSpPr>
          <p:nvPr/>
        </p:nvCxnSpPr>
        <p:spPr>
          <a:xfrm>
            <a:off x="308893" y="3461054"/>
            <a:ext cx="439994" cy="5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3" idx="3"/>
            <a:endCxn id="8" idx="1"/>
          </p:cNvCxnSpPr>
          <p:nvPr/>
        </p:nvCxnSpPr>
        <p:spPr>
          <a:xfrm flipV="1">
            <a:off x="2943447" y="3461054"/>
            <a:ext cx="366742" cy="5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Predefined Process 7"/>
          <p:cNvSpPr/>
          <p:nvPr/>
        </p:nvSpPr>
        <p:spPr>
          <a:xfrm>
            <a:off x="3310189" y="3186734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194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finalize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18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342189" y="4131296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delete</a:t>
            </a:r>
          </a:p>
        </p:txBody>
      </p:sp>
      <p:cxnSp>
        <p:nvCxnSpPr>
          <p:cNvPr id="9" name="Straight Arrow Connector 8"/>
          <p:cNvCxnSpPr>
            <a:stCxn id="13" idx="3"/>
            <a:endCxn id="11" idx="1"/>
          </p:cNvCxnSpPr>
          <p:nvPr/>
        </p:nvCxnSpPr>
        <p:spPr>
          <a:xfrm>
            <a:off x="2950085" y="3427716"/>
            <a:ext cx="366742" cy="1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316827" y="3154522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Dead Nonce List insert</a:t>
            </a:r>
            <a:endParaRPr lang="en-US" dirty="0"/>
          </a:p>
        </p:txBody>
      </p:sp>
      <p:sp>
        <p:nvSpPr>
          <p:cNvPr id="13" name="Flowchart: Decision 12"/>
          <p:cNvSpPr/>
          <p:nvPr/>
        </p:nvSpPr>
        <p:spPr>
          <a:xfrm>
            <a:off x="755525" y="2879076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need Dead Nonce List insert?</a:t>
            </a:r>
            <a:endParaRPr lang="en-US" sz="1600" dirty="0"/>
          </a:p>
        </p:txBody>
      </p:sp>
      <p:cxnSp>
        <p:nvCxnSpPr>
          <p:cNvPr id="15" name="Straight Arrow Connector 14"/>
          <p:cNvCxnSpPr>
            <a:endCxn id="13" idx="1"/>
          </p:cNvCxnSpPr>
          <p:nvPr/>
        </p:nvCxnSpPr>
        <p:spPr>
          <a:xfrm flipV="1">
            <a:off x="388783" y="3427716"/>
            <a:ext cx="366742" cy="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50085" y="304628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18" name="Elbow Connector 17"/>
          <p:cNvCxnSpPr>
            <a:stCxn id="11" idx="3"/>
            <a:endCxn id="12" idx="1"/>
          </p:cNvCxnSpPr>
          <p:nvPr/>
        </p:nvCxnSpPr>
        <p:spPr>
          <a:xfrm>
            <a:off x="4962747" y="3428842"/>
            <a:ext cx="379442" cy="97677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3" idx="2"/>
            <a:endCxn id="12" idx="1"/>
          </p:cNvCxnSpPr>
          <p:nvPr/>
        </p:nvCxnSpPr>
        <p:spPr>
          <a:xfrm rot="16200000" flipH="1">
            <a:off x="3382867" y="2446294"/>
            <a:ext cx="429260" cy="34893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52804" y="391722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6777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 Nonce List insert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Dead Nonce List insertion is needed if:</a:t>
            </a:r>
          </a:p>
          <a:p>
            <a:pPr lvl="1"/>
            <a:r>
              <a:rPr lang="en-US" dirty="0" smtClean="0"/>
              <a:t>Interest </a:t>
            </a:r>
            <a:r>
              <a:rPr lang="en-US" dirty="0"/>
              <a:t>is </a:t>
            </a:r>
            <a:r>
              <a:rPr lang="en-US" dirty="0" err="1"/>
              <a:t>unsatisified</a:t>
            </a:r>
            <a:r>
              <a:rPr lang="en-US" dirty="0"/>
              <a:t>, </a:t>
            </a:r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Interest </a:t>
            </a:r>
            <a:r>
              <a:rPr lang="en-US" dirty="0"/>
              <a:t>has </a:t>
            </a:r>
            <a:r>
              <a:rPr lang="en-US" dirty="0" err="1"/>
              <a:t>MustBeFresh</a:t>
            </a:r>
            <a:r>
              <a:rPr lang="en-US" dirty="0"/>
              <a:t>=yes and Data </a:t>
            </a:r>
            <a:r>
              <a:rPr lang="en-US" dirty="0" err="1"/>
              <a:t>FreshnessPeriod</a:t>
            </a:r>
            <a:r>
              <a:rPr lang="en-US" dirty="0"/>
              <a:t> is shorter than </a:t>
            </a:r>
            <a:r>
              <a:rPr lang="en-US" dirty="0" smtClean="0"/>
              <a:t>6 seconds</a:t>
            </a:r>
          </a:p>
          <a:p>
            <a:r>
              <a:rPr lang="en-US" dirty="0" err="1" smtClean="0"/>
              <a:t>Nonces</a:t>
            </a:r>
            <a:r>
              <a:rPr lang="en-US" dirty="0" smtClean="0"/>
              <a:t> in </a:t>
            </a:r>
            <a:r>
              <a:rPr lang="en-US" dirty="0" err="1" smtClean="0"/>
              <a:t>OutRecords</a:t>
            </a:r>
            <a:r>
              <a:rPr lang="en-US" dirty="0" smtClean="0"/>
              <a:t> are inserted to Dead Nonce List.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85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Forwarding consists of pipelines and strategies</a:t>
            </a:r>
          </a:p>
          <a:p>
            <a:r>
              <a:rPr lang="en-US" smtClean="0"/>
              <a:t>Pipeline: a series of steps that operate on a packet or a PIT entry</a:t>
            </a:r>
          </a:p>
          <a:p>
            <a:r>
              <a:rPr lang="en-US" smtClean="0"/>
              <a:t>Strategy: a decision maker on whether, when, and where to forward an Interest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463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94500" y="-59782"/>
            <a:ext cx="5622500" cy="840960"/>
          </a:xfrm>
        </p:spPr>
        <p:txBody>
          <a:bodyPr/>
          <a:lstStyle/>
          <a:p>
            <a:r>
              <a:rPr lang="en-US" dirty="0" smtClean="0"/>
              <a:t>incoming Data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20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112246" y="1345938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match</a:t>
            </a:r>
          </a:p>
        </p:txBody>
      </p:sp>
      <p:sp>
        <p:nvSpPr>
          <p:cNvPr id="7" name="Rectangle 6"/>
          <p:cNvSpPr/>
          <p:nvPr/>
        </p:nvSpPr>
        <p:spPr>
          <a:xfrm>
            <a:off x="103791" y="143677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receive Data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98667" y="161947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12" name="Straight Arrow Connector 11"/>
          <p:cNvCxnSpPr>
            <a:stCxn id="6" idx="2"/>
            <a:endCxn id="41" idx="0"/>
          </p:cNvCxnSpPr>
          <p:nvPr/>
        </p:nvCxnSpPr>
        <p:spPr>
          <a:xfrm flipH="1">
            <a:off x="1197725" y="2443218"/>
            <a:ext cx="11801" cy="178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127800" y="1643924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 insert</a:t>
            </a:r>
          </a:p>
        </p:txBody>
      </p:sp>
      <p:cxnSp>
        <p:nvCxnSpPr>
          <p:cNvPr id="18" name="Straight Arrow Connector 17"/>
          <p:cNvCxnSpPr>
            <a:stCxn id="6" idx="3"/>
            <a:endCxn id="16" idx="1"/>
          </p:cNvCxnSpPr>
          <p:nvPr/>
        </p:nvCxnSpPr>
        <p:spPr>
          <a:xfrm>
            <a:off x="2306806" y="1894578"/>
            <a:ext cx="820994" cy="23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Predefined Process 18"/>
          <p:cNvSpPr/>
          <p:nvPr/>
        </p:nvSpPr>
        <p:spPr>
          <a:xfrm>
            <a:off x="6348971" y="4117058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outgoing Data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338814" y="1703783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cancel </a:t>
            </a:r>
            <a:r>
              <a:rPr lang="en-US" sz="1600" dirty="0" err="1"/>
              <a:t>unsatisfy</a:t>
            </a:r>
            <a:r>
              <a:rPr lang="en-US" sz="1600" dirty="0"/>
              <a:t> &amp; straggler timer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72179" y="4227068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mark PIT satisfied</a:t>
            </a:r>
          </a:p>
        </p:txBody>
      </p:sp>
      <p:cxnSp>
        <p:nvCxnSpPr>
          <p:cNvPr id="34" name="Elbow Connector 33"/>
          <p:cNvCxnSpPr>
            <a:stCxn id="50" idx="2"/>
            <a:endCxn id="31" idx="1"/>
          </p:cNvCxnSpPr>
          <p:nvPr/>
        </p:nvCxnSpPr>
        <p:spPr>
          <a:xfrm rot="5400000">
            <a:off x="2974973" y="1569303"/>
            <a:ext cx="829292" cy="5034879"/>
          </a:xfrm>
          <a:prstGeom prst="bentConnector4">
            <a:avLst>
              <a:gd name="adj1" fmla="val 16615"/>
              <a:gd name="adj2" fmla="val 10454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057677" y="4227068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set PIT straggler timer</a:t>
            </a:r>
          </a:p>
        </p:txBody>
      </p:sp>
      <p:cxnSp>
        <p:nvCxnSpPr>
          <p:cNvPr id="39" name="Straight Arrow Connector 38"/>
          <p:cNvCxnSpPr>
            <a:stCxn id="31" idx="3"/>
            <a:endCxn id="36" idx="1"/>
          </p:cNvCxnSpPr>
          <p:nvPr/>
        </p:nvCxnSpPr>
        <p:spPr>
          <a:xfrm>
            <a:off x="2518099" y="4501388"/>
            <a:ext cx="5395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Left Brace 1"/>
          <p:cNvSpPr/>
          <p:nvPr/>
        </p:nvSpPr>
        <p:spPr>
          <a:xfrm>
            <a:off x="5212853" y="1394862"/>
            <a:ext cx="228600" cy="10338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16" idx="3"/>
            <a:endCxn id="2" idx="1"/>
          </p:cNvCxnSpPr>
          <p:nvPr/>
        </p:nvCxnSpPr>
        <p:spPr>
          <a:xfrm flipV="1">
            <a:off x="4773720" y="1911769"/>
            <a:ext cx="439133" cy="6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15136" y="1591840"/>
            <a:ext cx="1023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foreach</a:t>
            </a:r>
            <a:endParaRPr lang="en-US" dirty="0"/>
          </a:p>
          <a:p>
            <a:r>
              <a:rPr lang="en-US" dirty="0"/>
              <a:t>PIT entry</a:t>
            </a:r>
          </a:p>
        </p:txBody>
      </p:sp>
      <p:cxnSp>
        <p:nvCxnSpPr>
          <p:cNvPr id="24" name="Straight Arrow Connector 23"/>
          <p:cNvCxnSpPr>
            <a:stCxn id="33" idx="1"/>
            <a:endCxn id="6" idx="0"/>
          </p:cNvCxnSpPr>
          <p:nvPr/>
        </p:nvCxnSpPr>
        <p:spPr>
          <a:xfrm flipH="1">
            <a:off x="1209526" y="1040324"/>
            <a:ext cx="682806" cy="305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Brace 24"/>
          <p:cNvSpPr/>
          <p:nvPr/>
        </p:nvSpPr>
        <p:spPr>
          <a:xfrm>
            <a:off x="4914976" y="4047271"/>
            <a:ext cx="152400" cy="10338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eft Brace 36"/>
          <p:cNvSpPr/>
          <p:nvPr/>
        </p:nvSpPr>
        <p:spPr>
          <a:xfrm>
            <a:off x="5254353" y="4047271"/>
            <a:ext cx="228600" cy="10338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>
            <a:stCxn id="25" idx="1"/>
            <a:endCxn id="37" idx="1"/>
          </p:cNvCxnSpPr>
          <p:nvPr/>
        </p:nvCxnSpPr>
        <p:spPr>
          <a:xfrm>
            <a:off x="5067377" y="4564178"/>
            <a:ext cx="1869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368620" y="4117059"/>
            <a:ext cx="13660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foreach</a:t>
            </a:r>
            <a:endParaRPr lang="en-US" dirty="0"/>
          </a:p>
          <a:p>
            <a:r>
              <a:rPr lang="en-US" dirty="0"/>
              <a:t>pending</a:t>
            </a:r>
          </a:p>
          <a:p>
            <a:r>
              <a:rPr lang="en-US" dirty="0"/>
              <a:t>downstream</a:t>
            </a:r>
          </a:p>
        </p:txBody>
      </p:sp>
      <p:sp>
        <p:nvSpPr>
          <p:cNvPr id="41" name="Flowchart: Predefined Process 40"/>
          <p:cNvSpPr/>
          <p:nvPr/>
        </p:nvSpPr>
        <p:spPr>
          <a:xfrm>
            <a:off x="374765" y="2621693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unsolicited</a:t>
            </a:r>
          </a:p>
        </p:txBody>
      </p:sp>
      <p:cxnSp>
        <p:nvCxnSpPr>
          <p:cNvPr id="45" name="Straight Arrow Connector 44"/>
          <p:cNvCxnSpPr>
            <a:stCxn id="36" idx="2"/>
            <a:endCxn id="47" idx="0"/>
          </p:cNvCxnSpPr>
          <p:nvPr/>
        </p:nvCxnSpPr>
        <p:spPr>
          <a:xfrm>
            <a:off x="3880637" y="4775708"/>
            <a:ext cx="0" cy="547839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654389" y="4954215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timer event</a:t>
            </a:r>
          </a:p>
        </p:txBody>
      </p:sp>
      <p:sp>
        <p:nvSpPr>
          <p:cNvPr id="33" name="Flowchart: Decision 32"/>
          <p:cNvSpPr/>
          <p:nvPr/>
        </p:nvSpPr>
        <p:spPr>
          <a:xfrm>
            <a:off x="1892332" y="49168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35" name="Straight Arrow Connector 34"/>
          <p:cNvCxnSpPr>
            <a:stCxn id="33" idx="3"/>
          </p:cNvCxnSpPr>
          <p:nvPr/>
        </p:nvCxnSpPr>
        <p:spPr>
          <a:xfrm>
            <a:off x="4086893" y="1040324"/>
            <a:ext cx="3031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76464" y="70008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39352" y="842957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15" name="Straight Arrow Connector 14"/>
          <p:cNvCxnSpPr>
            <a:stCxn id="7" idx="3"/>
            <a:endCxn id="33" idx="0"/>
          </p:cNvCxnSpPr>
          <p:nvPr/>
        </p:nvCxnSpPr>
        <p:spPr>
          <a:xfrm>
            <a:off x="1749711" y="417997"/>
            <a:ext cx="1239901" cy="73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221223" y="2683133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invoke PIT satisfy callback</a:t>
            </a:r>
          </a:p>
        </p:txBody>
      </p:sp>
      <p:sp>
        <p:nvSpPr>
          <p:cNvPr id="47" name="Flowchart: Predefined Process 46"/>
          <p:cNvSpPr/>
          <p:nvPr/>
        </p:nvSpPr>
        <p:spPr>
          <a:xfrm>
            <a:off x="3057677" y="532354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50" idx="3"/>
            <a:endCxn id="49" idx="1"/>
          </p:cNvCxnSpPr>
          <p:nvPr/>
        </p:nvCxnSpPr>
        <p:spPr>
          <a:xfrm>
            <a:off x="7004338" y="3123456"/>
            <a:ext cx="366742" cy="1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7371080" y="2850262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Dead Nonce List insert</a:t>
            </a:r>
            <a:endParaRPr lang="en-US" dirty="0"/>
          </a:p>
        </p:txBody>
      </p:sp>
      <p:sp>
        <p:nvSpPr>
          <p:cNvPr id="50" name="Flowchart: Decision 49"/>
          <p:cNvSpPr/>
          <p:nvPr/>
        </p:nvSpPr>
        <p:spPr>
          <a:xfrm>
            <a:off x="4809778" y="2574816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need Dead Nonce List insert?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7004338" y="2742020"/>
            <a:ext cx="296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65" name="Elbow Connector 64"/>
          <p:cNvCxnSpPr>
            <a:stCxn id="26" idx="3"/>
            <a:endCxn id="44" idx="0"/>
          </p:cNvCxnSpPr>
          <p:nvPr/>
        </p:nvCxnSpPr>
        <p:spPr>
          <a:xfrm flipH="1">
            <a:off x="3318503" y="1978103"/>
            <a:ext cx="4666231" cy="705030"/>
          </a:xfrm>
          <a:prstGeom prst="bentConnector4">
            <a:avLst>
              <a:gd name="adj1" fmla="val -4899"/>
              <a:gd name="adj2" fmla="val 6945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49" idx="2"/>
            <a:endCxn id="31" idx="1"/>
          </p:cNvCxnSpPr>
          <p:nvPr/>
        </p:nvCxnSpPr>
        <p:spPr>
          <a:xfrm rot="5400000">
            <a:off x="3981867" y="289215"/>
            <a:ext cx="1102486" cy="7321861"/>
          </a:xfrm>
          <a:prstGeom prst="bentConnector4">
            <a:avLst>
              <a:gd name="adj1" fmla="val 37559"/>
              <a:gd name="adj2" fmla="val 1031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/>
          <p:cNvCxnSpPr>
            <a:stCxn id="44" idx="3"/>
            <a:endCxn id="50" idx="1"/>
          </p:cNvCxnSpPr>
          <p:nvPr/>
        </p:nvCxnSpPr>
        <p:spPr>
          <a:xfrm>
            <a:off x="4415783" y="2957453"/>
            <a:ext cx="393995" cy="16600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749711" y="94474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220514" y="229930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441453" y="347340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9823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PIT straggler 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PIT entry, set a straggler timer which fires after a short time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straggler</a:t>
            </a:r>
            <a:r>
              <a:rPr lang="en-US" dirty="0" smtClean="0"/>
              <a:t> = 100ms</a:t>
            </a:r>
          </a:p>
          <a:p>
            <a:r>
              <a:rPr lang="en-US" dirty="0" smtClean="0"/>
              <a:t>When the straggler timer fires, PIT entry is deleted</a:t>
            </a:r>
          </a:p>
          <a:p>
            <a:endParaRPr lang="en-US" dirty="0" smtClean="0"/>
          </a:p>
          <a:p>
            <a:r>
              <a:rPr lang="en-US" dirty="0" smtClean="0"/>
              <a:t>The purpose of retaining PIT entry for a short time is to facilitate loop detection and to collect measurement for non-fastest </a:t>
            </a:r>
            <a:r>
              <a:rPr lang="en-US" dirty="0" err="1" smtClean="0"/>
              <a:t>upstreams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97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unsolicited pipeline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22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1293346" y="2339499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accept to cache?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90626" y="344928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8" name="Rectangle 7"/>
          <p:cNvSpPr/>
          <p:nvPr/>
        </p:nvSpPr>
        <p:spPr>
          <a:xfrm>
            <a:off x="1567666" y="3841499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 insert</a:t>
            </a:r>
          </a:p>
        </p:txBody>
      </p:sp>
      <p:cxnSp>
        <p:nvCxnSpPr>
          <p:cNvPr id="9" name="Straight Arrow Connector 8"/>
          <p:cNvCxnSpPr>
            <a:stCxn id="6" idx="2"/>
            <a:endCxn id="8" idx="0"/>
          </p:cNvCxnSpPr>
          <p:nvPr/>
        </p:nvCxnSpPr>
        <p:spPr>
          <a:xfrm>
            <a:off x="2390626" y="3436779"/>
            <a:ext cx="0" cy="404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3"/>
          </p:cNvCxnSpPr>
          <p:nvPr/>
        </p:nvCxnSpPr>
        <p:spPr>
          <a:xfrm>
            <a:off x="3487906" y="2888139"/>
            <a:ext cx="4744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1"/>
          </p:cNvCxnSpPr>
          <p:nvPr/>
        </p:nvCxnSpPr>
        <p:spPr>
          <a:xfrm>
            <a:off x="723900" y="2888139"/>
            <a:ext cx="5694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391407" y="251880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5851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Data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53616" y="316926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traffic manager</a:t>
            </a:r>
          </a:p>
        </p:txBody>
      </p:sp>
      <p:cxnSp>
        <p:nvCxnSpPr>
          <p:cNvPr id="8" name="Straight Arrow Connector 7"/>
          <p:cNvCxnSpPr>
            <a:stCxn id="6" idx="3"/>
            <a:endCxn id="10" idx="1"/>
          </p:cNvCxnSpPr>
          <p:nvPr/>
        </p:nvCxnSpPr>
        <p:spPr>
          <a:xfrm>
            <a:off x="4899536" y="3443581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266278" y="3169261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Data</a:t>
            </a:r>
          </a:p>
        </p:txBody>
      </p:sp>
      <p:sp>
        <p:nvSpPr>
          <p:cNvPr id="9" name="Flowchart: Decision 8"/>
          <p:cNvSpPr/>
          <p:nvPr/>
        </p:nvSpPr>
        <p:spPr>
          <a:xfrm>
            <a:off x="1209554" y="186863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11" name="Straight Arrow Connector 10"/>
          <p:cNvCxnSpPr>
            <a:endCxn id="9" idx="1"/>
          </p:cNvCxnSpPr>
          <p:nvPr/>
        </p:nvCxnSpPr>
        <p:spPr>
          <a:xfrm>
            <a:off x="757382" y="2417274"/>
            <a:ext cx="4521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3" idx="2"/>
          </p:cNvCxnSpPr>
          <p:nvPr/>
        </p:nvCxnSpPr>
        <p:spPr>
          <a:xfrm>
            <a:off x="3404114" y="2429664"/>
            <a:ext cx="4072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55676" y="20603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90120" y="2231054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" name="Elbow Connector 4"/>
          <p:cNvCxnSpPr>
            <a:stCxn id="9" idx="2"/>
            <a:endCxn id="6" idx="1"/>
          </p:cNvCxnSpPr>
          <p:nvPr/>
        </p:nvCxnSpPr>
        <p:spPr>
          <a:xfrm rot="16200000" flipH="1">
            <a:off x="2541393" y="2731356"/>
            <a:ext cx="477667" cy="9467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06834" y="288292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314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Pass-through traffic manager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traffic manager that does nothing and merely passes Data packet to the next step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25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incoming Interest</a:t>
            </a:r>
          </a:p>
          <a:p>
            <a:r>
              <a:rPr lang="en-US" dirty="0" smtClean="0"/>
              <a:t>Interest loop</a:t>
            </a:r>
          </a:p>
          <a:p>
            <a:r>
              <a:rPr lang="en-US" dirty="0" smtClean="0"/>
              <a:t>outgoing Interest</a:t>
            </a:r>
          </a:p>
          <a:p>
            <a:r>
              <a:rPr lang="en-US" dirty="0" smtClean="0"/>
              <a:t>Interest reject</a:t>
            </a:r>
          </a:p>
          <a:p>
            <a:r>
              <a:rPr lang="en-US" dirty="0" smtClean="0"/>
              <a:t>Interest unsatisfied</a:t>
            </a:r>
          </a:p>
          <a:p>
            <a:r>
              <a:rPr lang="en-US" dirty="0" smtClean="0"/>
              <a:t>Interest finalize</a:t>
            </a:r>
          </a:p>
          <a:p>
            <a:r>
              <a:rPr lang="en-US" dirty="0" smtClean="0"/>
              <a:t>incoming Data</a:t>
            </a:r>
          </a:p>
          <a:p>
            <a:r>
              <a:rPr lang="en-US" dirty="0" smtClean="0"/>
              <a:t>Data unsolicited</a:t>
            </a:r>
          </a:p>
          <a:p>
            <a:r>
              <a:rPr lang="en-US" dirty="0" smtClean="0"/>
              <a:t>outgoing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62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Legend in diagrams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33780" y="3153767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building block</a:t>
            </a:r>
          </a:p>
        </p:txBody>
      </p:sp>
      <p:sp>
        <p:nvSpPr>
          <p:cNvPr id="8" name="Flowchart: Predefined Process 7"/>
          <p:cNvSpPr/>
          <p:nvPr/>
        </p:nvSpPr>
        <p:spPr>
          <a:xfrm>
            <a:off x="1033780" y="2473801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pipeline</a:t>
            </a:r>
          </a:p>
        </p:txBody>
      </p:sp>
      <p:sp>
        <p:nvSpPr>
          <p:cNvPr id="9" name="Rectangle 8"/>
          <p:cNvSpPr/>
          <p:nvPr/>
        </p:nvSpPr>
        <p:spPr>
          <a:xfrm>
            <a:off x="1033780" y="4513699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tables feature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33780" y="3833733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33780" y="5193666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face feature</a:t>
            </a:r>
          </a:p>
        </p:txBody>
      </p:sp>
    </p:spTree>
    <p:extLst>
      <p:ext uri="{BB962C8B-B14F-4D97-AF65-F5344CB8AC3E}">
        <p14:creationId xmlns:p14="http://schemas.microsoft.com/office/powerpoint/2010/main" val="1966265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5</a:t>
            </a:fld>
            <a:endParaRPr lang="en-US"/>
          </a:p>
        </p:txBody>
      </p:sp>
      <p:sp>
        <p:nvSpPr>
          <p:cNvPr id="6" name="Flowchart: Predefined Process 5"/>
          <p:cNvSpPr/>
          <p:nvPr/>
        </p:nvSpPr>
        <p:spPr>
          <a:xfrm>
            <a:off x="833284" y="147989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incoming Interest</a:t>
            </a:r>
          </a:p>
        </p:txBody>
      </p:sp>
      <p:sp>
        <p:nvSpPr>
          <p:cNvPr id="7" name="Flowchart: Predefined Process 6"/>
          <p:cNvSpPr/>
          <p:nvPr/>
        </p:nvSpPr>
        <p:spPr>
          <a:xfrm>
            <a:off x="833284" y="3987125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incoming Data</a:t>
            </a:r>
          </a:p>
        </p:txBody>
      </p:sp>
      <p:sp>
        <p:nvSpPr>
          <p:cNvPr id="8" name="Flowchart: Predefined Process 7"/>
          <p:cNvSpPr/>
          <p:nvPr/>
        </p:nvSpPr>
        <p:spPr>
          <a:xfrm>
            <a:off x="5296392" y="147989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outgoing Interest</a:t>
            </a:r>
          </a:p>
        </p:txBody>
      </p:sp>
      <p:sp>
        <p:nvSpPr>
          <p:cNvPr id="9" name="Flowchart: Predefined Process 8"/>
          <p:cNvSpPr/>
          <p:nvPr/>
        </p:nvSpPr>
        <p:spPr>
          <a:xfrm>
            <a:off x="5296392" y="400541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outgoing Data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0462" y="2189932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 API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40462" y="3277092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ncc</a:t>
            </a:r>
            <a:r>
              <a:rPr lang="en-US" dirty="0"/>
              <a:t> strategy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0462" y="2733512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broadcast strategy</a:t>
            </a:r>
          </a:p>
        </p:txBody>
      </p:sp>
      <p:sp>
        <p:nvSpPr>
          <p:cNvPr id="13" name="Flowchart: Predefined Process 12"/>
          <p:cNvSpPr/>
          <p:nvPr/>
        </p:nvSpPr>
        <p:spPr>
          <a:xfrm>
            <a:off x="5296392" y="202853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reject</a:t>
            </a:r>
          </a:p>
        </p:txBody>
      </p:sp>
      <p:sp>
        <p:nvSpPr>
          <p:cNvPr id="14" name="Flowchart: Predefined Process 13"/>
          <p:cNvSpPr/>
          <p:nvPr/>
        </p:nvSpPr>
        <p:spPr>
          <a:xfrm>
            <a:off x="6942312" y="147989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unsatisfied</a:t>
            </a:r>
          </a:p>
        </p:txBody>
      </p:sp>
      <p:sp>
        <p:nvSpPr>
          <p:cNvPr id="15" name="Flowchart: Predefined Process 14"/>
          <p:cNvSpPr/>
          <p:nvPr/>
        </p:nvSpPr>
        <p:spPr>
          <a:xfrm>
            <a:off x="833284" y="2024616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loop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040462" y="3820672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best route strategy</a:t>
            </a:r>
          </a:p>
        </p:txBody>
      </p:sp>
      <p:sp>
        <p:nvSpPr>
          <p:cNvPr id="18" name="Flowchart: Predefined Process 17"/>
          <p:cNvSpPr/>
          <p:nvPr/>
        </p:nvSpPr>
        <p:spPr>
          <a:xfrm>
            <a:off x="833284" y="4535765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unsolicited</a:t>
            </a:r>
          </a:p>
        </p:txBody>
      </p:sp>
      <p:sp>
        <p:nvSpPr>
          <p:cNvPr id="16" name="Flowchart: Predefined Process 15"/>
          <p:cNvSpPr/>
          <p:nvPr/>
        </p:nvSpPr>
        <p:spPr>
          <a:xfrm>
            <a:off x="6942312" y="2024616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68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7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Pipelines Overall Workflow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lowchart: Predefined Process 5"/>
          <p:cNvSpPr/>
          <p:nvPr/>
        </p:nvSpPr>
        <p:spPr>
          <a:xfrm>
            <a:off x="71692" y="2468038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incoming Interest</a:t>
            </a:r>
          </a:p>
        </p:txBody>
      </p:sp>
      <p:sp>
        <p:nvSpPr>
          <p:cNvPr id="7" name="Flowchart: Predefined Process 6"/>
          <p:cNvSpPr/>
          <p:nvPr/>
        </p:nvSpPr>
        <p:spPr>
          <a:xfrm>
            <a:off x="71692" y="523803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incoming Data</a:t>
            </a:r>
          </a:p>
        </p:txBody>
      </p:sp>
      <p:sp>
        <p:nvSpPr>
          <p:cNvPr id="8" name="Flowchart: Predefined Process 7"/>
          <p:cNvSpPr/>
          <p:nvPr/>
        </p:nvSpPr>
        <p:spPr>
          <a:xfrm>
            <a:off x="4512579" y="253128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outgoing Interest</a:t>
            </a:r>
          </a:p>
        </p:txBody>
      </p:sp>
      <p:sp>
        <p:nvSpPr>
          <p:cNvPr id="9" name="Flowchart: Predefined Process 8"/>
          <p:cNvSpPr/>
          <p:nvPr/>
        </p:nvSpPr>
        <p:spPr>
          <a:xfrm>
            <a:off x="4512579" y="5591490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outgoing Data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02168" y="2375591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after receive Interest</a:t>
            </a:r>
          </a:p>
        </p:txBody>
      </p:sp>
      <p:sp>
        <p:nvSpPr>
          <p:cNvPr id="13" name="Flowchart: Predefined Process 12"/>
          <p:cNvSpPr/>
          <p:nvPr/>
        </p:nvSpPr>
        <p:spPr>
          <a:xfrm>
            <a:off x="4512579" y="1448156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reject</a:t>
            </a:r>
          </a:p>
        </p:txBody>
      </p:sp>
      <p:sp>
        <p:nvSpPr>
          <p:cNvPr id="14" name="Flowchart: Predefined Process 13"/>
          <p:cNvSpPr/>
          <p:nvPr/>
        </p:nvSpPr>
        <p:spPr>
          <a:xfrm>
            <a:off x="7457684" y="3016678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unsatisfied</a:t>
            </a:r>
          </a:p>
        </p:txBody>
      </p:sp>
      <p:sp>
        <p:nvSpPr>
          <p:cNvPr id="15" name="Flowchart: Predefined Process 14"/>
          <p:cNvSpPr/>
          <p:nvPr/>
        </p:nvSpPr>
        <p:spPr>
          <a:xfrm>
            <a:off x="1691908" y="1702156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loop</a:t>
            </a:r>
          </a:p>
        </p:txBody>
      </p:sp>
      <p:sp>
        <p:nvSpPr>
          <p:cNvPr id="18" name="Flowchart: Predefined Process 17"/>
          <p:cNvSpPr/>
          <p:nvPr/>
        </p:nvSpPr>
        <p:spPr>
          <a:xfrm>
            <a:off x="1679208" y="6104222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unsolicited</a:t>
            </a:r>
          </a:p>
        </p:txBody>
      </p:sp>
      <p:cxnSp>
        <p:nvCxnSpPr>
          <p:cNvPr id="3" name="Elbow Connector 2"/>
          <p:cNvCxnSpPr>
            <a:stCxn id="6" idx="0"/>
            <a:endCxn id="15" idx="1"/>
          </p:cNvCxnSpPr>
          <p:nvPr/>
        </p:nvCxnSpPr>
        <p:spPr>
          <a:xfrm rot="5400000" flipH="1" flipV="1">
            <a:off x="1047499" y="1823629"/>
            <a:ext cx="491562" cy="79725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363861" y="4756591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before satisfy Interest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459980" y="1939419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before expire Interest</a:t>
            </a:r>
          </a:p>
        </p:txBody>
      </p:sp>
      <p:cxnSp>
        <p:nvCxnSpPr>
          <p:cNvPr id="24" name="Elbow Connector 23"/>
          <p:cNvCxnSpPr>
            <a:stCxn id="35" idx="0"/>
            <a:endCxn id="10" idx="2"/>
          </p:cNvCxnSpPr>
          <p:nvPr/>
        </p:nvCxnSpPr>
        <p:spPr>
          <a:xfrm rot="5400000" flipH="1" flipV="1">
            <a:off x="2801038" y="2638062"/>
            <a:ext cx="237921" cy="8102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7" idx="2"/>
            <a:endCxn id="18" idx="1"/>
          </p:cNvCxnSpPr>
          <p:nvPr/>
        </p:nvCxnSpPr>
        <p:spPr>
          <a:xfrm rot="16200000" flipH="1">
            <a:off x="990998" y="5690331"/>
            <a:ext cx="591865" cy="78455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7" idx="3"/>
            <a:endCxn id="21" idx="1"/>
          </p:cNvCxnSpPr>
          <p:nvPr/>
        </p:nvCxnSpPr>
        <p:spPr>
          <a:xfrm flipV="1">
            <a:off x="1717612" y="5030911"/>
            <a:ext cx="646249" cy="48144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0" idx="3"/>
            <a:endCxn id="13" idx="1"/>
          </p:cNvCxnSpPr>
          <p:nvPr/>
        </p:nvCxnSpPr>
        <p:spPr>
          <a:xfrm flipV="1">
            <a:off x="4148088" y="1722476"/>
            <a:ext cx="364491" cy="92743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0" idx="3"/>
            <a:endCxn id="8" idx="1"/>
          </p:cNvCxnSpPr>
          <p:nvPr/>
        </p:nvCxnSpPr>
        <p:spPr>
          <a:xfrm>
            <a:off x="4148088" y="2649911"/>
            <a:ext cx="364491" cy="15569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7" idx="3"/>
            <a:endCxn id="9" idx="1"/>
          </p:cNvCxnSpPr>
          <p:nvPr/>
        </p:nvCxnSpPr>
        <p:spPr>
          <a:xfrm>
            <a:off x="1717612" y="5512357"/>
            <a:ext cx="2794967" cy="35345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6477549" y="2835770"/>
            <a:ext cx="1019958" cy="1044923"/>
            <a:chOff x="4716071" y="5219700"/>
            <a:chExt cx="1019958" cy="1044923"/>
          </a:xfrm>
        </p:grpSpPr>
        <p:sp>
          <p:nvSpPr>
            <p:cNvPr id="50" name="Sun 49"/>
            <p:cNvSpPr/>
            <p:nvPr/>
          </p:nvSpPr>
          <p:spPr>
            <a:xfrm>
              <a:off x="5003800" y="5219700"/>
              <a:ext cx="444500" cy="444500"/>
            </a:xfrm>
            <a:prstGeom prst="su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716071" y="5618292"/>
              <a:ext cx="101995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/>
                <a:t>unsatisfy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US" dirty="0"/>
                <a:t>timer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477550" y="4454514"/>
            <a:ext cx="1003415" cy="1044923"/>
            <a:chOff x="4724344" y="5219700"/>
            <a:chExt cx="1003415" cy="1044923"/>
          </a:xfrm>
        </p:grpSpPr>
        <p:sp>
          <p:nvSpPr>
            <p:cNvPr id="54" name="Sun 53"/>
            <p:cNvSpPr/>
            <p:nvPr/>
          </p:nvSpPr>
          <p:spPr>
            <a:xfrm>
              <a:off x="5003800" y="5219700"/>
              <a:ext cx="444500" cy="444500"/>
            </a:xfrm>
            <a:prstGeom prst="su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724344" y="5618292"/>
              <a:ext cx="100341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straggler</a:t>
              </a:r>
              <a:br>
                <a:rPr lang="en-US" dirty="0"/>
              </a:br>
              <a:r>
                <a:rPr lang="en-US" dirty="0"/>
                <a:t>timer</a:t>
              </a:r>
            </a:p>
          </p:txBody>
        </p:sp>
      </p:grpSp>
      <p:cxnSp>
        <p:nvCxnSpPr>
          <p:cNvPr id="57" name="Elbow Connector 56"/>
          <p:cNvCxnSpPr>
            <a:stCxn id="13" idx="3"/>
            <a:endCxn id="55" idx="1"/>
          </p:cNvCxnSpPr>
          <p:nvPr/>
        </p:nvCxnSpPr>
        <p:spPr>
          <a:xfrm>
            <a:off x="6158499" y="1722476"/>
            <a:ext cx="319051" cy="345379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35" idx="3"/>
            <a:endCxn id="51" idx="1"/>
          </p:cNvCxnSpPr>
          <p:nvPr/>
        </p:nvCxnSpPr>
        <p:spPr>
          <a:xfrm>
            <a:off x="3612148" y="3436472"/>
            <a:ext cx="2865401" cy="12105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7" idx="3"/>
            <a:endCxn id="55" idx="1"/>
          </p:cNvCxnSpPr>
          <p:nvPr/>
        </p:nvCxnSpPr>
        <p:spPr>
          <a:xfrm flipV="1">
            <a:off x="1717612" y="5176272"/>
            <a:ext cx="4759938" cy="33608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14" idx="0"/>
            <a:endCxn id="22" idx="2"/>
          </p:cNvCxnSpPr>
          <p:nvPr/>
        </p:nvCxnSpPr>
        <p:spPr>
          <a:xfrm rot="5400000" flipH="1" flipV="1">
            <a:off x="8017483" y="2751221"/>
            <a:ext cx="528619" cy="229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owchart: Predefined Process 32"/>
          <p:cNvSpPr/>
          <p:nvPr/>
        </p:nvSpPr>
        <p:spPr>
          <a:xfrm>
            <a:off x="7457684" y="468939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  <p:sp>
        <p:nvSpPr>
          <p:cNvPr id="35" name="Flowchart: Predefined Process 34"/>
          <p:cNvSpPr/>
          <p:nvPr/>
        </p:nvSpPr>
        <p:spPr>
          <a:xfrm>
            <a:off x="1417588" y="3162152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ContentStore</a:t>
            </a:r>
            <a:r>
              <a:rPr lang="en-US" dirty="0" smtClean="0"/>
              <a:t> miss</a:t>
            </a:r>
            <a:endParaRPr lang="en-US" dirty="0"/>
          </a:p>
        </p:txBody>
      </p:sp>
      <p:sp>
        <p:nvSpPr>
          <p:cNvPr id="36" name="Flowchart: Predefined Process 35"/>
          <p:cNvSpPr/>
          <p:nvPr/>
        </p:nvSpPr>
        <p:spPr>
          <a:xfrm>
            <a:off x="1404888" y="3984936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ContentStore</a:t>
            </a:r>
            <a:r>
              <a:rPr lang="en-US" dirty="0" smtClean="0"/>
              <a:t> hit</a:t>
            </a:r>
            <a:endParaRPr lang="en-US" dirty="0"/>
          </a:p>
        </p:txBody>
      </p:sp>
      <p:cxnSp>
        <p:nvCxnSpPr>
          <p:cNvPr id="37" name="Elbow Connector 36"/>
          <p:cNvCxnSpPr>
            <a:stCxn id="6" idx="2"/>
            <a:endCxn id="35" idx="1"/>
          </p:cNvCxnSpPr>
          <p:nvPr/>
        </p:nvCxnSpPr>
        <p:spPr>
          <a:xfrm rot="16200000" flipH="1">
            <a:off x="946223" y="2965107"/>
            <a:ext cx="419794" cy="52293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6" idx="2"/>
            <a:endCxn id="36" idx="1"/>
          </p:cNvCxnSpPr>
          <p:nvPr/>
        </p:nvCxnSpPr>
        <p:spPr>
          <a:xfrm rot="16200000" flipH="1">
            <a:off x="528481" y="3382849"/>
            <a:ext cx="1242578" cy="51023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36" idx="3"/>
            <a:endCxn id="9" idx="0"/>
          </p:cNvCxnSpPr>
          <p:nvPr/>
        </p:nvCxnSpPr>
        <p:spPr>
          <a:xfrm>
            <a:off x="3599448" y="4259256"/>
            <a:ext cx="1736091" cy="133223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315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incoming Interest pipeline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2744344" y="5415037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 lookup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54086" y="2926580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insert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9784" y="4338915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cancel </a:t>
            </a:r>
            <a:r>
              <a:rPr lang="en-US" sz="1600" dirty="0" err="1"/>
              <a:t>unsatisfy</a:t>
            </a:r>
            <a:r>
              <a:rPr lang="en-US" sz="1600" dirty="0"/>
              <a:t> &amp; straggler timer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858820" y="638026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5060" y="1274241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receive Interest</a:t>
            </a:r>
          </a:p>
        </p:txBody>
      </p:sp>
      <p:sp>
        <p:nvSpPr>
          <p:cNvPr id="30" name="Flowchart: Decision 29"/>
          <p:cNvSpPr/>
          <p:nvPr/>
        </p:nvSpPr>
        <p:spPr>
          <a:xfrm>
            <a:off x="3531870" y="2656289"/>
            <a:ext cx="292608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detect </a:t>
            </a:r>
            <a:r>
              <a:rPr lang="en-US" dirty="0" smtClean="0"/>
              <a:t>duplicate Nonce</a:t>
            </a:r>
            <a:endParaRPr lang="en-US" dirty="0"/>
          </a:p>
        </p:txBody>
      </p:sp>
      <p:sp>
        <p:nvSpPr>
          <p:cNvPr id="39" name="Flowchart: Predefined Process 38"/>
          <p:cNvSpPr/>
          <p:nvPr/>
        </p:nvSpPr>
        <p:spPr>
          <a:xfrm>
            <a:off x="6984672" y="1966690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loop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29352" y="233066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9" name="Straight Arrow Connector 8"/>
          <p:cNvCxnSpPr>
            <a:stCxn id="10" idx="3"/>
            <a:endCxn id="30" idx="1"/>
          </p:cNvCxnSpPr>
          <p:nvPr/>
        </p:nvCxnSpPr>
        <p:spPr>
          <a:xfrm>
            <a:off x="3300006" y="3200900"/>
            <a:ext cx="231864" cy="4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ecision 34"/>
          <p:cNvSpPr/>
          <p:nvPr/>
        </p:nvSpPr>
        <p:spPr>
          <a:xfrm>
            <a:off x="2744344" y="4064595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is pending?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855776" y="427753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46" name="Straight Arrow Connector 45"/>
          <p:cNvCxnSpPr>
            <a:stCxn id="35" idx="2"/>
            <a:endCxn id="6" idx="0"/>
          </p:cNvCxnSpPr>
          <p:nvPr/>
        </p:nvCxnSpPr>
        <p:spPr>
          <a:xfrm>
            <a:off x="3841624" y="5161875"/>
            <a:ext cx="0" cy="253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30" idx="0"/>
            <a:endCxn id="39" idx="1"/>
          </p:cNvCxnSpPr>
          <p:nvPr/>
        </p:nvCxnSpPr>
        <p:spPr>
          <a:xfrm rot="5400000" flipH="1" flipV="1">
            <a:off x="5782152" y="1453769"/>
            <a:ext cx="415279" cy="198976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Decision 42"/>
          <p:cNvSpPr/>
          <p:nvPr/>
        </p:nvSpPr>
        <p:spPr>
          <a:xfrm>
            <a:off x="1372744" y="148970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21" name="Straight Arrow Connector 20"/>
          <p:cNvCxnSpPr>
            <a:stCxn id="43" idx="2"/>
            <a:endCxn id="10" idx="0"/>
          </p:cNvCxnSpPr>
          <p:nvPr/>
        </p:nvCxnSpPr>
        <p:spPr>
          <a:xfrm>
            <a:off x="2470024" y="2586984"/>
            <a:ext cx="7022" cy="339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43" idx="3"/>
          </p:cNvCxnSpPr>
          <p:nvPr/>
        </p:nvCxnSpPr>
        <p:spPr>
          <a:xfrm>
            <a:off x="3567305" y="2038344"/>
            <a:ext cx="3031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482428" y="171998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48608" y="1842923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40" name="Flowchart: Predefined Process 39"/>
          <p:cNvSpPr/>
          <p:nvPr/>
        </p:nvSpPr>
        <p:spPr>
          <a:xfrm>
            <a:off x="6580632" y="4328978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ContentStore</a:t>
            </a:r>
            <a:r>
              <a:rPr lang="en-US" dirty="0" smtClean="0"/>
              <a:t> miss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35" idx="3"/>
            <a:endCxn id="40" idx="1"/>
          </p:cNvCxnSpPr>
          <p:nvPr/>
        </p:nvCxnSpPr>
        <p:spPr>
          <a:xfrm flipV="1">
            <a:off x="4938904" y="4603298"/>
            <a:ext cx="1641728" cy="9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6" idx="2"/>
            <a:endCxn id="63" idx="1"/>
          </p:cNvCxnSpPr>
          <p:nvPr/>
        </p:nvCxnSpPr>
        <p:spPr>
          <a:xfrm rot="5400000" flipH="1" flipV="1">
            <a:off x="4736678" y="4668364"/>
            <a:ext cx="948899" cy="2739008"/>
          </a:xfrm>
          <a:prstGeom prst="bentConnector4">
            <a:avLst>
              <a:gd name="adj1" fmla="val -24091"/>
              <a:gd name="adj2" fmla="val 7003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" idx="3"/>
            <a:endCxn id="40" idx="1"/>
          </p:cNvCxnSpPr>
          <p:nvPr/>
        </p:nvCxnSpPr>
        <p:spPr>
          <a:xfrm flipV="1">
            <a:off x="4938904" y="4603298"/>
            <a:ext cx="1641728" cy="1360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4" idx="2"/>
            <a:endCxn id="43" idx="1"/>
          </p:cNvCxnSpPr>
          <p:nvPr/>
        </p:nvCxnSpPr>
        <p:spPr>
          <a:xfrm rot="16200000" flipH="1">
            <a:off x="1022651" y="1688250"/>
            <a:ext cx="215463" cy="48472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30" idx="2"/>
            <a:endCxn id="11" idx="0"/>
          </p:cNvCxnSpPr>
          <p:nvPr/>
        </p:nvCxnSpPr>
        <p:spPr>
          <a:xfrm rot="5400000">
            <a:off x="2891154" y="2235159"/>
            <a:ext cx="585346" cy="362216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Predefined Process 62"/>
          <p:cNvSpPr/>
          <p:nvPr/>
        </p:nvSpPr>
        <p:spPr>
          <a:xfrm>
            <a:off x="6580632" y="5289098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ContentStore</a:t>
            </a:r>
            <a:r>
              <a:rPr lang="en-US" dirty="0" smtClean="0"/>
              <a:t> hit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492535" y="257706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701646" y="369078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844528" y="507591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688903" y="555947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57" name="Straight Arrow Connector 56"/>
          <p:cNvCxnSpPr>
            <a:stCxn id="11" idx="3"/>
            <a:endCxn id="35" idx="1"/>
          </p:cNvCxnSpPr>
          <p:nvPr/>
        </p:nvCxnSpPr>
        <p:spPr>
          <a:xfrm>
            <a:off x="2195704" y="4613235"/>
            <a:ext cx="5486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876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 duplicate Nonce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any </a:t>
            </a:r>
            <a:r>
              <a:rPr lang="en-US" dirty="0" err="1" smtClean="0"/>
              <a:t>InRecord</a:t>
            </a:r>
            <a:r>
              <a:rPr lang="en-US" dirty="0" smtClean="0"/>
              <a:t> or </a:t>
            </a:r>
            <a:r>
              <a:rPr lang="en-US" dirty="0" err="1" smtClean="0"/>
              <a:t>OutRecord</a:t>
            </a:r>
            <a:r>
              <a:rPr lang="en-US" dirty="0" smtClean="0"/>
              <a:t> contains the same Nonce as the incoming Interest, or the Name and Nonce of the incoming Interest appear in Dead Nonce List, a duplicate Nonce is detected.</a:t>
            </a:r>
          </a:p>
          <a:p>
            <a:pPr lvl="1"/>
            <a:r>
              <a:rPr lang="en-US" dirty="0" smtClean="0"/>
              <a:t>If the duplicate Nonce is found in </a:t>
            </a:r>
            <a:r>
              <a:rPr lang="en-US" dirty="0" err="1" smtClean="0"/>
              <a:t>InRecord</a:t>
            </a:r>
            <a:r>
              <a:rPr lang="en-US" dirty="0" smtClean="0"/>
              <a:t> only, this is a multi-path arrival, and not a loop.</a:t>
            </a:r>
          </a:p>
          <a:p>
            <a:pPr lvl="1"/>
            <a:r>
              <a:rPr lang="en-US" dirty="0" smtClean="0"/>
              <a:t>If the duplicate Nonce is found in </a:t>
            </a:r>
            <a:r>
              <a:rPr lang="en-US" dirty="0" err="1" smtClean="0"/>
              <a:t>OutRecord</a:t>
            </a:r>
            <a:r>
              <a:rPr lang="en-US" dirty="0" smtClean="0"/>
              <a:t> or Dead Nonce Table, this is either a multi-path arrival or a loop, and these two reasons are indistinguishable.</a:t>
            </a:r>
          </a:p>
          <a:p>
            <a:r>
              <a:rPr lang="en-US" dirty="0" smtClean="0"/>
              <a:t>Nonce is later recorded on an </a:t>
            </a:r>
            <a:r>
              <a:rPr lang="en-US" dirty="0" err="1" smtClean="0"/>
              <a:t>InRecord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26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ContentStore miss pipeline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1851024"/>
          </a:xfrm>
        </p:spPr>
        <p:txBody>
          <a:bodyPr/>
          <a:lstStyle/>
          <a:p>
            <a:r>
              <a:rPr lang="en-US" dirty="0" smtClean="0"/>
              <a:t>This pipeline is entered when an incoming Interest</a:t>
            </a:r>
          </a:p>
          <a:p>
            <a:pPr lvl="1"/>
            <a:r>
              <a:rPr lang="en-US" dirty="0" smtClean="0"/>
              <a:t>is pending (so </a:t>
            </a:r>
            <a:r>
              <a:rPr lang="en-US" dirty="0" err="1" smtClean="0"/>
              <a:t>ContentStore</a:t>
            </a:r>
            <a:r>
              <a:rPr lang="en-US" dirty="0" smtClean="0"/>
              <a:t> lookup is unnecessary), or</a:t>
            </a:r>
          </a:p>
          <a:p>
            <a:pPr lvl="1"/>
            <a:r>
              <a:rPr lang="en-US" dirty="0" smtClean="0"/>
              <a:t>is miss from </a:t>
            </a:r>
            <a:r>
              <a:rPr lang="en-US" dirty="0" err="1" smtClean="0"/>
              <a:t>ContentStore</a:t>
            </a:r>
            <a:endParaRPr lang="en-US" dirty="0" smtClean="0"/>
          </a:p>
          <a:p>
            <a:r>
              <a:rPr lang="en-US" dirty="0" smtClean="0"/>
              <a:t>This pipeline will start forwarding the Interest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323645" y="4052303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FIB lookup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580360" y="5309353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dispatch to strategy</a:t>
            </a:r>
          </a:p>
        </p:txBody>
      </p:sp>
      <p:cxnSp>
        <p:nvCxnSpPr>
          <p:cNvPr id="74" name="Straight Arrow Connector 73"/>
          <p:cNvCxnSpPr>
            <a:stCxn id="34" idx="3"/>
          </p:cNvCxnSpPr>
          <p:nvPr/>
        </p:nvCxnSpPr>
        <p:spPr>
          <a:xfrm>
            <a:off x="7226281" y="5583673"/>
            <a:ext cx="3416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473577" y="4062473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insert </a:t>
            </a:r>
            <a:r>
              <a:rPr lang="en-US" dirty="0" err="1"/>
              <a:t>InRecord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326576" y="4052303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set PIT </a:t>
            </a:r>
            <a:r>
              <a:rPr lang="en-US" dirty="0" err="1"/>
              <a:t>unsatisfy</a:t>
            </a:r>
            <a:r>
              <a:rPr lang="en-US" dirty="0"/>
              <a:t> timer</a:t>
            </a:r>
          </a:p>
        </p:txBody>
      </p:sp>
      <p:sp>
        <p:nvSpPr>
          <p:cNvPr id="40" name="Flowchart: Predefined Process 39"/>
          <p:cNvSpPr/>
          <p:nvPr/>
        </p:nvSpPr>
        <p:spPr>
          <a:xfrm>
            <a:off x="3326576" y="516759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unsatisfied</a:t>
            </a:r>
          </a:p>
        </p:txBody>
      </p:sp>
      <p:cxnSp>
        <p:nvCxnSpPr>
          <p:cNvPr id="41" name="Straight Arrow Connector 40"/>
          <p:cNvCxnSpPr>
            <a:stCxn id="38" idx="2"/>
            <a:endCxn id="40" idx="0"/>
          </p:cNvCxnSpPr>
          <p:nvPr/>
        </p:nvCxnSpPr>
        <p:spPr>
          <a:xfrm>
            <a:off x="4149536" y="4600943"/>
            <a:ext cx="0" cy="56665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511733" y="4690597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timer event</a:t>
            </a:r>
          </a:p>
        </p:txBody>
      </p:sp>
      <p:cxnSp>
        <p:nvCxnSpPr>
          <p:cNvPr id="4" name="Straight Arrow Connector 3"/>
          <p:cNvCxnSpPr>
            <a:stCxn id="33" idx="3"/>
            <a:endCxn id="38" idx="1"/>
          </p:cNvCxnSpPr>
          <p:nvPr/>
        </p:nvCxnSpPr>
        <p:spPr>
          <a:xfrm flipV="1">
            <a:off x="3119498" y="4326623"/>
            <a:ext cx="207079" cy="10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8" idx="3"/>
            <a:endCxn id="29" idx="1"/>
          </p:cNvCxnSpPr>
          <p:nvPr/>
        </p:nvCxnSpPr>
        <p:spPr>
          <a:xfrm>
            <a:off x="4972497" y="4326623"/>
            <a:ext cx="3511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29" idx="3"/>
            <a:endCxn id="34" idx="0"/>
          </p:cNvCxnSpPr>
          <p:nvPr/>
        </p:nvCxnSpPr>
        <p:spPr>
          <a:xfrm flipH="1">
            <a:off x="6403320" y="4326623"/>
            <a:ext cx="566245" cy="982730"/>
          </a:xfrm>
          <a:prstGeom prst="bentConnector4">
            <a:avLst>
              <a:gd name="adj1" fmla="val -40371"/>
              <a:gd name="adj2" fmla="val 6395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33" idx="1"/>
          </p:cNvCxnSpPr>
          <p:nvPr/>
        </p:nvCxnSpPr>
        <p:spPr>
          <a:xfrm>
            <a:off x="1219200" y="4336793"/>
            <a:ext cx="2543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148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807</Words>
  <Application>Microsoft Office PowerPoint</Application>
  <PresentationFormat>On-screen Show (4:3)</PresentationFormat>
  <Paragraphs>212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NFD forwarding pipelines</vt:lpstr>
      <vt:lpstr>Overview</vt:lpstr>
      <vt:lpstr>Pipelines</vt:lpstr>
      <vt:lpstr>Legend in diagrams</vt:lpstr>
      <vt:lpstr>PowerPoint Presentation</vt:lpstr>
      <vt:lpstr>Pipelines Overall Workflow</vt:lpstr>
      <vt:lpstr>incoming Interest pipeline</vt:lpstr>
      <vt:lpstr>detect duplicate Nonce</vt:lpstr>
      <vt:lpstr>ContentStore miss pipeline</vt:lpstr>
      <vt:lpstr>set PIT unsatisfy timer</vt:lpstr>
      <vt:lpstr>ContentStore hit pipeline</vt:lpstr>
      <vt:lpstr>dispatch incoming Interest to strategy</vt:lpstr>
      <vt:lpstr>Interest loop pipeline</vt:lpstr>
      <vt:lpstr>outgoing Interest pipeline</vt:lpstr>
      <vt:lpstr>pick outgoing Interest packet</vt:lpstr>
      <vt:lpstr>Interest reject pipeline</vt:lpstr>
      <vt:lpstr>Interest unsatisfied pipeline</vt:lpstr>
      <vt:lpstr>Interest finalize pipeline</vt:lpstr>
      <vt:lpstr>Dead Nonce List insert</vt:lpstr>
      <vt:lpstr>incoming Data pipeline</vt:lpstr>
      <vt:lpstr>set PIT straggler timer</vt:lpstr>
      <vt:lpstr>Data unsolicited pipeline</vt:lpstr>
      <vt:lpstr>outgoing Data pipeline</vt:lpstr>
      <vt:lpstr>Pass-through traffic manager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2014-01-07T22:23:08Z</dcterms:created>
  <dcterms:modified xsi:type="dcterms:W3CDTF">2015-02-11T22:48:51Z</dcterms:modified>
</cp:coreProperties>
</file>