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0" r:id="rId4"/>
    <p:sldId id="261" r:id="rId5"/>
    <p:sldId id="262" r:id="rId6"/>
    <p:sldId id="263" r:id="rId7"/>
    <p:sldId id="271" r:id="rId8"/>
    <p:sldId id="264" r:id="rId9"/>
    <p:sldId id="275" r:id="rId10"/>
    <p:sldId id="274" r:id="rId11"/>
    <p:sldId id="276" r:id="rId12"/>
    <p:sldId id="277" r:id="rId13"/>
    <p:sldId id="278" r:id="rId14"/>
    <p:sldId id="279" r:id="rId15"/>
    <p:sldId id="265" r:id="rId16"/>
    <p:sldId id="266" r:id="rId17"/>
    <p:sldId id="267" r:id="rId18"/>
    <p:sldId id="269" r:id="rId19"/>
    <p:sldId id="272" r:id="rId20"/>
    <p:sldId id="268" r:id="rId21"/>
    <p:sldId id="270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1265-8403-4FD0-A858-DF97D53D6DC3}" type="datetimeFigureOut">
              <a:rPr lang="en-US" smtClean="0"/>
              <a:t>2015-08-14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C587C-391D-4822-9A49-60616E205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2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587C-391D-4822-9A49-60616E205F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6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E639-7232-401D-AB19-A73A2A7E27CB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79A5-7C43-44E3-88A8-936F55689FDE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3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17C-B9F5-4E6E-B3D2-A9E14D6A173A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7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9E3E-ADF6-4B16-8DB6-D16FB74A377D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5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36A6-CDCE-40F5-A8B0-117FFF689332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CDBA-E417-44B7-A0BA-13A1C2DB02D3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5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E2B-9281-480D-A81E-AA5C46F0DCBC}" type="datetime1">
              <a:rPr lang="en-US" smtClean="0"/>
              <a:t>2015-08-14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1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823D-8633-4270-9805-959C4BE9CB0E}" type="datetime1">
              <a:rPr lang="en-US" smtClean="0"/>
              <a:t>2015-08-14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4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BAD8-3DC3-44B6-A7DD-753E8323C9FD}" type="datetime1">
              <a:rPr lang="en-US" smtClean="0"/>
              <a:t>2015-08-14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6030-B3EC-492D-8DB0-D7402F541397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53F1-D18D-4DE5-86A2-6EAC4F257588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9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B3B6-ADF4-489B-9E1A-4BF7CE6CD4E4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54678-4E5A-463F-B982-21C7C71D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dmine.named-data.net/attachments/download/290/link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Forwarding Hint in NFD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2015-08-14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497" y="398097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980972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2656402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94297" y="1976287"/>
            <a:ext cx="132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DSU for Bob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0497" y="1976287"/>
            <a:ext cx="15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for Bob</a:t>
            </a:r>
          </a:p>
        </p:txBody>
      </p:sp>
      <p:pic>
        <p:nvPicPr>
          <p:cNvPr id="11" name="Picture 2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2656402"/>
            <a:ext cx="4873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71" y="2656402"/>
            <a:ext cx="7731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12" idx="2"/>
            <a:endCxn id="5" idx="0"/>
          </p:cNvCxnSpPr>
          <p:nvPr/>
        </p:nvCxnSpPr>
        <p:spPr>
          <a:xfrm>
            <a:off x="3737728" y="3440627"/>
            <a:ext cx="0" cy="5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0525" y="1976287"/>
            <a:ext cx="202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NDNS </a:t>
            </a:r>
            <a:r>
              <a:rPr lang="en-US" dirty="0" err="1" smtClean="0"/>
              <a:t>nameserver</a:t>
            </a:r>
            <a:r>
              <a:rPr lang="en-US" dirty="0"/>
              <a:t> </a:t>
            </a:r>
            <a:r>
              <a:rPr lang="en-US" dirty="0" smtClean="0"/>
              <a:t>for /</a:t>
            </a:r>
            <a:r>
              <a:rPr lang="en-US" dirty="0" err="1" smtClean="0"/>
              <a:t>ndnfit</a:t>
            </a:r>
            <a:endParaRPr lang="en-US" dirty="0" smtClean="0"/>
          </a:p>
        </p:txBody>
      </p:sp>
      <p:cxnSp>
        <p:nvCxnSpPr>
          <p:cNvPr id="17" name="Straight Connector 16"/>
          <p:cNvCxnSpPr>
            <a:stCxn id="8" idx="2"/>
            <a:endCxn id="6" idx="0"/>
          </p:cNvCxnSpPr>
          <p:nvPr/>
        </p:nvCxnSpPr>
        <p:spPr>
          <a:xfrm>
            <a:off x="7124700" y="3397765"/>
            <a:ext cx="3969" cy="583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6" idx="1"/>
          </p:cNvCxnSpPr>
          <p:nvPr/>
        </p:nvCxnSpPr>
        <p:spPr>
          <a:xfrm>
            <a:off x="4190959" y="4247672"/>
            <a:ext cx="2484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1" idx="2"/>
          </p:cNvCxnSpPr>
          <p:nvPr/>
        </p:nvCxnSpPr>
        <p:spPr>
          <a:xfrm flipV="1">
            <a:off x="1426369" y="3442214"/>
            <a:ext cx="0" cy="448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16020" y="3670893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UCLA router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32319" y="3675280"/>
            <a:ext cx="168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 router</a:t>
            </a:r>
            <a:endParaRPr lang="en-US" dirty="0"/>
          </a:p>
        </p:txBody>
      </p:sp>
      <p:pic>
        <p:nvPicPr>
          <p:cNvPr id="18" name="Picture 25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9" y="3890484"/>
            <a:ext cx="11811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>
            <a:stCxn id="18" idx="3"/>
            <a:endCxn id="5" idx="1"/>
          </p:cNvCxnSpPr>
          <p:nvPr/>
        </p:nvCxnSpPr>
        <p:spPr>
          <a:xfrm>
            <a:off x="2016919" y="4247672"/>
            <a:ext cx="1267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" y="5115271"/>
            <a:ext cx="7731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39812" y="598701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DPU</a:t>
            </a:r>
            <a:endParaRPr lang="en-US" dirty="0"/>
          </a:p>
        </p:txBody>
      </p:sp>
      <p:cxnSp>
        <p:nvCxnSpPr>
          <p:cNvPr id="27" name="Straight Connector 26"/>
          <p:cNvCxnSpPr>
            <a:stCxn id="18" idx="2"/>
            <a:endCxn id="24" idx="0"/>
          </p:cNvCxnSpPr>
          <p:nvPr/>
        </p:nvCxnSpPr>
        <p:spPr>
          <a:xfrm>
            <a:off x="1426369" y="4604859"/>
            <a:ext cx="0" cy="51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7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Upload to DSU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connects to ARIZONA router, and performs remote prefix registration.</a:t>
            </a:r>
          </a:p>
          <a:p>
            <a:pPr lvl="1"/>
            <a:r>
              <a:rPr lang="en-US" dirty="0" smtClean="0"/>
              <a:t>ARIZONA router knows "/</a:t>
            </a:r>
            <a:r>
              <a:rPr lang="en-US" dirty="0" err="1" smtClean="0"/>
              <a:t>ndnfit</a:t>
            </a:r>
            <a:r>
              <a:rPr lang="en-US" dirty="0" smtClean="0"/>
              <a:t>/bob" is served by mobile.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sends command to DSU:</a:t>
            </a:r>
            <a:br>
              <a:rPr lang="en-US" dirty="0" smtClean="0"/>
            </a:br>
            <a:r>
              <a:rPr lang="en-US" dirty="0" smtClean="0"/>
              <a:t>"I want to upload /</a:t>
            </a:r>
            <a:r>
              <a:rPr lang="en-US" dirty="0" err="1" smtClean="0"/>
              <a:t>ndnfit</a:t>
            </a:r>
            <a:r>
              <a:rPr lang="en-US" dirty="0" smtClean="0"/>
              <a:t>/bob/20150518"</a:t>
            </a:r>
          </a:p>
          <a:p>
            <a:pPr lvl="1"/>
            <a:r>
              <a:rPr lang="en-US" dirty="0" smtClean="0"/>
              <a:t>A Link object is sent as part of the upload command:</a:t>
            </a:r>
            <a:br>
              <a:rPr lang="en-US" dirty="0" smtClean="0"/>
            </a:br>
            <a:r>
              <a:rPr lang="en-US" dirty="0" smtClean="0"/>
              <a:t>Link(/</a:t>
            </a:r>
            <a:r>
              <a:rPr lang="en-US" dirty="0" err="1" smtClean="0"/>
              <a:t>ndnfit</a:t>
            </a:r>
            <a:r>
              <a:rPr lang="en-US" dirty="0" smtClean="0"/>
              <a:t>/bob, delegation=/</a:t>
            </a:r>
            <a:r>
              <a:rPr lang="en-US" dirty="0" err="1" smtClean="0"/>
              <a:t>ndn</a:t>
            </a:r>
            <a:r>
              <a:rPr lang="en-US" dirty="0" smtClean="0"/>
              <a:t>/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, signed by Bob)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7350" y="5250995"/>
            <a:ext cx="795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Can we send the Name of the Link object, instead of the Link object itself, as a command parameter?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No. The Link object exists on the mobile only, and the mobile doesn't have a routable prefix. Without the link object, DSU can't reach the mobile with an </a:t>
            </a:r>
            <a:r>
              <a:rPr lang="en-US" dirty="0" err="1" smtClean="0">
                <a:solidFill>
                  <a:srgbClr val="00B050"/>
                </a:solidFill>
              </a:rPr>
              <a:t>unroutable</a:t>
            </a:r>
            <a:r>
              <a:rPr lang="en-US" dirty="0" smtClean="0">
                <a:solidFill>
                  <a:srgbClr val="00B050"/>
                </a:solidFill>
              </a:rPr>
              <a:t> prefix.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350" y="1264781"/>
            <a:ext cx="795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Why the Link object isn't published into NDNS?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This depends on: should an Interest from DPU be able to reach the mobile?</a:t>
            </a:r>
          </a:p>
        </p:txBody>
      </p:sp>
    </p:spTree>
    <p:extLst>
      <p:ext uri="{BB962C8B-B14F-4D97-AF65-F5344CB8AC3E}">
        <p14:creationId xmlns:p14="http://schemas.microsoft.com/office/powerpoint/2010/main" val="27985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Upload to DSU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DSU sends Interest with forwarding hint:</a:t>
            </a:r>
          </a:p>
          <a:p>
            <a:pPr lvl="1"/>
            <a:r>
              <a:rPr lang="en-US" dirty="0" smtClean="0"/>
              <a:t>INTEREST /</a:t>
            </a:r>
            <a:r>
              <a:rPr lang="en-US" dirty="0" err="1" smtClean="0"/>
              <a:t>ndnfit</a:t>
            </a:r>
            <a:r>
              <a:rPr lang="en-US" dirty="0" smtClean="0"/>
              <a:t>/bob/20150518</a:t>
            </a:r>
            <a:br>
              <a:rPr lang="en-US" dirty="0" smtClean="0"/>
            </a:br>
            <a:r>
              <a:rPr lang="en-US" dirty="0" smtClean="0"/>
              <a:t>Link(/</a:t>
            </a:r>
            <a:r>
              <a:rPr lang="en-US" dirty="0" err="1" smtClean="0"/>
              <a:t>ndnfit</a:t>
            </a:r>
            <a:r>
              <a:rPr lang="en-US" dirty="0" smtClean="0"/>
              <a:t>/bob, delegation=/</a:t>
            </a:r>
            <a:r>
              <a:rPr lang="en-US" dirty="0" err="1" smtClean="0"/>
              <a:t>ndn</a:t>
            </a:r>
            <a:r>
              <a:rPr lang="en-US" dirty="0" smtClean="0"/>
              <a:t>/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, signed by Bob)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network forwards Interest to ARIZONA router, according to forwarding hint.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ARIZONA router strips Link object, and forwards the Interest to the mobile, according to /</a:t>
            </a:r>
            <a:r>
              <a:rPr lang="en-US" dirty="0" err="1" smtClean="0"/>
              <a:t>ndnfit</a:t>
            </a:r>
            <a:r>
              <a:rPr lang="en-US" dirty="0" smtClean="0"/>
              <a:t>/bob prefix.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DPU Download from DSU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DSU connects to UCLA router, and </a:t>
            </a:r>
            <a:r>
              <a:rPr lang="en-US" dirty="0"/>
              <a:t>performs remote prefix </a:t>
            </a:r>
            <a:r>
              <a:rPr lang="en-US" dirty="0" smtClean="0"/>
              <a:t>registration with a globally routable prefix: /</a:t>
            </a:r>
            <a:r>
              <a:rPr lang="en-US" dirty="0" err="1" smtClean="0"/>
              <a:t>ndn</a:t>
            </a:r>
            <a:r>
              <a:rPr lang="en-US" dirty="0" smtClean="0"/>
              <a:t>/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ucla</a:t>
            </a:r>
            <a:r>
              <a:rPr lang="en-US" dirty="0" smtClean="0"/>
              <a:t>/</a:t>
            </a:r>
            <a:r>
              <a:rPr lang="en-US" dirty="0" err="1" smtClean="0"/>
              <a:t>ndnfit-dsu-ucla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Bob signs up, Bob updates NDNS:</a:t>
            </a:r>
            <a:br>
              <a:rPr lang="en-US" dirty="0" smtClean="0"/>
            </a:br>
            <a:r>
              <a:rPr lang="en-US" dirty="0" smtClean="0"/>
              <a:t>Link(/</a:t>
            </a:r>
            <a:r>
              <a:rPr lang="en-US" dirty="0" err="1" smtClean="0"/>
              <a:t>ndnfit</a:t>
            </a:r>
            <a:r>
              <a:rPr lang="en-US" dirty="0" smtClean="0"/>
              <a:t>/bob, delegation=/</a:t>
            </a:r>
            <a:r>
              <a:rPr lang="en-US" dirty="0" err="1" smtClean="0"/>
              <a:t>ndn</a:t>
            </a:r>
            <a:r>
              <a:rPr lang="en-US" dirty="0" smtClean="0"/>
              <a:t>/</a:t>
            </a:r>
            <a:r>
              <a:rPr lang="en-US" dirty="0" err="1" smtClean="0"/>
              <a:t>edu</a:t>
            </a:r>
            <a:r>
              <a:rPr lang="en-US" dirty="0" smtClean="0"/>
              <a:t>/</a:t>
            </a:r>
            <a:r>
              <a:rPr lang="en-US" dirty="0" err="1" smtClean="0"/>
              <a:t>ucla</a:t>
            </a:r>
            <a:r>
              <a:rPr lang="en-US" dirty="0" smtClean="0"/>
              <a:t>/</a:t>
            </a:r>
            <a:r>
              <a:rPr lang="en-US" dirty="0" err="1" smtClean="0"/>
              <a:t>ndnfit-dsu-ucla</a:t>
            </a:r>
            <a:r>
              <a:rPr lang="en-US" dirty="0" smtClean="0"/>
              <a:t>, signed by Bob)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DPU performs NDNS lookup for /</a:t>
            </a:r>
            <a:r>
              <a:rPr lang="en-US" dirty="0" err="1" smtClean="0"/>
              <a:t>ndnfit</a:t>
            </a:r>
            <a:r>
              <a:rPr lang="en-US" dirty="0" smtClean="0"/>
              <a:t>/bob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DPU Download from DSU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DPU sends Interest with forwarding hint:</a:t>
            </a:r>
          </a:p>
          <a:p>
            <a:pPr lvl="1"/>
            <a:r>
              <a:rPr lang="en-US" dirty="0" smtClean="0"/>
              <a:t>INTEREST /</a:t>
            </a:r>
            <a:r>
              <a:rPr lang="en-US" dirty="0" err="1" smtClean="0"/>
              <a:t>ndnfit</a:t>
            </a:r>
            <a:r>
              <a:rPr lang="en-US" dirty="0" smtClean="0"/>
              <a:t>/bob/20150518</a:t>
            </a:r>
            <a:br>
              <a:rPr lang="en-US" dirty="0" smtClean="0"/>
            </a:br>
            <a:r>
              <a:rPr lang="en-US" dirty="0"/>
              <a:t>Link(/</a:t>
            </a:r>
            <a:r>
              <a:rPr lang="en-US" dirty="0" err="1"/>
              <a:t>ndnfit</a:t>
            </a:r>
            <a:r>
              <a:rPr lang="en-US" dirty="0"/>
              <a:t>/bob, delegation</a:t>
            </a:r>
            <a:r>
              <a:rPr lang="en-US" dirty="0" smtClean="0"/>
              <a:t>=/</a:t>
            </a:r>
            <a:r>
              <a:rPr lang="en-US" dirty="0" err="1"/>
              <a:t>ndn</a:t>
            </a:r>
            <a:r>
              <a:rPr lang="en-US" dirty="0"/>
              <a:t>/</a:t>
            </a:r>
            <a:r>
              <a:rPr lang="en-US" dirty="0" err="1"/>
              <a:t>edu</a:t>
            </a:r>
            <a:r>
              <a:rPr lang="en-US" dirty="0"/>
              <a:t>/</a:t>
            </a:r>
            <a:r>
              <a:rPr lang="en-US" dirty="0" err="1"/>
              <a:t>ucla</a:t>
            </a:r>
            <a:r>
              <a:rPr lang="en-US" dirty="0"/>
              <a:t>/</a:t>
            </a:r>
            <a:r>
              <a:rPr lang="en-US" dirty="0" err="1"/>
              <a:t>ndnfit-dsu-ucla</a:t>
            </a:r>
            <a:r>
              <a:rPr lang="en-US" dirty="0" smtClean="0"/>
              <a:t>, </a:t>
            </a:r>
            <a:r>
              <a:rPr lang="en-US" dirty="0"/>
              <a:t>signed by </a:t>
            </a:r>
            <a:r>
              <a:rPr lang="en-US" dirty="0" smtClean="0"/>
              <a:t>Bob)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network forwards Interest to DSU, according to forwarding hint.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DSU forwarder strips Link object, and forwards the Interest to the application, according to /</a:t>
            </a:r>
            <a:r>
              <a:rPr lang="en-US" dirty="0" err="1" smtClean="0"/>
              <a:t>ndnfit</a:t>
            </a:r>
            <a:r>
              <a:rPr lang="en-US" dirty="0" smtClean="0"/>
              <a:t>/bob prefix.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producer should determine the routable prefix of the region in which its own prefix is routable, and (optionally) publish a Link object in NDNS </a:t>
            </a:r>
            <a:r>
              <a:rPr lang="en-US" dirty="0" err="1" smtClean="0"/>
              <a:t>nameserver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Library provides APIs for application to generate and publish Link objects to NDNS </a:t>
            </a:r>
            <a:r>
              <a:rPr lang="en-US" dirty="0" err="1" smtClean="0"/>
              <a:t>nameserver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higher-level library may expose an "upload API" for "mobile upload to DSU" scenario.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consumer should react to NACK-</a:t>
            </a:r>
            <a:r>
              <a:rPr lang="en-US" dirty="0" err="1" smtClean="0"/>
              <a:t>unroutable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perform NDNS lookup</a:t>
            </a:r>
          </a:p>
          <a:p>
            <a:pPr lvl="1"/>
            <a:r>
              <a:rPr lang="en-US" dirty="0" smtClean="0"/>
              <a:t>re-express Interest with Link object</a:t>
            </a:r>
          </a:p>
          <a:p>
            <a:r>
              <a:rPr lang="en-US" dirty="0" smtClean="0"/>
              <a:t>Short term solution before NACK is ready:</a:t>
            </a:r>
          </a:p>
          <a:p>
            <a:pPr lvl="1"/>
            <a:r>
              <a:rPr lang="en-US" dirty="0" smtClean="0"/>
              <a:t>the consumer should always perform NDNS lookup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Application MAY explicit set the forwarding hint.</a:t>
            </a:r>
          </a:p>
          <a:p>
            <a:pPr lvl="1"/>
            <a:r>
              <a:rPr lang="en-US" dirty="0" smtClean="0"/>
              <a:t>If forwarding hint is unset, Face::</a:t>
            </a:r>
            <a:r>
              <a:rPr lang="en-US" dirty="0" err="1" smtClean="0"/>
              <a:t>expressInterest</a:t>
            </a:r>
            <a:r>
              <a:rPr lang="en-US" dirty="0" smtClean="0"/>
              <a:t> performs automatic lookup, and caches the result.</a:t>
            </a:r>
          </a:p>
          <a:p>
            <a:pPr lvl="2"/>
            <a:r>
              <a:rPr lang="en-US" dirty="0" smtClean="0"/>
              <a:t>so applications don't have to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650" y="1825626"/>
            <a:ext cx="7886700" cy="1270866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Forwarder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section describes the MINIMAL changes in forwarding to support mobility.</a:t>
            </a:r>
          </a:p>
          <a:p>
            <a:r>
              <a:rPr lang="en-US" dirty="0" smtClean="0"/>
              <a:t>Additional features are needed in the complete solution, which is not yet ready.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50" y="5257799"/>
            <a:ext cx="7886700" cy="683491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Configuration: </a:t>
            </a:r>
            <a:r>
              <a:rPr lang="en-US" dirty="0" smtClean="0"/>
              <a:t>region names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smtClean="0"/>
              <a:t>"region name" </a:t>
            </a:r>
            <a:r>
              <a:rPr lang="en-US" dirty="0" smtClean="0"/>
              <a:t>field to NFD configuration file.</a:t>
            </a:r>
          </a:p>
          <a:p>
            <a:r>
              <a:rPr lang="en-US" dirty="0" smtClean="0"/>
              <a:t>This allows the producer region edge router to determine an Interest has reached the producer region.</a:t>
            </a:r>
          </a:p>
          <a:p>
            <a:r>
              <a:rPr lang="en-US" dirty="0" smtClean="0"/>
              <a:t>The region name could indicate a single router (router name), or a Point Of Presence.</a:t>
            </a:r>
          </a:p>
          <a:p>
            <a:r>
              <a:rPr lang="en-US" dirty="0" smtClean="0"/>
              <a:t>There could be multiple region names.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19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8650" y="5353878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We use "region name" rather than "router name". By configuring region names to be a Point Of Presence or larger, an attacker would not be able to address a single router by setting its router name in the Link object.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Forwarding hint is a scheme for mobility support in a large NDN network.</a:t>
            </a:r>
          </a:p>
          <a:p>
            <a:pPr lvl="1"/>
            <a:r>
              <a:rPr lang="en-US" dirty="0" smtClean="0"/>
              <a:t>See #2587 </a:t>
            </a:r>
            <a:r>
              <a:rPr lang="en-US" dirty="0" smtClean="0">
                <a:hlinkClick r:id="rId2"/>
              </a:rPr>
              <a:t>link.pdf</a:t>
            </a:r>
            <a:r>
              <a:rPr lang="en-US" dirty="0" smtClean="0"/>
              <a:t> for protocol definition.</a:t>
            </a:r>
          </a:p>
          <a:p>
            <a:r>
              <a:rPr lang="en-US" dirty="0" smtClean="0"/>
              <a:t>This document describes how forwarding hint feature is to be implemented in NFD.</a:t>
            </a:r>
          </a:p>
          <a:p>
            <a:pPr lvl="1"/>
            <a:r>
              <a:rPr lang="en-US" dirty="0" smtClean="0"/>
              <a:t>Some features are beyond the minimal necessary features, and will not be implemented in the first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650" y="4001294"/>
            <a:ext cx="7886700" cy="674615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forwarding: pick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Condition:</a:t>
            </a:r>
          </a:p>
          <a:p>
            <a:pPr lvl="1"/>
            <a:r>
              <a:rPr lang="en-US" dirty="0" smtClean="0"/>
              <a:t>Delegation Name is not a prefix of </a:t>
            </a:r>
            <a:r>
              <a:rPr lang="en-US" dirty="0" smtClean="0"/>
              <a:t>any region name.</a:t>
            </a:r>
            <a:endParaRPr lang="en-US" dirty="0" smtClean="0"/>
          </a:p>
          <a:p>
            <a:pPr lvl="1"/>
            <a:r>
              <a:rPr lang="en-US" dirty="0" smtClean="0"/>
              <a:t>Interest has Link object but no </a:t>
            </a:r>
            <a:r>
              <a:rPr lang="en-US" dirty="0" err="1" smtClean="0"/>
              <a:t>SelectedDelegation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 err="1" smtClean="0"/>
              <a:t>ContentStore</a:t>
            </a:r>
            <a:r>
              <a:rPr lang="en-US" dirty="0" smtClean="0"/>
              <a:t> miss pipeline) perform FIB lookups for each delegation Name in the Link object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(strategy) pick a delegation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(strategy) forward to one or more </a:t>
            </a:r>
            <a:r>
              <a:rPr lang="en-US" dirty="0" err="1" smtClean="0"/>
              <a:t>nexthops</a:t>
            </a:r>
            <a:r>
              <a:rPr lang="en-US" dirty="0" smtClean="0"/>
              <a:t> in the FIB entry associated with the chosen delegation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(outgoing Interest pipeline) set </a:t>
            </a:r>
            <a:r>
              <a:rPr lang="en-US" dirty="0" err="1" smtClean="0"/>
              <a:t>SelectedDelegation</a:t>
            </a:r>
            <a:r>
              <a:rPr lang="en-US" dirty="0" smtClean="0"/>
              <a:t>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forwarding: follow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Condition:</a:t>
            </a:r>
          </a:p>
          <a:p>
            <a:pPr lvl="1"/>
            <a:r>
              <a:rPr lang="en-US" dirty="0"/>
              <a:t>Delegation Name is not a prefix of </a:t>
            </a:r>
            <a:r>
              <a:rPr lang="en-US" dirty="0" smtClean="0"/>
              <a:t>any region name.</a:t>
            </a:r>
            <a:endParaRPr lang="en-US" dirty="0"/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Link object </a:t>
            </a:r>
            <a:r>
              <a:rPr lang="en-US" dirty="0" smtClean="0"/>
              <a:t>and </a:t>
            </a:r>
            <a:r>
              <a:rPr lang="en-US" dirty="0" err="1" smtClean="0"/>
              <a:t>SelectedDelegation</a:t>
            </a:r>
            <a:r>
              <a:rPr lang="en-US" dirty="0"/>
              <a:t>.</a:t>
            </a:r>
          </a:p>
          <a:p>
            <a:r>
              <a:rPr lang="en-US" dirty="0"/>
              <a:t>Action: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dirty="0" err="1"/>
              <a:t>ContentStore</a:t>
            </a:r>
            <a:r>
              <a:rPr lang="en-US" dirty="0"/>
              <a:t> miss pipeline) perform FIB </a:t>
            </a:r>
            <a:r>
              <a:rPr lang="en-US" dirty="0" smtClean="0"/>
              <a:t>lookup </a:t>
            </a:r>
            <a:r>
              <a:rPr lang="en-US" dirty="0"/>
              <a:t>for </a:t>
            </a:r>
            <a:r>
              <a:rPr lang="en-US" dirty="0" smtClean="0"/>
              <a:t>selected delegation Name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/>
              <a:t>strategy) forward to one or more </a:t>
            </a:r>
            <a:r>
              <a:rPr lang="en-US" dirty="0" err="1"/>
              <a:t>nexthops</a:t>
            </a:r>
            <a:r>
              <a:rPr lang="en-US" dirty="0"/>
              <a:t> in the FIB entry associated with the </a:t>
            </a:r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forwarding: within producer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Condition:</a:t>
            </a:r>
          </a:p>
          <a:p>
            <a:pPr lvl="1"/>
            <a:r>
              <a:rPr lang="en-US" dirty="0"/>
              <a:t>Delegation Name is </a:t>
            </a:r>
            <a:r>
              <a:rPr lang="en-US" dirty="0" smtClean="0"/>
              <a:t>a </a:t>
            </a:r>
            <a:r>
              <a:rPr lang="en-US" dirty="0"/>
              <a:t>prefix of </a:t>
            </a:r>
            <a:r>
              <a:rPr lang="en-US" dirty="0" smtClean="0"/>
              <a:t>any region name.</a:t>
            </a:r>
            <a:endParaRPr lang="en-US" dirty="0"/>
          </a:p>
          <a:p>
            <a:r>
              <a:rPr lang="en-US" dirty="0" smtClean="0"/>
              <a:t>Action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(incoming Interest pipeline</a:t>
            </a:r>
            <a:r>
              <a:rPr lang="en-US" dirty="0"/>
              <a:t>) </a:t>
            </a:r>
            <a:r>
              <a:rPr lang="en-US" dirty="0" smtClean="0"/>
              <a:t>ignore Link object and </a:t>
            </a:r>
            <a:r>
              <a:rPr lang="en-US" dirty="0" err="1" smtClean="0"/>
              <a:t>SelectedDelegation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450" y="4413152"/>
            <a:ext cx="795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This requires all nodes in the producer region to have accurate </a:t>
            </a:r>
            <a:r>
              <a:rPr lang="en-US" dirty="0" smtClean="0">
                <a:solidFill>
                  <a:srgbClr val="00B050"/>
                </a:solidFill>
              </a:rPr>
              <a:t>"region name", </a:t>
            </a:r>
            <a:r>
              <a:rPr lang="en-US" dirty="0" smtClean="0">
                <a:solidFill>
                  <a:srgbClr val="00B050"/>
                </a:solidFill>
              </a:rPr>
              <a:t>otherwise, if some nodes don't have </a:t>
            </a:r>
            <a:r>
              <a:rPr lang="en-US" dirty="0" smtClean="0">
                <a:solidFill>
                  <a:srgbClr val="00B050"/>
                </a:solidFill>
              </a:rPr>
              <a:t>"region name":</a:t>
            </a:r>
            <a:endParaRPr lang="en-US" dirty="0" smtClean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those nodes are confused whether to follow the forwarding hint, or to follow the Interest Name.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If it's just the end host laptop not having an accurate </a:t>
            </a:r>
            <a:r>
              <a:rPr lang="en-US" dirty="0" smtClean="0">
                <a:solidFill>
                  <a:srgbClr val="00B050"/>
                </a:solidFill>
              </a:rPr>
              <a:t>"region name", </a:t>
            </a:r>
            <a:r>
              <a:rPr lang="en-US" dirty="0" smtClean="0">
                <a:solidFill>
                  <a:srgbClr val="00B050"/>
                </a:solidFill>
              </a:rPr>
              <a:t>the laptop can follow the forwarding hint for Interests from a local app, otherwise follow the Interest Name. But this won't work in the general case.</a:t>
            </a:r>
          </a:p>
        </p:txBody>
      </p:sp>
    </p:spTree>
    <p:extLst>
      <p:ext uri="{BB962C8B-B14F-4D97-AF65-F5344CB8AC3E}">
        <p14:creationId xmlns:p14="http://schemas.microsoft.com/office/powerpoint/2010/main" val="21057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Forwarding Hint Works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within </a:t>
            </a:r>
            <a:r>
              <a:rPr lang="en-US" dirty="0"/>
              <a:t>c</a:t>
            </a:r>
            <a:r>
              <a:rPr lang="en-US" dirty="0" smtClean="0"/>
              <a:t>onsumer region</a:t>
            </a:r>
            <a:endParaRPr lang="en-US" dirty="0"/>
          </a:p>
        </p:txBody>
      </p:sp>
      <p:pic>
        <p:nvPicPr>
          <p:cNvPr id="5" name="Picture 2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8393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840" y="2091893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1109348" y="3148446"/>
            <a:ext cx="47187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085850" y="3584859"/>
            <a:ext cx="4742221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5806" y="2810287"/>
            <a:ext cx="356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regular Interest: /</a:t>
            </a:r>
            <a:r>
              <a:rPr lang="en-US" dirty="0" err="1" smtClean="0"/>
              <a:t>ndnsim</a:t>
            </a:r>
            <a:r>
              <a:rPr lang="en-US" dirty="0" smtClean="0"/>
              <a:t>/index.htm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75806" y="3225918"/>
            <a:ext cx="392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NACK: /</a:t>
            </a:r>
            <a:r>
              <a:rPr lang="en-US" dirty="0" err="1" smtClean="0"/>
              <a:t>ndnsim</a:t>
            </a:r>
            <a:r>
              <a:rPr lang="en-US" dirty="0" smtClean="0"/>
              <a:t>/index.htm is </a:t>
            </a:r>
            <a:r>
              <a:rPr lang="en-US" dirty="0" err="1" smtClean="0"/>
              <a:t>unroutable</a:t>
            </a:r>
            <a:endParaRPr lang="en-US" dirty="0"/>
          </a:p>
        </p:txBody>
      </p:sp>
      <p:cxnSp>
        <p:nvCxnSpPr>
          <p:cNvPr id="17" name="Straight Connector 16"/>
          <p:cNvCxnSpPr>
            <a:stCxn id="5" idx="2"/>
          </p:cNvCxnSpPr>
          <p:nvPr/>
        </p:nvCxnSpPr>
        <p:spPr>
          <a:xfrm>
            <a:off x="1085850" y="2625293"/>
            <a:ext cx="0" cy="411840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>
          <a:xfrm>
            <a:off x="5828071" y="2625293"/>
            <a:ext cx="25977" cy="411840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109348" y="4239491"/>
            <a:ext cx="70890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80" y="1839480"/>
            <a:ext cx="4873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Straight Connector 30"/>
          <p:cNvCxnSpPr>
            <a:stCxn id="30" idx="2"/>
          </p:cNvCxnSpPr>
          <p:nvPr/>
        </p:nvCxnSpPr>
        <p:spPr>
          <a:xfrm>
            <a:off x="8179661" y="2625292"/>
            <a:ext cx="14940" cy="411840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17612" y="3889227"/>
            <a:ext cx="3520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NDNS query for /</a:t>
            </a:r>
            <a:r>
              <a:rPr lang="en-US" dirty="0" err="1" smtClean="0"/>
              <a:t>ndnsim</a:t>
            </a:r>
            <a:r>
              <a:rPr lang="en-US" dirty="0" smtClean="0"/>
              <a:t>/index.htm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085850" y="4977250"/>
            <a:ext cx="7101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17612" y="4329202"/>
            <a:ext cx="5173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NDNS reply for /</a:t>
            </a:r>
            <a:r>
              <a:rPr lang="en-US" dirty="0" err="1" smtClean="0"/>
              <a:t>ndnsim</a:t>
            </a:r>
            <a:r>
              <a:rPr lang="en-US" dirty="0" smtClean="0"/>
              <a:t>/index.htm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 smtClean="0"/>
              <a:t> is available at /</a:t>
            </a:r>
            <a:r>
              <a:rPr lang="en-US" dirty="0" err="1" smtClean="0"/>
              <a:t>att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 smtClean="0"/>
              <a:t> and /</a:t>
            </a:r>
            <a:r>
              <a:rPr lang="en-US" dirty="0" err="1" smtClean="0"/>
              <a:t>ucla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09348" y="6232065"/>
            <a:ext cx="47187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17612" y="5260465"/>
            <a:ext cx="4010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Interest: /</a:t>
            </a:r>
            <a:r>
              <a:rPr lang="en-US" dirty="0" err="1" smtClean="0"/>
              <a:t>ndnsim</a:t>
            </a:r>
            <a:r>
              <a:rPr lang="en-US" dirty="0" smtClean="0"/>
              <a:t>/index.htm</a:t>
            </a:r>
          </a:p>
          <a:p>
            <a:r>
              <a:rPr lang="en-US" dirty="0" smtClean="0"/>
              <a:t>Link object: /</a:t>
            </a:r>
            <a:r>
              <a:rPr lang="en-US" dirty="0" err="1" smtClean="0"/>
              <a:t>ndnsim</a:t>
            </a:r>
            <a:r>
              <a:rPr lang="en-US" dirty="0" smtClean="0"/>
              <a:t> is delegated to /</a:t>
            </a:r>
            <a:r>
              <a:rPr lang="en-US" dirty="0" err="1" smtClean="0"/>
              <a:t>att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 smtClean="0"/>
              <a:t> and /</a:t>
            </a:r>
            <a:r>
              <a:rPr lang="en-US" dirty="0" err="1" smtClean="0"/>
              <a:t>ucla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1922" y="1541345"/>
            <a:ext cx="111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000500" y="1437591"/>
            <a:ext cx="303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 region edge router</a:t>
            </a:r>
          </a:p>
          <a:p>
            <a:r>
              <a:rPr lang="en-US" dirty="0" smtClean="0"/>
              <a:t>(first default-free router)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28984" y="1479682"/>
            <a:ext cx="190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NDNS </a:t>
            </a:r>
            <a:r>
              <a:rPr lang="en-US" dirty="0" err="1" smtClean="0"/>
              <a:t>nameserver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4</a:t>
            </a:fld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50295" y="2772075"/>
            <a:ext cx="5413664" cy="1115435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across the Internet</a:t>
            </a:r>
            <a:endParaRPr lang="en-US" dirty="0"/>
          </a:p>
        </p:txBody>
      </p:sp>
      <p:pic>
        <p:nvPicPr>
          <p:cNvPr id="3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4655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769" y="184655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655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>
            <a:off x="1081881" y="2379954"/>
            <a:ext cx="0" cy="44780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4572000" y="2379954"/>
            <a:ext cx="0" cy="44780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8062119" y="2379954"/>
            <a:ext cx="0" cy="447804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1450" y="1252023"/>
            <a:ext cx="2279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consumer region edge</a:t>
            </a:r>
          </a:p>
          <a:p>
            <a:r>
              <a:rPr lang="en-US" dirty="0" smtClean="0"/>
              <a:t>/cox/router1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23805" y="1264723"/>
            <a:ext cx="2043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intermediate router</a:t>
            </a:r>
          </a:p>
          <a:p>
            <a:r>
              <a:rPr lang="en-US" dirty="0" smtClean="0"/>
              <a:t>/level3/router2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79770" y="1287203"/>
            <a:ext cx="220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producer region edge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att</a:t>
            </a:r>
            <a:r>
              <a:rPr lang="en-US" dirty="0" smtClean="0"/>
              <a:t>/router3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81881" y="4270676"/>
            <a:ext cx="34901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081881" y="3025225"/>
            <a:ext cx="3583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Interest: /</a:t>
            </a:r>
            <a:r>
              <a:rPr lang="en-US" dirty="0" err="1" smtClean="0"/>
              <a:t>ndnsim</a:t>
            </a:r>
            <a:r>
              <a:rPr lang="en-US" dirty="0" smtClean="0"/>
              <a:t>/index.htm</a:t>
            </a:r>
          </a:p>
          <a:p>
            <a:r>
              <a:rPr lang="en-US" dirty="0" smtClean="0"/>
              <a:t>Link object: /</a:t>
            </a:r>
            <a:r>
              <a:rPr lang="en-US" dirty="0" err="1" smtClean="0"/>
              <a:t>ndnsim</a:t>
            </a:r>
            <a:r>
              <a:rPr lang="en-US" dirty="0" smtClean="0"/>
              <a:t> is delegated to /</a:t>
            </a:r>
            <a:r>
              <a:rPr lang="en-US" dirty="0" err="1" smtClean="0"/>
              <a:t>att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 smtClean="0"/>
              <a:t> and /</a:t>
            </a:r>
            <a:r>
              <a:rPr lang="en-US" dirty="0" err="1" smtClean="0"/>
              <a:t>ucla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endParaRPr lang="en-US" dirty="0" smtClean="0"/>
          </a:p>
          <a:p>
            <a:r>
              <a:rPr lang="en-US" dirty="0" err="1" smtClean="0"/>
              <a:t>SelectedDelegation</a:t>
            </a:r>
            <a:r>
              <a:rPr lang="en-US" dirty="0" smtClean="0"/>
              <a:t>: 0 (/</a:t>
            </a:r>
            <a:r>
              <a:rPr lang="en-US" dirty="0" err="1" smtClean="0"/>
              <a:t>att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/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3345" y="2446294"/>
            <a:ext cx="20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a selection among delegations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81166" y="6521525"/>
            <a:ext cx="34901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81166" y="5265683"/>
            <a:ext cx="3583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Interest: /</a:t>
            </a:r>
            <a:r>
              <a:rPr lang="en-US" dirty="0" err="1" smtClean="0"/>
              <a:t>ndnsim</a:t>
            </a:r>
            <a:r>
              <a:rPr lang="en-US" dirty="0" smtClean="0"/>
              <a:t>/index.htm</a:t>
            </a:r>
          </a:p>
          <a:p>
            <a:r>
              <a:rPr lang="en-US" dirty="0" smtClean="0"/>
              <a:t>Link object: /</a:t>
            </a:r>
            <a:r>
              <a:rPr lang="en-US" dirty="0" err="1" smtClean="0"/>
              <a:t>ndnsim</a:t>
            </a:r>
            <a:r>
              <a:rPr lang="en-US" dirty="0" smtClean="0"/>
              <a:t> is delegated to /</a:t>
            </a:r>
            <a:r>
              <a:rPr lang="en-US" dirty="0" err="1" smtClean="0"/>
              <a:t>att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 smtClean="0"/>
              <a:t> and /</a:t>
            </a:r>
            <a:r>
              <a:rPr lang="en-US" dirty="0" err="1" smtClean="0"/>
              <a:t>ucla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endParaRPr lang="en-US" dirty="0" smtClean="0"/>
          </a:p>
          <a:p>
            <a:r>
              <a:rPr lang="en-US" dirty="0" err="1" smtClean="0"/>
              <a:t>SelectedDelegation</a:t>
            </a:r>
            <a:r>
              <a:rPr lang="en-US" dirty="0" smtClean="0"/>
              <a:t>: 0 (/</a:t>
            </a:r>
            <a:r>
              <a:rPr lang="en-US" dirty="0" err="1" smtClean="0"/>
              <a:t>att</a:t>
            </a:r>
            <a:r>
              <a:rPr lang="en-US" dirty="0" smtClean="0"/>
              <a:t>/</a:t>
            </a:r>
            <a:r>
              <a:rPr lang="en-US" dirty="0" err="1" smtClean="0"/>
              <a:t>ndnsim</a:t>
            </a:r>
            <a:r>
              <a:rPr lang="en-US" dirty="0"/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6819" y="4525099"/>
            <a:ext cx="243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the selected delegation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within producer region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Interest has reached the producer region, it can be forwarded with the Name (not Link).</a:t>
            </a:r>
          </a:p>
          <a:p>
            <a:pPr lvl="1"/>
            <a:r>
              <a:rPr lang="en-US" dirty="0" smtClean="0"/>
              <a:t>The router tests whether the delegation Name (/</a:t>
            </a:r>
            <a:r>
              <a:rPr lang="en-US" dirty="0" err="1" smtClean="0"/>
              <a:t>att</a:t>
            </a:r>
            <a:r>
              <a:rPr lang="en-US" dirty="0" smtClean="0"/>
              <a:t>) is a prefix of </a:t>
            </a:r>
            <a:r>
              <a:rPr lang="en-US" dirty="0" smtClean="0"/>
              <a:t>the router's region name</a:t>
            </a:r>
            <a:r>
              <a:rPr lang="en-US" dirty="0" smtClean="0"/>
              <a:t> </a:t>
            </a:r>
            <a:r>
              <a:rPr lang="en-US" dirty="0" smtClean="0"/>
              <a:t>to determine if the Interest has reached the producer region.</a:t>
            </a:r>
          </a:p>
          <a:p>
            <a:pPr lvl="1"/>
            <a:r>
              <a:rPr lang="en-US" dirty="0" smtClean="0"/>
              <a:t>The Interest Name prefix (/</a:t>
            </a:r>
            <a:r>
              <a:rPr lang="en-US" dirty="0" err="1" smtClean="0"/>
              <a:t>ndnsim</a:t>
            </a:r>
            <a:r>
              <a:rPr lang="en-US" dirty="0" smtClean="0"/>
              <a:t>), should be announced within the producer region (/</a:t>
            </a:r>
            <a:r>
              <a:rPr lang="en-US" dirty="0" err="1" smtClean="0"/>
              <a:t>att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Link and </a:t>
            </a:r>
            <a:r>
              <a:rPr lang="en-US" dirty="0" err="1" smtClean="0"/>
              <a:t>SelectedDelegation</a:t>
            </a:r>
            <a:r>
              <a:rPr lang="en-US" dirty="0" smtClean="0"/>
              <a:t> should be ignored.</a:t>
            </a:r>
          </a:p>
          <a:p>
            <a:pPr lvl="1"/>
            <a:r>
              <a:rPr lang="en-US" dirty="0" smtClean="0"/>
              <a:t>See next page: </a:t>
            </a:r>
            <a:r>
              <a:rPr lang="en-US" dirty="0" err="1" smtClean="0"/>
              <a:t>ContentStore</a:t>
            </a:r>
            <a:r>
              <a:rPr lang="en-US" dirty="0" smtClean="0"/>
              <a:t> partitioning is unnecessary within producer region.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returned following PIT states.</a:t>
            </a:r>
          </a:p>
          <a:p>
            <a:r>
              <a:rPr lang="en-US" dirty="0" smtClean="0"/>
              <a:t>To prevent cache poisoning with counterfeit Link objects, the </a:t>
            </a:r>
            <a:r>
              <a:rPr lang="en-US" dirty="0" err="1" smtClean="0"/>
              <a:t>ContentStore</a:t>
            </a:r>
            <a:r>
              <a:rPr lang="en-US" dirty="0" smtClean="0"/>
              <a:t> is partitioned with Link object.</a:t>
            </a:r>
          </a:p>
          <a:p>
            <a:pPr lvl="1"/>
            <a:r>
              <a:rPr lang="en-US" dirty="0" smtClean="0"/>
              <a:t>unless the Data is within producer region, where Link object is ignored.</a:t>
            </a:r>
          </a:p>
          <a:p>
            <a:pPr lvl="1"/>
            <a:r>
              <a:rPr lang="en-US" dirty="0" err="1" smtClean="0"/>
              <a:t>ContentStore</a:t>
            </a:r>
            <a:r>
              <a:rPr lang="en-US" dirty="0" smtClean="0"/>
              <a:t> lookup returns a match only if the cached Data has been retrieved with the same Link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650" y="2373599"/>
            <a:ext cx="7886700" cy="2686773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Interest with </a:t>
            </a:r>
            <a:r>
              <a:rPr lang="en-US" dirty="0" err="1" smtClean="0"/>
              <a:t>unroutable</a:t>
            </a:r>
            <a:r>
              <a:rPr lang="en-US" dirty="0" smtClean="0"/>
              <a:t> Name hits consumer region edge (a default-free router), the router returns NACK.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Consumer re-expresses with a Link.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consumer region edge router picks a producer region from the Link.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Intermediate routers forward the Interest toward the producer region (chosen in step 3).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Interest is forwarded according to its regular Name within the producer region.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is returned with PIT states.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650" y="1747837"/>
            <a:ext cx="7886700" cy="1115435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</a:t>
            </a:r>
            <a:r>
              <a:rPr lang="en-US" dirty="0" err="1" smtClean="0"/>
              <a:t>NDNFit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4678-4E5A-463F-B982-21C7C71D4E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1164</Words>
  <Application>Microsoft Office PowerPoint</Application>
  <PresentationFormat>On-screen Show (4:3)</PresentationFormat>
  <Paragraphs>156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Forwarding Hint in NFD</vt:lpstr>
      <vt:lpstr>Overview</vt:lpstr>
      <vt:lpstr>How Forwarding Hint Works</vt:lpstr>
      <vt:lpstr>Forwarding within consumer region</vt:lpstr>
      <vt:lpstr>Forwarding across the Internet</vt:lpstr>
      <vt:lpstr>Forwarding within producer region</vt:lpstr>
      <vt:lpstr>Data forwarding</vt:lpstr>
      <vt:lpstr>Summary</vt:lpstr>
      <vt:lpstr>Example for NDNFit</vt:lpstr>
      <vt:lpstr>Topology</vt:lpstr>
      <vt:lpstr>Mobile Upload to DSU</vt:lpstr>
      <vt:lpstr>Mobile Upload to DSU</vt:lpstr>
      <vt:lpstr>DPU Download from DSU</vt:lpstr>
      <vt:lpstr>DPU Download from DSU</vt:lpstr>
      <vt:lpstr>Application Changes</vt:lpstr>
      <vt:lpstr>Producer</vt:lpstr>
      <vt:lpstr>Consumer</vt:lpstr>
      <vt:lpstr>Forwarder Changes</vt:lpstr>
      <vt:lpstr>Configuration: region names</vt:lpstr>
      <vt:lpstr>Interest forwarding: pick delegation</vt:lpstr>
      <vt:lpstr>Interest forwarding: follow delegation</vt:lpstr>
      <vt:lpstr>Interest forwarding: within producer region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Forwarding Hint in NFD</dc:title>
  <cp:lastModifiedBy>☀阳光男孩</cp:lastModifiedBy>
  <cp:revision>22</cp:revision>
  <dcterms:created xsi:type="dcterms:W3CDTF">2015-05-16T19:05:56Z</dcterms:created>
  <dcterms:modified xsi:type="dcterms:W3CDTF">2015-08-15T03:58:08Z</dcterms:modified>
</cp:coreProperties>
</file>