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4"/>
  </p:notesMasterIdLst>
  <p:sldIdLst>
    <p:sldId id="256" r:id="rId2"/>
    <p:sldId id="307" r:id="rId3"/>
    <p:sldId id="365" r:id="rId4"/>
    <p:sldId id="366" r:id="rId5"/>
    <p:sldId id="309" r:id="rId6"/>
    <p:sldId id="308" r:id="rId7"/>
    <p:sldId id="306" r:id="rId8"/>
    <p:sldId id="310" r:id="rId9"/>
    <p:sldId id="311" r:id="rId10"/>
    <p:sldId id="312" r:id="rId11"/>
    <p:sldId id="321" r:id="rId12"/>
    <p:sldId id="359" r:id="rId13"/>
    <p:sldId id="314" r:id="rId14"/>
    <p:sldId id="322" r:id="rId15"/>
    <p:sldId id="317" r:id="rId16"/>
    <p:sldId id="318" r:id="rId17"/>
    <p:sldId id="316" r:id="rId18"/>
    <p:sldId id="363" r:id="rId19"/>
    <p:sldId id="323" r:id="rId20"/>
    <p:sldId id="324" r:id="rId21"/>
    <p:sldId id="325" r:id="rId22"/>
    <p:sldId id="36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0" autoAdjust="0"/>
    <p:restoredTop sz="94660"/>
  </p:normalViewPr>
  <p:slideViewPr>
    <p:cSldViewPr snapToGrid="0">
      <p:cViewPr varScale="1">
        <p:scale>
          <a:sx n="75" d="100"/>
          <a:sy n="75" d="100"/>
        </p:scale>
        <p:origin x="4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0F774-64BB-435A-BF3C-7C317EFEE605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31D4F-00E2-435E-838C-7ECAAFE82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EAD5-C96C-4AFB-B38D-9DDF52BC857A}" type="datetime1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98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F708-6724-4458-9F28-5C553DBEB536}" type="datetime1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6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74B7-6474-4EF6-85A8-A77A46196608}" type="datetime1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8C9B-06F4-4520-ADC9-E7FBE669F53E}" type="datetime1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1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6B27-7C65-42E1-B3E5-969E50A85B91}" type="datetime1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5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D09C7-0BB9-4D0C-8A47-E6298FF52D64}" type="datetime1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8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305F-892B-4448-94B5-AE8543A5AA60}" type="datetime1">
              <a:rPr lang="en-US" smtClean="0"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0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30BA-9588-41C2-BCDC-6F69C575A017}" type="datetime1">
              <a:rPr lang="en-US" smtClean="0"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4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5028-5E1A-4A22-B4CD-00F592470E34}" type="datetime1">
              <a:rPr lang="en-US" smtClean="0"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96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02C1-97AC-47B7-BB1D-2D1807085190}" type="datetime1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6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A605-887B-4B0B-8150-C0C44DBC6139}" type="datetime1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7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A4524-2384-4222-A0B3-236F440C23EB}" type="datetime1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24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NFD </a:t>
            </a:r>
            <a:r>
              <a:rPr lang="en-US" dirty="0" smtClean="0"/>
              <a:t>forwarding pipelines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Junxiao</a:t>
            </a:r>
            <a:r>
              <a:rPr lang="en-US" dirty="0" smtClean="0"/>
              <a:t> Shi, </a:t>
            </a:r>
            <a:r>
              <a:rPr lang="en-US" dirty="0" smtClean="0"/>
              <a:t>2014-01-27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46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outgoing Interest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</a:t>
            </a:r>
            <a:r>
              <a:rPr lang="en-US" dirty="0" smtClean="0"/>
              <a:t>PIT entry and </a:t>
            </a:r>
            <a:r>
              <a:rPr lang="en-US" dirty="0" err="1" smtClean="0"/>
              <a:t>nexthop</a:t>
            </a:r>
            <a:r>
              <a:rPr lang="en-US" dirty="0" smtClean="0"/>
              <a:t>, </a:t>
            </a:r>
            <a:r>
              <a:rPr lang="en-US" dirty="0" smtClean="0"/>
              <a:t>decide the guiders on</a:t>
            </a:r>
            <a:r>
              <a:rPr lang="en-US" dirty="0" smtClean="0"/>
              <a:t> </a:t>
            </a:r>
            <a:r>
              <a:rPr lang="en-US" dirty="0" smtClean="0"/>
              <a:t>the outgoing Interest</a:t>
            </a:r>
            <a:endParaRPr lang="en-US" dirty="0"/>
          </a:p>
          <a:p>
            <a:pPr lvl="1"/>
            <a:r>
              <a:rPr lang="en-US" dirty="0" smtClean="0"/>
              <a:t>Nonce </a:t>
            </a:r>
            <a:r>
              <a:rPr lang="en-US" dirty="0" smtClean="0"/>
              <a:t>and </a:t>
            </a:r>
            <a:r>
              <a:rPr lang="en-US" dirty="0" err="1" smtClean="0"/>
              <a:t>InterestLifetime</a:t>
            </a:r>
            <a:r>
              <a:rPr lang="en-US" dirty="0" smtClean="0"/>
              <a:t> </a:t>
            </a:r>
            <a:r>
              <a:rPr lang="en-US" dirty="0" smtClean="0"/>
              <a:t>come from an </a:t>
            </a:r>
            <a:r>
              <a:rPr lang="en-US" dirty="0" err="1" smtClean="0"/>
              <a:t>InRecord</a:t>
            </a:r>
            <a:r>
              <a:rPr lang="en-US" dirty="0" smtClean="0"/>
              <a:t> with </a:t>
            </a:r>
            <a:r>
              <a:rPr lang="en-US" dirty="0" smtClean="0"/>
              <a:t>longest remaining </a:t>
            </a:r>
            <a:r>
              <a:rPr lang="en-US" dirty="0" smtClean="0"/>
              <a:t>lifetime, however </a:t>
            </a:r>
            <a:r>
              <a:rPr lang="en-US" dirty="0" err="1" smtClean="0"/>
              <a:t>InRecord</a:t>
            </a:r>
            <a:r>
              <a:rPr lang="en-US" dirty="0" smtClean="0"/>
              <a:t> with same Face as the </a:t>
            </a:r>
            <a:r>
              <a:rPr lang="en-US" dirty="0" err="1" smtClean="0"/>
              <a:t>nexthop</a:t>
            </a:r>
            <a:r>
              <a:rPr lang="en-US" dirty="0" smtClean="0"/>
              <a:t> cannot be used</a:t>
            </a:r>
            <a:endParaRPr lang="en-US" dirty="0" smtClean="0"/>
          </a:p>
          <a:p>
            <a:pPr lvl="1"/>
            <a:r>
              <a:rPr lang="en-US" dirty="0" err="1" smtClean="0"/>
              <a:t>InterestLifetime</a:t>
            </a:r>
            <a:r>
              <a:rPr lang="en-US" dirty="0" smtClean="0"/>
              <a:t> is carried from the original packet without deducting the time </a:t>
            </a:r>
            <a:r>
              <a:rPr lang="en-US" dirty="0" smtClean="0"/>
              <a:t>elapsed</a:t>
            </a:r>
          </a:p>
          <a:p>
            <a:pPr lvl="1"/>
            <a:r>
              <a:rPr lang="en-US" dirty="0" smtClean="0"/>
              <a:t>Scope is the most relaxed among all unexpired </a:t>
            </a:r>
            <a:r>
              <a:rPr lang="en-US" dirty="0" err="1" smtClean="0"/>
              <a:t>InRecords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24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</a:t>
            </a:r>
            <a:r>
              <a:rPr lang="en-US" dirty="0" smtClean="0"/>
              <a:t>rebuff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</a:t>
            </a:r>
            <a:r>
              <a:rPr lang="en-US" dirty="0" smtClean="0"/>
              <a:t>an Interest that has been decided that it has nowhere to go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11</a:t>
            </a:fld>
            <a:endParaRPr lang="en-US" dirty="0"/>
          </a:p>
        </p:txBody>
      </p:sp>
      <p:cxnSp>
        <p:nvCxnSpPr>
          <p:cNvPr id="12" name="Straight Arrow Connector 11"/>
          <p:cNvCxnSpPr>
            <a:endCxn id="23" idx="1"/>
          </p:cNvCxnSpPr>
          <p:nvPr/>
        </p:nvCxnSpPr>
        <p:spPr>
          <a:xfrm flipV="1">
            <a:off x="2770732" y="3500695"/>
            <a:ext cx="366742" cy="3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137474" y="3226375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PIT </a:t>
            </a:r>
            <a:r>
              <a:rPr lang="en-US" dirty="0" err="1" smtClean="0"/>
              <a:t>unsatisfy</a:t>
            </a:r>
            <a:r>
              <a:rPr lang="en-US" dirty="0" smtClean="0"/>
              <a:t> timer</a:t>
            </a:r>
            <a:endParaRPr lang="en-US" dirty="0"/>
          </a:p>
        </p:txBody>
      </p:sp>
      <p:sp>
        <p:nvSpPr>
          <p:cNvPr id="7" name="Flowchart: Predefined Process 6"/>
          <p:cNvSpPr/>
          <p:nvPr/>
        </p:nvSpPr>
        <p:spPr>
          <a:xfrm>
            <a:off x="3137474" y="4345152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Interest unsatisfied</a:t>
            </a:r>
            <a:endParaRPr lang="en-US" dirty="0"/>
          </a:p>
        </p:txBody>
      </p:sp>
      <p:cxnSp>
        <p:nvCxnSpPr>
          <p:cNvPr id="8" name="Straight Arrow Connector 7"/>
          <p:cNvCxnSpPr>
            <a:stCxn id="23" idx="2"/>
            <a:endCxn id="7" idx="0"/>
          </p:cNvCxnSpPr>
          <p:nvPr/>
        </p:nvCxnSpPr>
        <p:spPr>
          <a:xfrm>
            <a:off x="3960434" y="3775015"/>
            <a:ext cx="0" cy="57013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22631" y="3868152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timer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50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loop </a:t>
            </a:r>
            <a:r>
              <a:rPr lang="en-US" dirty="0" smtClean="0"/>
              <a:t>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</a:t>
            </a:r>
            <a:r>
              <a:rPr lang="en-US" dirty="0" smtClean="0"/>
              <a:t>an Interest that has been considered looped</a:t>
            </a:r>
          </a:p>
          <a:p>
            <a:pPr lvl="1"/>
            <a:r>
              <a:rPr lang="en-US" dirty="0" smtClean="0"/>
              <a:t>This </a:t>
            </a:r>
            <a:r>
              <a:rPr lang="en-US" dirty="0" smtClean="0"/>
              <a:t>pipeline is currently empty, which means Interest packet is dropped. NACK support could be added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12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50970" y="5181067"/>
            <a:ext cx="6725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886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unsatisfied </a:t>
            </a:r>
            <a:r>
              <a:rPr lang="en-US" dirty="0" smtClean="0"/>
              <a:t>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13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272887" y="3191950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invoke PIT unsatisfied callback</a:t>
            </a:r>
            <a:endParaRPr lang="en-US" dirty="0"/>
          </a:p>
        </p:txBody>
      </p:sp>
      <p:cxnSp>
        <p:nvCxnSpPr>
          <p:cNvPr id="35" name="Straight Arrow Connector 34"/>
          <p:cNvCxnSpPr>
            <a:endCxn id="23" idx="1"/>
          </p:cNvCxnSpPr>
          <p:nvPr/>
        </p:nvCxnSpPr>
        <p:spPr>
          <a:xfrm>
            <a:off x="1832893" y="3461054"/>
            <a:ext cx="439994" cy="5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834189" y="3197689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cancel strategy timers</a:t>
            </a:r>
            <a:endParaRPr lang="en-US" dirty="0"/>
          </a:p>
        </p:txBody>
      </p:sp>
      <p:cxnSp>
        <p:nvCxnSpPr>
          <p:cNvPr id="10" name="Straight Arrow Connector 9"/>
          <p:cNvCxnSpPr>
            <a:stCxn id="23" idx="3"/>
            <a:endCxn id="9" idx="1"/>
          </p:cNvCxnSpPr>
          <p:nvPr/>
        </p:nvCxnSpPr>
        <p:spPr>
          <a:xfrm>
            <a:off x="4467447" y="3466270"/>
            <a:ext cx="366742" cy="5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3"/>
            <a:endCxn id="12" idx="1"/>
          </p:cNvCxnSpPr>
          <p:nvPr/>
        </p:nvCxnSpPr>
        <p:spPr>
          <a:xfrm>
            <a:off x="6480109" y="3472009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846851" y="3197689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PIT delete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194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 Data </a:t>
            </a:r>
            <a:r>
              <a:rPr lang="en-US" dirty="0" smtClean="0"/>
              <a:t>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14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747246" y="2148999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PIT match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21566" y="1369728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receive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44526" y="325878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6" idx="3"/>
            <a:endCxn id="41" idx="1"/>
          </p:cNvCxnSpPr>
          <p:nvPr/>
        </p:nvCxnSpPr>
        <p:spPr>
          <a:xfrm flipV="1">
            <a:off x="2941806" y="2694285"/>
            <a:ext cx="498414" cy="33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021566" y="3650999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CS insert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6" idx="2"/>
            <a:endCxn id="16" idx="0"/>
          </p:cNvCxnSpPr>
          <p:nvPr/>
        </p:nvCxnSpPr>
        <p:spPr>
          <a:xfrm>
            <a:off x="1844526" y="3246279"/>
            <a:ext cx="0" cy="404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Predefined Process 18"/>
          <p:cNvSpPr/>
          <p:nvPr/>
        </p:nvSpPr>
        <p:spPr>
          <a:xfrm>
            <a:off x="8257206" y="5020306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outgoing Data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085380" y="5087375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invoke PIT satisfy callback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085380" y="369788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cancel </a:t>
            </a:r>
            <a:r>
              <a:rPr lang="en-US" sz="1600" dirty="0" err="1" smtClean="0"/>
              <a:t>unsatisfy</a:t>
            </a:r>
            <a:r>
              <a:rPr lang="en-US" sz="1600" dirty="0" smtClean="0"/>
              <a:t> / straggler timers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6171293" y="369947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mark PIT satisfied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26" idx="3"/>
            <a:endCxn id="31" idx="1"/>
          </p:cNvCxnSpPr>
          <p:nvPr/>
        </p:nvCxnSpPr>
        <p:spPr>
          <a:xfrm>
            <a:off x="5731300" y="3972202"/>
            <a:ext cx="439993" cy="1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36" idx="3"/>
            <a:endCxn id="23" idx="1"/>
          </p:cNvCxnSpPr>
          <p:nvPr/>
        </p:nvCxnSpPr>
        <p:spPr>
          <a:xfrm flipH="1">
            <a:off x="4085380" y="3979336"/>
            <a:ext cx="5817746" cy="1382359"/>
          </a:xfrm>
          <a:prstGeom prst="bentConnector5">
            <a:avLst>
              <a:gd name="adj1" fmla="val -3929"/>
              <a:gd name="adj2" fmla="val 50000"/>
              <a:gd name="adj3" fmla="val 10392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8257206" y="3705016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PIT straggler timer</a:t>
            </a:r>
            <a:endParaRPr lang="en-US" dirty="0"/>
          </a:p>
        </p:txBody>
      </p:sp>
      <p:cxnSp>
        <p:nvCxnSpPr>
          <p:cNvPr id="39" name="Straight Arrow Connector 38"/>
          <p:cNvCxnSpPr>
            <a:stCxn id="31" idx="3"/>
            <a:endCxn id="36" idx="1"/>
          </p:cNvCxnSpPr>
          <p:nvPr/>
        </p:nvCxnSpPr>
        <p:spPr>
          <a:xfrm>
            <a:off x="7817213" y="3973792"/>
            <a:ext cx="439993" cy="5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Left Brace 1"/>
          <p:cNvSpPr/>
          <p:nvPr/>
        </p:nvSpPr>
        <p:spPr>
          <a:xfrm>
            <a:off x="2984682" y="3411629"/>
            <a:ext cx="228600" cy="10338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16" idx="3"/>
            <a:endCxn id="2" idx="1"/>
          </p:cNvCxnSpPr>
          <p:nvPr/>
        </p:nvCxnSpPr>
        <p:spPr>
          <a:xfrm>
            <a:off x="2667486" y="3925319"/>
            <a:ext cx="317196" cy="3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113982" y="3623447"/>
            <a:ext cx="1023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foreach</a:t>
            </a:r>
            <a:endParaRPr lang="en-US" dirty="0"/>
          </a:p>
          <a:p>
            <a:r>
              <a:rPr lang="en-US" dirty="0" smtClean="0"/>
              <a:t>PIT entry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7" idx="2"/>
            <a:endCxn id="6" idx="0"/>
          </p:cNvCxnSpPr>
          <p:nvPr/>
        </p:nvCxnSpPr>
        <p:spPr>
          <a:xfrm>
            <a:off x="1844526" y="1918368"/>
            <a:ext cx="0" cy="23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Brace 24"/>
          <p:cNvSpPr/>
          <p:nvPr/>
        </p:nvSpPr>
        <p:spPr>
          <a:xfrm>
            <a:off x="6451676" y="4850332"/>
            <a:ext cx="152400" cy="10338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 Brace 36"/>
          <p:cNvSpPr/>
          <p:nvPr/>
        </p:nvSpPr>
        <p:spPr>
          <a:xfrm>
            <a:off x="6879953" y="4850332"/>
            <a:ext cx="228600" cy="10338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>
            <a:stCxn id="25" idx="1"/>
            <a:endCxn id="37" idx="1"/>
          </p:cNvCxnSpPr>
          <p:nvPr/>
        </p:nvCxnSpPr>
        <p:spPr>
          <a:xfrm>
            <a:off x="6604076" y="5367239"/>
            <a:ext cx="2758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994219" y="4920120"/>
            <a:ext cx="13660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foreach</a:t>
            </a:r>
            <a:endParaRPr lang="en-US" dirty="0" smtClean="0"/>
          </a:p>
          <a:p>
            <a:r>
              <a:rPr lang="en-US" dirty="0" smtClean="0"/>
              <a:t>pending</a:t>
            </a:r>
          </a:p>
          <a:p>
            <a:r>
              <a:rPr lang="en-US" dirty="0" smtClean="0"/>
              <a:t>downstream</a:t>
            </a:r>
            <a:endParaRPr lang="en-US" dirty="0"/>
          </a:p>
        </p:txBody>
      </p:sp>
      <p:sp>
        <p:nvSpPr>
          <p:cNvPr id="41" name="Flowchart: Predefined Process 40"/>
          <p:cNvSpPr/>
          <p:nvPr/>
        </p:nvSpPr>
        <p:spPr>
          <a:xfrm>
            <a:off x="3440220" y="2419965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unsolicited</a:t>
            </a:r>
            <a:endParaRPr lang="en-US" dirty="0"/>
          </a:p>
        </p:txBody>
      </p:sp>
      <p:sp>
        <p:nvSpPr>
          <p:cNvPr id="44" name="Flowchart: Predefined Process 43"/>
          <p:cNvSpPr/>
          <p:nvPr/>
        </p:nvSpPr>
        <p:spPr>
          <a:xfrm>
            <a:off x="8257206" y="267248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PIT delete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36" idx="0"/>
            <a:endCxn id="44" idx="2"/>
          </p:cNvCxnSpPr>
          <p:nvPr/>
        </p:nvCxnSpPr>
        <p:spPr>
          <a:xfrm flipV="1">
            <a:off x="9080166" y="3221129"/>
            <a:ext cx="0" cy="48388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8442363" y="3249589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timer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982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Data </a:t>
            </a:r>
            <a:r>
              <a:rPr lang="en-US" dirty="0" smtClean="0"/>
              <a:t>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17116" y="319466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traffic manager</a:t>
            </a:r>
            <a:endParaRPr lang="en-US" dirty="0"/>
          </a:p>
        </p:txBody>
      </p:sp>
      <p:cxnSp>
        <p:nvCxnSpPr>
          <p:cNvPr id="7" name="Straight Arrow Connector 6"/>
          <p:cNvCxnSpPr>
            <a:endCxn id="6" idx="1"/>
          </p:cNvCxnSpPr>
          <p:nvPr/>
        </p:nvCxnSpPr>
        <p:spPr>
          <a:xfrm flipV="1">
            <a:off x="2774375" y="3468981"/>
            <a:ext cx="542741" cy="5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3"/>
            <a:endCxn id="10" idx="1"/>
          </p:cNvCxnSpPr>
          <p:nvPr/>
        </p:nvCxnSpPr>
        <p:spPr>
          <a:xfrm>
            <a:off x="4963036" y="3468981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329778" y="3194661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31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Pass-through traffic manager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provide a traffic manager that does nothing and merely passes Data packet to the next step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25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unsolicited pipeline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17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2817346" y="2339499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accept to cache?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14626" y="344928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91666" y="3841499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CS insert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2"/>
            <a:endCxn id="8" idx="0"/>
          </p:cNvCxnSpPr>
          <p:nvPr/>
        </p:nvCxnSpPr>
        <p:spPr>
          <a:xfrm>
            <a:off x="3914626" y="3436779"/>
            <a:ext cx="0" cy="404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3"/>
          </p:cNvCxnSpPr>
          <p:nvPr/>
        </p:nvCxnSpPr>
        <p:spPr>
          <a:xfrm>
            <a:off x="5011906" y="2888139"/>
            <a:ext cx="4744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1"/>
          </p:cNvCxnSpPr>
          <p:nvPr/>
        </p:nvCxnSpPr>
        <p:spPr>
          <a:xfrm>
            <a:off x="2247900" y="2888139"/>
            <a:ext cx="5694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1585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 delete </a:t>
            </a:r>
            <a:r>
              <a:rPr lang="en-US" dirty="0" smtClean="0"/>
              <a:t>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17116" y="319466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cancel strategy timers</a:t>
            </a:r>
            <a:endParaRPr lang="en-US" dirty="0"/>
          </a:p>
        </p:txBody>
      </p:sp>
      <p:cxnSp>
        <p:nvCxnSpPr>
          <p:cNvPr id="7" name="Straight Arrow Connector 6"/>
          <p:cNvCxnSpPr>
            <a:endCxn id="6" idx="1"/>
          </p:cNvCxnSpPr>
          <p:nvPr/>
        </p:nvCxnSpPr>
        <p:spPr>
          <a:xfrm flipV="1">
            <a:off x="2774375" y="3468981"/>
            <a:ext cx="542741" cy="5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3"/>
            <a:endCxn id="10" idx="1"/>
          </p:cNvCxnSpPr>
          <p:nvPr/>
        </p:nvCxnSpPr>
        <p:spPr>
          <a:xfrm>
            <a:off x="4963036" y="3468981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329778" y="3194661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PIT delete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993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</a:t>
            </a:r>
            <a:r>
              <a:rPr lang="en-US" dirty="0" smtClean="0"/>
              <a:t>APIs between strategy and other parts of forwarder</a:t>
            </a:r>
          </a:p>
          <a:p>
            <a:pPr lvl="1"/>
            <a:r>
              <a:rPr lang="en-US" dirty="0" smtClean="0"/>
              <a:t>triggers: call into strategy</a:t>
            </a:r>
          </a:p>
          <a:p>
            <a:pPr lvl="1"/>
            <a:r>
              <a:rPr lang="en-US" dirty="0" smtClean="0"/>
              <a:t>actions: call from strategy</a:t>
            </a:r>
          </a:p>
          <a:p>
            <a:pPr lvl="1"/>
            <a:r>
              <a:rPr lang="en-US" dirty="0" smtClean="0"/>
              <a:t>attributes: information exposed to </a:t>
            </a:r>
            <a:r>
              <a:rPr lang="en-US" dirty="0" smtClean="0"/>
              <a:t>strategy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79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Forwarding consists of pipelines and strategies</a:t>
            </a:r>
          </a:p>
          <a:p>
            <a:r>
              <a:rPr lang="en-US" smtClean="0"/>
              <a:t>Pipeline: a series of steps that operate on a packet or a PIT entry</a:t>
            </a:r>
          </a:p>
          <a:p>
            <a:r>
              <a:rPr lang="en-US" smtClean="0"/>
              <a:t>Strategy: a decision maker on whether, when, and where to forward an Interest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463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broadcast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</a:t>
            </a:r>
            <a:r>
              <a:rPr lang="en-US" dirty="0" smtClean="0"/>
              <a:t>a strategy that sends Interest to all </a:t>
            </a:r>
            <a:r>
              <a:rPr lang="en-US" dirty="0" err="1" smtClean="0"/>
              <a:t>nexthops</a:t>
            </a:r>
            <a:r>
              <a:rPr lang="en-US" dirty="0" smtClean="0"/>
              <a:t> in FIB entry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89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</a:t>
            </a:r>
            <a:r>
              <a:rPr lang="en-US" dirty="0" smtClean="0"/>
              <a:t>a strategy that sends Interest to the fastest </a:t>
            </a:r>
            <a:r>
              <a:rPr lang="en-US" dirty="0" err="1" smtClean="0"/>
              <a:t>nexthop</a:t>
            </a:r>
            <a:r>
              <a:rPr lang="en-US" dirty="0" smtClean="0"/>
              <a:t> in FIB entry, and use incremental adjustment to determine RTO</a:t>
            </a:r>
          </a:p>
          <a:p>
            <a:pPr lvl="1"/>
            <a:r>
              <a:rPr lang="en-US" dirty="0" smtClean="0"/>
              <a:t>aka </a:t>
            </a:r>
            <a:r>
              <a:rPr lang="en-US" dirty="0" err="1" smtClean="0"/>
              <a:t>ccnd</a:t>
            </a:r>
            <a:r>
              <a:rPr lang="en-US" dirty="0" smtClean="0"/>
              <a:t>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92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route </a:t>
            </a:r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</a:t>
            </a:r>
            <a:r>
              <a:rPr lang="en-US" dirty="0" smtClean="0"/>
              <a:t>a strategy that sends Interest to the </a:t>
            </a:r>
            <a:r>
              <a:rPr lang="en-US" dirty="0" smtClean="0"/>
              <a:t>first </a:t>
            </a:r>
            <a:r>
              <a:rPr lang="en-US" dirty="0" err="1" smtClean="0"/>
              <a:t>nexthop</a:t>
            </a:r>
            <a:r>
              <a:rPr lang="en-US" dirty="0" smtClean="0"/>
              <a:t> </a:t>
            </a:r>
            <a:r>
              <a:rPr lang="en-US" dirty="0" smtClean="0"/>
              <a:t>in FIB </a:t>
            </a:r>
            <a:r>
              <a:rPr lang="en-US" dirty="0" smtClean="0"/>
              <a:t>entry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82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incoming </a:t>
            </a:r>
            <a:r>
              <a:rPr lang="en-US" dirty="0" smtClean="0"/>
              <a:t>Interest</a:t>
            </a:r>
          </a:p>
          <a:p>
            <a:r>
              <a:rPr lang="en-US" dirty="0" smtClean="0"/>
              <a:t>Interest loop</a:t>
            </a:r>
          </a:p>
          <a:p>
            <a:r>
              <a:rPr lang="en-US" dirty="0" smtClean="0"/>
              <a:t>outgoing Interest</a:t>
            </a:r>
          </a:p>
          <a:p>
            <a:r>
              <a:rPr lang="en-US" dirty="0" smtClean="0"/>
              <a:t>Interest </a:t>
            </a:r>
            <a:r>
              <a:rPr lang="en-US" dirty="0" smtClean="0"/>
              <a:t>rebuff</a:t>
            </a:r>
            <a:endParaRPr lang="en-US" dirty="0" smtClean="0"/>
          </a:p>
          <a:p>
            <a:r>
              <a:rPr lang="en-US" dirty="0" smtClean="0"/>
              <a:t>Interest unsatisfied</a:t>
            </a:r>
          </a:p>
          <a:p>
            <a:r>
              <a:rPr lang="en-US" dirty="0" smtClean="0"/>
              <a:t>incoming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Data unsolicited</a:t>
            </a:r>
            <a:endParaRPr lang="en-US" dirty="0" smtClean="0"/>
          </a:p>
          <a:p>
            <a:r>
              <a:rPr lang="en-US" dirty="0" smtClean="0"/>
              <a:t>outgoing Data</a:t>
            </a:r>
          </a:p>
          <a:p>
            <a:r>
              <a:rPr lang="en-US" dirty="0" smtClean="0"/>
              <a:t>PIT </a:t>
            </a:r>
            <a:r>
              <a:rPr lang="en-US" dirty="0" smtClean="0"/>
              <a:t>delete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62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Legend in diagrams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57780" y="3153767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building block</a:t>
            </a:r>
            <a:endParaRPr lang="en-US" dirty="0"/>
          </a:p>
        </p:txBody>
      </p:sp>
      <p:sp>
        <p:nvSpPr>
          <p:cNvPr id="8" name="Flowchart: Predefined Process 7"/>
          <p:cNvSpPr/>
          <p:nvPr/>
        </p:nvSpPr>
        <p:spPr>
          <a:xfrm>
            <a:off x="2557780" y="2473801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pipeline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7780" y="4513699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tables feature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7780" y="3833733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557780" y="5193666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face feature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65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5</a:t>
            </a:fld>
            <a:endParaRPr lang="en-US"/>
          </a:p>
        </p:txBody>
      </p:sp>
      <p:sp>
        <p:nvSpPr>
          <p:cNvPr id="6" name="Flowchart: Predefined Process 5"/>
          <p:cNvSpPr/>
          <p:nvPr/>
        </p:nvSpPr>
        <p:spPr>
          <a:xfrm>
            <a:off x="2357284" y="147989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incoming Interest</a:t>
            </a:r>
            <a:endParaRPr lang="en-US" dirty="0"/>
          </a:p>
        </p:txBody>
      </p:sp>
      <p:sp>
        <p:nvSpPr>
          <p:cNvPr id="7" name="Flowchart: Predefined Process 6"/>
          <p:cNvSpPr/>
          <p:nvPr/>
        </p:nvSpPr>
        <p:spPr>
          <a:xfrm>
            <a:off x="2357284" y="3987125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incoming Data</a:t>
            </a:r>
            <a:endParaRPr lang="en-US" dirty="0"/>
          </a:p>
        </p:txBody>
      </p:sp>
      <p:sp>
        <p:nvSpPr>
          <p:cNvPr id="8" name="Flowchart: Predefined Process 7"/>
          <p:cNvSpPr/>
          <p:nvPr/>
        </p:nvSpPr>
        <p:spPr>
          <a:xfrm>
            <a:off x="7772892" y="147989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outgoing Interest</a:t>
            </a:r>
            <a:endParaRPr lang="en-US" dirty="0"/>
          </a:p>
        </p:txBody>
      </p:sp>
      <p:sp>
        <p:nvSpPr>
          <p:cNvPr id="9" name="Flowchart: Predefined Process 8"/>
          <p:cNvSpPr/>
          <p:nvPr/>
        </p:nvSpPr>
        <p:spPr>
          <a:xfrm>
            <a:off x="7772892" y="400541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outgoing Data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072462" y="2189932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strategy API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72462" y="3277092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original strategy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72462" y="2733512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broadcast strategy</a:t>
            </a:r>
            <a:endParaRPr lang="en-US" dirty="0"/>
          </a:p>
        </p:txBody>
      </p:sp>
      <p:sp>
        <p:nvSpPr>
          <p:cNvPr id="13" name="Flowchart: Predefined Process 12"/>
          <p:cNvSpPr/>
          <p:nvPr/>
        </p:nvSpPr>
        <p:spPr>
          <a:xfrm>
            <a:off x="7772892" y="202853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Interest rebuff</a:t>
            </a:r>
            <a:endParaRPr lang="en-US" dirty="0"/>
          </a:p>
        </p:txBody>
      </p:sp>
      <p:sp>
        <p:nvSpPr>
          <p:cNvPr id="14" name="Flowchart: Predefined Process 13"/>
          <p:cNvSpPr/>
          <p:nvPr/>
        </p:nvSpPr>
        <p:spPr>
          <a:xfrm>
            <a:off x="9418812" y="147989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Interest unsatisfied</a:t>
            </a:r>
            <a:endParaRPr lang="en-US" dirty="0"/>
          </a:p>
        </p:txBody>
      </p:sp>
      <p:sp>
        <p:nvSpPr>
          <p:cNvPr id="15" name="Flowchart: Predefined Process 14"/>
          <p:cNvSpPr/>
          <p:nvPr/>
        </p:nvSpPr>
        <p:spPr>
          <a:xfrm>
            <a:off x="2357284" y="2024616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Interest loop</a:t>
            </a:r>
            <a:endParaRPr lang="en-US" dirty="0"/>
          </a:p>
        </p:txBody>
      </p:sp>
      <p:sp>
        <p:nvSpPr>
          <p:cNvPr id="16" name="Flowchart: Predefined Process 15"/>
          <p:cNvSpPr/>
          <p:nvPr/>
        </p:nvSpPr>
        <p:spPr>
          <a:xfrm>
            <a:off x="7772892" y="4552828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PIT delete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072462" y="3820672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best route </a:t>
            </a:r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18" name="Flowchart: Predefined Process 17"/>
          <p:cNvSpPr/>
          <p:nvPr/>
        </p:nvSpPr>
        <p:spPr>
          <a:xfrm>
            <a:off x="2357284" y="4535765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unsolicited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15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 Interest </a:t>
            </a:r>
            <a:r>
              <a:rPr lang="en-US" dirty="0" smtClean="0"/>
              <a:t>pipeline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6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2630620" y="4072980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CS lookup</a:t>
            </a:r>
            <a:endParaRPr lang="en-US" dirty="0"/>
          </a:p>
        </p:txBody>
      </p:sp>
      <p:sp>
        <p:nvSpPr>
          <p:cNvPr id="8" name="Flowchart: Predefined Process 7"/>
          <p:cNvSpPr/>
          <p:nvPr/>
        </p:nvSpPr>
        <p:spPr>
          <a:xfrm>
            <a:off x="2892176" y="565885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outgoing Data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641945" y="2736105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PIT insert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546921" y="273140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cancel </a:t>
            </a:r>
            <a:r>
              <a:rPr lang="en-US" sz="1600" dirty="0" err="1" smtClean="0"/>
              <a:t>unsatisfy</a:t>
            </a:r>
            <a:r>
              <a:rPr lang="en-US" sz="1600" dirty="0" smtClean="0"/>
              <a:t> / straggler timers</a:t>
            </a:r>
            <a:endParaRPr lang="en-US" sz="1600" dirty="0"/>
          </a:p>
        </p:txBody>
      </p:sp>
      <p:cxnSp>
        <p:nvCxnSpPr>
          <p:cNvPr id="17" name="Straight Arrow Connector 16"/>
          <p:cNvCxnSpPr>
            <a:stCxn id="6" idx="2"/>
            <a:endCxn id="8" idx="0"/>
          </p:cNvCxnSpPr>
          <p:nvPr/>
        </p:nvCxnSpPr>
        <p:spPr>
          <a:xfrm flipH="1">
            <a:off x="3715136" y="5170260"/>
            <a:ext cx="12764" cy="488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owchart: Decision 22"/>
          <p:cNvSpPr/>
          <p:nvPr/>
        </p:nvSpPr>
        <p:spPr>
          <a:xfrm>
            <a:off x="5300567" y="4072980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app-chosen </a:t>
            </a:r>
            <a:r>
              <a:rPr lang="en-US" dirty="0" err="1" smtClean="0"/>
              <a:t>nexthops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837292" y="4347300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FIB lookup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23" idx="3"/>
            <a:endCxn id="29" idx="1"/>
          </p:cNvCxnSpPr>
          <p:nvPr/>
        </p:nvCxnSpPr>
        <p:spPr>
          <a:xfrm>
            <a:off x="7495127" y="4621620"/>
            <a:ext cx="3421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9958599" y="4347300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dispatch to strategy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29" idx="3"/>
            <a:endCxn id="34" idx="1"/>
          </p:cNvCxnSpPr>
          <p:nvPr/>
        </p:nvCxnSpPr>
        <p:spPr>
          <a:xfrm>
            <a:off x="9483212" y="4621620"/>
            <a:ext cx="4753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11" idx="3"/>
            <a:endCxn id="6" idx="1"/>
          </p:cNvCxnSpPr>
          <p:nvPr/>
        </p:nvCxnSpPr>
        <p:spPr>
          <a:xfrm flipH="1">
            <a:off x="2630620" y="3005721"/>
            <a:ext cx="8562221" cy="1615899"/>
          </a:xfrm>
          <a:prstGeom prst="bentConnector5">
            <a:avLst>
              <a:gd name="adj1" fmla="val -2670"/>
              <a:gd name="adj2" fmla="val 41512"/>
              <a:gd name="adj3" fmla="val 10267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lowchart: Predefined Process 56"/>
          <p:cNvSpPr/>
          <p:nvPr/>
        </p:nvSpPr>
        <p:spPr>
          <a:xfrm>
            <a:off x="8074985" y="565885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outgoing Interest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730414" y="525991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414618" y="517026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495562" y="2736105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receive Interest</a:t>
            </a:r>
            <a:endParaRPr lang="en-US" dirty="0"/>
          </a:p>
        </p:txBody>
      </p:sp>
      <p:cxnSp>
        <p:nvCxnSpPr>
          <p:cNvPr id="74" name="Straight Arrow Connector 73"/>
          <p:cNvCxnSpPr>
            <a:stCxn id="34" idx="3"/>
          </p:cNvCxnSpPr>
          <p:nvPr/>
        </p:nvCxnSpPr>
        <p:spPr>
          <a:xfrm>
            <a:off x="11604519" y="4621620"/>
            <a:ext cx="3416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Decision 29"/>
          <p:cNvSpPr/>
          <p:nvPr/>
        </p:nvSpPr>
        <p:spPr>
          <a:xfrm>
            <a:off x="4902711" y="2457081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detect loop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64" idx="3"/>
            <a:endCxn id="10" idx="1"/>
          </p:cNvCxnSpPr>
          <p:nvPr/>
        </p:nvCxnSpPr>
        <p:spPr>
          <a:xfrm>
            <a:off x="2141482" y="3010425"/>
            <a:ext cx="5004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Predefined Process 38"/>
          <p:cNvSpPr/>
          <p:nvPr/>
        </p:nvSpPr>
        <p:spPr>
          <a:xfrm>
            <a:off x="5177031" y="1610241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Interest loop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30" idx="0"/>
            <a:endCxn id="39" idx="2"/>
          </p:cNvCxnSpPr>
          <p:nvPr/>
        </p:nvCxnSpPr>
        <p:spPr>
          <a:xfrm flipV="1">
            <a:off x="5999991" y="2158881"/>
            <a:ext cx="0" cy="298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3"/>
            <a:endCxn id="23" idx="1"/>
          </p:cNvCxnSpPr>
          <p:nvPr/>
        </p:nvCxnSpPr>
        <p:spPr>
          <a:xfrm>
            <a:off x="4825180" y="4621620"/>
            <a:ext cx="4753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999991" y="213616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7499136" y="273140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insert </a:t>
            </a:r>
            <a:r>
              <a:rPr lang="en-US" dirty="0" err="1" smtClean="0"/>
              <a:t>InRecord</a:t>
            </a:r>
            <a:endParaRPr lang="en-US" dirty="0"/>
          </a:p>
        </p:txBody>
      </p:sp>
      <p:cxnSp>
        <p:nvCxnSpPr>
          <p:cNvPr id="9" name="Straight Arrow Connector 8"/>
          <p:cNvCxnSpPr>
            <a:stCxn id="10" idx="3"/>
            <a:endCxn id="30" idx="1"/>
          </p:cNvCxnSpPr>
          <p:nvPr/>
        </p:nvCxnSpPr>
        <p:spPr>
          <a:xfrm flipV="1">
            <a:off x="4287865" y="3005721"/>
            <a:ext cx="614846" cy="4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0" idx="3"/>
            <a:endCxn id="47" idx="1"/>
          </p:cNvCxnSpPr>
          <p:nvPr/>
        </p:nvCxnSpPr>
        <p:spPr>
          <a:xfrm>
            <a:off x="7097271" y="3005721"/>
            <a:ext cx="4018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7" idx="3"/>
            <a:endCxn id="11" idx="1"/>
          </p:cNvCxnSpPr>
          <p:nvPr/>
        </p:nvCxnSpPr>
        <p:spPr>
          <a:xfrm>
            <a:off x="9145056" y="3005721"/>
            <a:ext cx="4018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eft Brace 39"/>
          <p:cNvSpPr/>
          <p:nvPr/>
        </p:nvSpPr>
        <p:spPr>
          <a:xfrm>
            <a:off x="6867253" y="5510732"/>
            <a:ext cx="228600" cy="10338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981519" y="5580520"/>
            <a:ext cx="96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foreach</a:t>
            </a:r>
            <a:endParaRPr lang="en-US" dirty="0" smtClean="0"/>
          </a:p>
          <a:p>
            <a:r>
              <a:rPr lang="en-US" dirty="0" err="1" smtClean="0"/>
              <a:t>nexthop</a:t>
            </a:r>
            <a:endParaRPr lang="en-US" dirty="0"/>
          </a:p>
        </p:txBody>
      </p:sp>
      <p:cxnSp>
        <p:nvCxnSpPr>
          <p:cNvPr id="18" name="Elbow Connector 17"/>
          <p:cNvCxnSpPr>
            <a:stCxn id="23" idx="2"/>
            <a:endCxn id="40" idx="1"/>
          </p:cNvCxnSpPr>
          <p:nvPr/>
        </p:nvCxnSpPr>
        <p:spPr>
          <a:xfrm rot="16200000" flipH="1">
            <a:off x="6203861" y="5364246"/>
            <a:ext cx="857379" cy="46940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876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according to app-chosen </a:t>
            </a:r>
            <a:r>
              <a:rPr lang="en-US" dirty="0" err="1" smtClean="0"/>
              <a:t>nexthops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</a:t>
            </a:r>
            <a:r>
              <a:rPr lang="en-US" dirty="0" smtClean="0"/>
              <a:t>incoming Interest, if its local control header contains </a:t>
            </a:r>
            <a:r>
              <a:rPr lang="en-US" dirty="0" err="1" smtClean="0"/>
              <a:t>nexthops</a:t>
            </a:r>
            <a:r>
              <a:rPr lang="en-US" dirty="0" smtClean="0"/>
              <a:t> chosen by application, forward to these </a:t>
            </a:r>
            <a:r>
              <a:rPr lang="en-US" dirty="0" err="1" smtClean="0"/>
              <a:t>nexthops</a:t>
            </a:r>
            <a:endParaRPr lang="en-US" dirty="0" smtClean="0"/>
          </a:p>
          <a:p>
            <a:pPr lvl="1"/>
            <a:r>
              <a:rPr lang="en-US" dirty="0" smtClean="0"/>
              <a:t>Strategy is not used; outgoing Interest pipeline is still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01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 incoming Interest to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</a:t>
            </a:r>
            <a:r>
              <a:rPr lang="en-US" dirty="0" smtClean="0"/>
              <a:t>FIB entry and incoming Interest, determine which strategy should process this Interest, and trigger that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92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Interest </a:t>
            </a:r>
            <a:r>
              <a:rPr lang="en-US" dirty="0" smtClean="0"/>
              <a:t>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98605" y="319466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insert </a:t>
            </a:r>
            <a:r>
              <a:rPr lang="en-US" dirty="0" err="1" smtClean="0"/>
              <a:t>OutRecord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85943" y="319466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pick Interest</a:t>
            </a:r>
            <a:endParaRPr lang="en-US" dirty="0"/>
          </a:p>
        </p:txBody>
      </p:sp>
      <p:cxnSp>
        <p:nvCxnSpPr>
          <p:cNvPr id="8" name="Straight Arrow Connector 7"/>
          <p:cNvCxnSpPr>
            <a:endCxn id="6" idx="1"/>
          </p:cNvCxnSpPr>
          <p:nvPr/>
        </p:nvCxnSpPr>
        <p:spPr>
          <a:xfrm>
            <a:off x="2743202" y="3465872"/>
            <a:ext cx="542741" cy="3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3"/>
            <a:endCxn id="23" idx="1"/>
          </p:cNvCxnSpPr>
          <p:nvPr/>
        </p:nvCxnSpPr>
        <p:spPr>
          <a:xfrm flipV="1">
            <a:off x="6944525" y="3465872"/>
            <a:ext cx="366742" cy="3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  <a:endCxn id="5" idx="1"/>
          </p:cNvCxnSpPr>
          <p:nvPr/>
        </p:nvCxnSpPr>
        <p:spPr>
          <a:xfrm>
            <a:off x="4931863" y="3468981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323929" y="3191552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 Interest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311267" y="319155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PIT </a:t>
            </a:r>
            <a:r>
              <a:rPr lang="en-US" dirty="0" err="1" smtClean="0"/>
              <a:t>unsatisfy</a:t>
            </a:r>
            <a:r>
              <a:rPr lang="en-US" dirty="0" smtClean="0"/>
              <a:t> timer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3" idx="3"/>
            <a:endCxn id="19" idx="1"/>
          </p:cNvCxnSpPr>
          <p:nvPr/>
        </p:nvCxnSpPr>
        <p:spPr>
          <a:xfrm>
            <a:off x="8957187" y="3465872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Predefined Process 12"/>
          <p:cNvSpPr/>
          <p:nvPr/>
        </p:nvSpPr>
        <p:spPr>
          <a:xfrm>
            <a:off x="7311267" y="4306846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Interest unsatisfied</a:t>
            </a:r>
            <a:endParaRPr lang="en-US" dirty="0"/>
          </a:p>
        </p:txBody>
      </p:sp>
      <p:cxnSp>
        <p:nvCxnSpPr>
          <p:cNvPr id="7" name="Straight Arrow Connector 6"/>
          <p:cNvCxnSpPr>
            <a:stCxn id="23" idx="2"/>
            <a:endCxn id="13" idx="0"/>
          </p:cNvCxnSpPr>
          <p:nvPr/>
        </p:nvCxnSpPr>
        <p:spPr>
          <a:xfrm>
            <a:off x="8134227" y="3740192"/>
            <a:ext cx="0" cy="56665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496424" y="3829846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timer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950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533</Words>
  <Application>Microsoft Office PowerPoint</Application>
  <PresentationFormat>Widescreen</PresentationFormat>
  <Paragraphs>146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NFD forwarding pipelines</vt:lpstr>
      <vt:lpstr>Overview</vt:lpstr>
      <vt:lpstr>Pipelines</vt:lpstr>
      <vt:lpstr>Legend in diagrams</vt:lpstr>
      <vt:lpstr>PowerPoint Presentation</vt:lpstr>
      <vt:lpstr>incoming Interest pipeline</vt:lpstr>
      <vt:lpstr>forward according to app-chosen nexthops</vt:lpstr>
      <vt:lpstr>dispatch incoming Interest to strategy</vt:lpstr>
      <vt:lpstr>outgoing Interest pipeline</vt:lpstr>
      <vt:lpstr>pick outgoing Interest packet</vt:lpstr>
      <vt:lpstr>Interest rebuff pipeline</vt:lpstr>
      <vt:lpstr>Interest loop pipeline</vt:lpstr>
      <vt:lpstr>Interest unsatisfied pipeline</vt:lpstr>
      <vt:lpstr>incoming Data pipeline</vt:lpstr>
      <vt:lpstr>outgoing Data pipeline</vt:lpstr>
      <vt:lpstr>Pass-through traffic manager</vt:lpstr>
      <vt:lpstr>Data unsolicited pipeline</vt:lpstr>
      <vt:lpstr>PIT delete pipeline</vt:lpstr>
      <vt:lpstr>strategy API</vt:lpstr>
      <vt:lpstr>broadcast strategy</vt:lpstr>
      <vt:lpstr>original strategy</vt:lpstr>
      <vt:lpstr>best route strategy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2014-01-07T22:23:08Z</dcterms:created>
  <dcterms:modified xsi:type="dcterms:W3CDTF">2014-01-28T03:10:14Z</dcterms:modified>
</cp:coreProperties>
</file>