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0"/>
  </p:notesMasterIdLst>
  <p:handoutMasterIdLst>
    <p:handoutMasterId r:id="rId31"/>
  </p:handoutMasterIdLst>
  <p:sldIdLst>
    <p:sldId id="258" r:id="rId2"/>
    <p:sldId id="267" r:id="rId3"/>
    <p:sldId id="268" r:id="rId4"/>
    <p:sldId id="269" r:id="rId5"/>
    <p:sldId id="275" r:id="rId6"/>
    <p:sldId id="274" r:id="rId7"/>
    <p:sldId id="273" r:id="rId8"/>
    <p:sldId id="286" r:id="rId9"/>
    <p:sldId id="276" r:id="rId10"/>
    <p:sldId id="277" r:id="rId11"/>
    <p:sldId id="278" r:id="rId12"/>
    <p:sldId id="270" r:id="rId13"/>
    <p:sldId id="287" r:id="rId14"/>
    <p:sldId id="279" r:id="rId15"/>
    <p:sldId id="280" r:id="rId16"/>
    <p:sldId id="272" r:id="rId17"/>
    <p:sldId id="282" r:id="rId18"/>
    <p:sldId id="283" r:id="rId19"/>
    <p:sldId id="271" r:id="rId20"/>
    <p:sldId id="285" r:id="rId21"/>
    <p:sldId id="284" r:id="rId22"/>
    <p:sldId id="257" r:id="rId23"/>
    <p:sldId id="259" r:id="rId24"/>
    <p:sldId id="260" r:id="rId25"/>
    <p:sldId id="261" r:id="rId26"/>
    <p:sldId id="262" r:id="rId27"/>
    <p:sldId id="263" r:id="rId28"/>
    <p:sldId id="264"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100" d="100"/>
          <a:sy n="100" d="100"/>
        </p:scale>
        <p:origin x="-1240"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AB6BAB-7EC2-2F42-807D-6E06B24DB753}" type="datetimeFigureOut">
              <a:rPr lang="en-US" smtClean="0"/>
              <a:t>2/12/14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D73827-402E-474D-8798-A9F5213ECAE0}" type="slidenum">
              <a:rPr lang="en-US" smtClean="0"/>
              <a:t>‹#›</a:t>
            </a:fld>
            <a:endParaRPr lang="en-US"/>
          </a:p>
        </p:txBody>
      </p:sp>
    </p:spTree>
    <p:extLst>
      <p:ext uri="{BB962C8B-B14F-4D97-AF65-F5344CB8AC3E}">
        <p14:creationId xmlns:p14="http://schemas.microsoft.com/office/powerpoint/2010/main" val="29673727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A869B72-98E9-C44C-B788-A4DC837A109C}" type="datetimeFigureOut">
              <a:rPr lang="en-US" smtClean="0"/>
              <a:t>2/12/14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FBB20B-6FE8-F94C-9296-EFA35A91139E}" type="slidenum">
              <a:rPr lang="en-US" smtClean="0"/>
              <a:t>‹#›</a:t>
            </a:fld>
            <a:endParaRPr lang="en-US"/>
          </a:p>
        </p:txBody>
      </p:sp>
    </p:spTree>
    <p:extLst>
      <p:ext uri="{BB962C8B-B14F-4D97-AF65-F5344CB8AC3E}">
        <p14:creationId xmlns:p14="http://schemas.microsoft.com/office/powerpoint/2010/main" val="219669192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Note: Information from Interest packets is untrustworthy (anyone can construct the same Interest), so even if it contains identifying information of the sending node, nodes other than the Interest sender should not use it in determining whether an adjacency is up. </a:t>
            </a:r>
          </a:p>
          <a:p>
            <a:endParaRPr lang="en-US" dirty="0"/>
          </a:p>
        </p:txBody>
      </p:sp>
      <p:sp>
        <p:nvSpPr>
          <p:cNvPr id="4" name="Slide Number Placeholder 3"/>
          <p:cNvSpPr>
            <a:spLocks noGrp="1"/>
          </p:cNvSpPr>
          <p:nvPr>
            <p:ph type="sldNum" sz="quarter" idx="10"/>
          </p:nvPr>
        </p:nvSpPr>
        <p:spPr/>
        <p:txBody>
          <a:bodyPr/>
          <a:lstStyle/>
          <a:p>
            <a:fld id="{08FBB20B-6FE8-F94C-9296-EFA35A91139E}" type="slidenum">
              <a:rPr lang="en-US" smtClean="0"/>
              <a:t>3</a:t>
            </a:fld>
            <a:endParaRPr lang="en-US"/>
          </a:p>
        </p:txBody>
      </p:sp>
    </p:spTree>
    <p:extLst>
      <p:ext uri="{BB962C8B-B14F-4D97-AF65-F5344CB8AC3E}">
        <p14:creationId xmlns:p14="http://schemas.microsoft.com/office/powerpoint/2010/main" val="426980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FBB20B-6FE8-F94C-9296-EFA35A91139E}" type="slidenum">
              <a:rPr lang="en-US" smtClean="0"/>
              <a:t>12</a:t>
            </a:fld>
            <a:endParaRPr lang="en-US"/>
          </a:p>
        </p:txBody>
      </p:sp>
    </p:spTree>
    <p:extLst>
      <p:ext uri="{BB962C8B-B14F-4D97-AF65-F5344CB8AC3E}">
        <p14:creationId xmlns:p14="http://schemas.microsoft.com/office/powerpoint/2010/main" val="729200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 router and use hashing, store the name in a permanent storage</a:t>
            </a:r>
          </a:p>
          <a:p>
            <a:endParaRPr lang="en-US" dirty="0" smtClean="0"/>
          </a:p>
          <a:p>
            <a:r>
              <a:rPr lang="en-US" dirty="0" smtClean="0"/>
              <a:t>Include all the nodes in the membership</a:t>
            </a:r>
          </a:p>
          <a:p>
            <a:endParaRPr lang="en-US" dirty="0" smtClean="0"/>
          </a:p>
          <a:p>
            <a:r>
              <a:rPr lang="en-US" dirty="0" smtClean="0"/>
              <a:t>Flip-flop nodes: RIP route flap</a:t>
            </a:r>
            <a:r>
              <a:rPr lang="en-US" baseline="0" dirty="0" smtClean="0"/>
              <a:t> damping and let everyone to report (damping for triggered updates)</a:t>
            </a:r>
            <a:r>
              <a:rPr lang="en-US" dirty="0" smtClean="0"/>
              <a:t> </a:t>
            </a:r>
            <a:endParaRPr lang="en-US" dirty="0"/>
          </a:p>
        </p:txBody>
      </p:sp>
      <p:sp>
        <p:nvSpPr>
          <p:cNvPr id="4" name="Slide Number Placeholder 3"/>
          <p:cNvSpPr>
            <a:spLocks noGrp="1"/>
          </p:cNvSpPr>
          <p:nvPr>
            <p:ph type="sldNum" sz="quarter" idx="10"/>
          </p:nvPr>
        </p:nvSpPr>
        <p:spPr/>
        <p:txBody>
          <a:bodyPr/>
          <a:lstStyle/>
          <a:p>
            <a:fld id="{08FBB20B-6FE8-F94C-9296-EFA35A91139E}" type="slidenum">
              <a:rPr lang="en-US" smtClean="0"/>
              <a:t>13</a:t>
            </a:fld>
            <a:endParaRPr lang="en-US"/>
          </a:p>
        </p:txBody>
      </p:sp>
    </p:spTree>
    <p:extLst>
      <p:ext uri="{BB962C8B-B14F-4D97-AF65-F5344CB8AC3E}">
        <p14:creationId xmlns:p14="http://schemas.microsoft.com/office/powerpoint/2010/main" val="2048776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FBB20B-6FE8-F94C-9296-EFA35A91139E}" type="slidenum">
              <a:rPr lang="en-US" smtClean="0"/>
              <a:t>17</a:t>
            </a:fld>
            <a:endParaRPr lang="en-US"/>
          </a:p>
        </p:txBody>
      </p:sp>
    </p:spTree>
    <p:extLst>
      <p:ext uri="{BB962C8B-B14F-4D97-AF65-F5344CB8AC3E}">
        <p14:creationId xmlns:p14="http://schemas.microsoft.com/office/powerpoint/2010/main" val="2687191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4714F3-9A64-914C-B852-097E96C1A61D}" type="datetime1">
              <a:rPr lang="en-US" smtClean="0"/>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D9C1D18-90F9-F244-85F1-385EFCC1B480}" type="datetime1">
              <a:rPr lang="en-US" smtClean="0"/>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180DF6-888D-FB4A-8321-2EE6DF2FB24C}" type="datetime1">
              <a:rPr lang="en-US" smtClean="0"/>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896A8D-6594-9343-B2B1-B01D039C2056}" type="datetime1">
              <a:rPr lang="en-US" smtClean="0"/>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16B7EA-08A1-7B44-A4F4-BFC2EDE94481}" type="datetime1">
              <a:rPr lang="en-US" smtClean="0"/>
              <a:t>2/12/14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8E6A20-26EE-8549-A884-DD35F2A3F61F}" type="datetime1">
              <a:rPr lang="en-US" smtClean="0"/>
              <a:t>2/12/14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65B523-F304-E14F-8F65-DEA13A6D1169}" type="datetime1">
              <a:rPr lang="en-US" smtClean="0"/>
              <a:t>2/12/14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DED1E7-7C7B-4045-AB77-E770968F1BB8}" type="datetime1">
              <a:rPr lang="en-US" smtClean="0"/>
              <a:t>2/12/14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2EE08C-CCFF-7843-A6B5-198B1FF06E2F}" type="datetime1">
              <a:rPr lang="en-US" smtClean="0"/>
              <a:t>2/12/14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6B3CAD-52F7-1842-9612-CCA0A75E4755}" type="datetime1">
              <a:rPr lang="en-US" smtClean="0"/>
              <a:t>2/12/14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2C9B1C-12D8-A241-B909-9C9988B7C6D6}" type="datetime1">
              <a:rPr lang="en-US" smtClean="0"/>
              <a:t>2/12/14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EA6E5-9008-CA4E-8758-90985AC0BFC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A95664-11B5-F641-B7C6-350B385C9E73}" type="datetime1">
              <a:rPr lang="en-US" smtClean="0"/>
              <a:t>2/12/14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6EA6E5-9008-CA4E-8758-90985AC0BFC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NLSR Design Revisited</a:t>
            </a:r>
            <a:br>
              <a:rPr lang="en-US" dirty="0" smtClean="0"/>
            </a:br>
            <a:r>
              <a:rPr lang="en-US" dirty="0"/>
              <a:t>2</a:t>
            </a:r>
            <a:r>
              <a:rPr lang="en-US" dirty="0" smtClean="0"/>
              <a:t>/</a:t>
            </a:r>
            <a:r>
              <a:rPr lang="en-US" dirty="0" smtClean="0"/>
              <a:t>1</a:t>
            </a:r>
            <a:r>
              <a:rPr lang="en-US" altLang="zh-CN" dirty="0" smtClean="0"/>
              <a:t>2</a:t>
            </a:r>
            <a:r>
              <a:rPr lang="en-US" dirty="0" smtClean="0"/>
              <a:t>/</a:t>
            </a:r>
            <a:r>
              <a:rPr lang="en-US" dirty="0" smtClean="0"/>
              <a:t>2014</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a:t>
            </a:r>
            <a:r>
              <a:rPr lang="en-US" dirty="0" smtClean="0"/>
              <a:t>andom delay in Replying to Hello Interest on Broadcast Link</a:t>
            </a:r>
            <a:endParaRPr lang="en-US"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dirty="0">
                <a:solidFill>
                  <a:srgbClr val="000000"/>
                </a:solidFill>
              </a:rPr>
              <a:t>Assumption: only one reply for each Interest will be accepted on a broadcast link.</a:t>
            </a:r>
          </a:p>
          <a:p>
            <a:pPr lvl="1"/>
            <a:r>
              <a:rPr lang="en-US" dirty="0">
                <a:solidFill>
                  <a:srgbClr val="000000"/>
                </a:solidFill>
              </a:rPr>
              <a:t>If not, then all the nodes can reply to the same Hello Interest and we don’t need the suppression algorithm below</a:t>
            </a:r>
            <a:r>
              <a:rPr lang="en-US" dirty="0" smtClean="0">
                <a:solidFill>
                  <a:srgbClr val="000000"/>
                </a:solidFill>
              </a:rPr>
              <a:t>.</a:t>
            </a:r>
            <a:endParaRPr lang="en-US" sz="2800" dirty="0" smtClean="0">
              <a:solidFill>
                <a:srgbClr val="000000"/>
              </a:solidFill>
            </a:endParaRPr>
          </a:p>
          <a:p>
            <a:r>
              <a:rPr lang="en-US" sz="2800" dirty="0" smtClean="0"/>
              <a:t>Expected outcome: every node sends one Hello Interest and on average </a:t>
            </a:r>
            <a:r>
              <a:rPr lang="en-US" sz="2800" dirty="0" smtClean="0">
                <a:solidFill>
                  <a:srgbClr val="000000"/>
                </a:solidFill>
              </a:rPr>
              <a:t>1.5 </a:t>
            </a:r>
            <a:r>
              <a:rPr lang="en-US" sz="2800" dirty="0" smtClean="0"/>
              <a:t>Hello Data packets every Hello period.</a:t>
            </a:r>
          </a:p>
          <a:p>
            <a:pPr lvl="1"/>
            <a:r>
              <a:rPr lang="en-US" sz="2400" dirty="0" smtClean="0"/>
              <a:t>All nodes on the broadcast link have the same Hello time period </a:t>
            </a:r>
            <a:r>
              <a:rPr lang="en-US" sz="2400" dirty="0" err="1" smtClean="0"/>
              <a:t>T_h</a:t>
            </a:r>
            <a:r>
              <a:rPr lang="en-US" sz="2400" dirty="0" smtClean="0"/>
              <a:t> (similar to OSPF, unlike in IS-IS).</a:t>
            </a:r>
          </a:p>
          <a:p>
            <a:pPr lvl="1"/>
            <a:r>
              <a:rPr lang="en-US" sz="2400" dirty="0" smtClean="0"/>
              <a:t>The receivers of the Hello Interest use a random delay </a:t>
            </a:r>
            <a:r>
              <a:rPr lang="en-US" sz="2400" dirty="0"/>
              <a:t>uniformly chosen from [0, </a:t>
            </a:r>
            <a:r>
              <a:rPr lang="en-US" sz="2400" dirty="0" err="1" smtClean="0"/>
              <a:t>T_d</a:t>
            </a:r>
            <a:r>
              <a:rPr lang="en-US" sz="2400" dirty="0" smtClean="0"/>
              <a:t>] to ensure only one node replies to the Hello.</a:t>
            </a:r>
          </a:p>
          <a:p>
            <a:pPr lvl="1"/>
            <a:r>
              <a:rPr lang="en-US" sz="2400" dirty="0" smtClean="0"/>
              <a:t>All nodes must have the same </a:t>
            </a:r>
            <a:r>
              <a:rPr lang="en-US" sz="2400" dirty="0" err="1" smtClean="0"/>
              <a:t>T_d</a:t>
            </a:r>
            <a:r>
              <a:rPr lang="en-US" sz="2400" dirty="0" smtClean="0"/>
              <a:t>.  Otherwise, some nodes may not have a chance to reply.</a:t>
            </a:r>
          </a:p>
          <a:p>
            <a:pPr lvl="1"/>
            <a:r>
              <a:rPr lang="en-US" sz="2400" dirty="0" err="1" smtClean="0">
                <a:solidFill>
                  <a:srgbClr val="000000"/>
                </a:solidFill>
              </a:rPr>
              <a:t>T_d</a:t>
            </a:r>
            <a:r>
              <a:rPr lang="en-US" sz="2400" dirty="0" smtClean="0">
                <a:solidFill>
                  <a:srgbClr val="000000"/>
                </a:solidFill>
              </a:rPr>
              <a:t> is set to 2(N-2)d, where N is the number of observed nodes and d is the propagation delay on the broadcast link.  The average delay for the first reply is 4(N-2)/N*d.  (ref SRM paper: if </a:t>
            </a:r>
            <a:r>
              <a:rPr lang="en-US" sz="2400" dirty="0" err="1" smtClean="0">
                <a:solidFill>
                  <a:srgbClr val="000000"/>
                </a:solidFill>
              </a:rPr>
              <a:t>T_d</a:t>
            </a:r>
            <a:r>
              <a:rPr lang="en-US" sz="2400" dirty="0" smtClean="0">
                <a:solidFill>
                  <a:srgbClr val="000000"/>
                </a:solidFill>
              </a:rPr>
              <a:t> is C*d, then </a:t>
            </a:r>
            <a:r>
              <a:rPr lang="en-US" sz="2400" dirty="0" err="1" smtClean="0">
                <a:solidFill>
                  <a:srgbClr val="000000"/>
                </a:solidFill>
              </a:rPr>
              <a:t>avg</a:t>
            </a:r>
            <a:r>
              <a:rPr lang="en-US" sz="2400" dirty="0" smtClean="0">
                <a:solidFill>
                  <a:srgbClr val="000000"/>
                </a:solidFill>
              </a:rPr>
              <a:t> number of replies is 1+(N-2)/C and </a:t>
            </a:r>
            <a:r>
              <a:rPr lang="en-US" sz="2400" dirty="0" err="1" smtClean="0">
                <a:solidFill>
                  <a:srgbClr val="000000"/>
                </a:solidFill>
              </a:rPr>
              <a:t>avg</a:t>
            </a:r>
            <a:r>
              <a:rPr lang="en-US" sz="2400" dirty="0" smtClean="0">
                <a:solidFill>
                  <a:srgbClr val="000000"/>
                </a:solidFill>
              </a:rPr>
              <a:t> delay to first reply is 2C/N*d)</a:t>
            </a:r>
          </a:p>
          <a:p>
            <a:pPr lvl="1"/>
            <a:endParaRPr lang="en-US" sz="2400" dirty="0" smtClean="0"/>
          </a:p>
          <a:p>
            <a:pPr lvl="1"/>
            <a:endParaRPr lang="en-US" sz="2400" dirty="0"/>
          </a:p>
        </p:txBody>
      </p:sp>
      <p:sp>
        <p:nvSpPr>
          <p:cNvPr id="4" name="Slide Number Placeholder 3"/>
          <p:cNvSpPr>
            <a:spLocks noGrp="1"/>
          </p:cNvSpPr>
          <p:nvPr>
            <p:ph type="sldNum" sz="quarter" idx="12"/>
          </p:nvPr>
        </p:nvSpPr>
        <p:spPr/>
        <p:txBody>
          <a:bodyPr/>
          <a:lstStyle/>
          <a:p>
            <a:fld id="{5B6EA6E5-9008-CA4E-8758-90985AC0BFC9}" type="slidenum">
              <a:rPr lang="en-US" smtClean="0"/>
              <a:pPr/>
              <a:t>10</a:t>
            </a:fld>
            <a:endParaRPr lang="en-US" dirty="0"/>
          </a:p>
        </p:txBody>
      </p:sp>
    </p:spTree>
    <p:extLst>
      <p:ext uri="{BB962C8B-B14F-4D97-AF65-F5344CB8AC3E}">
        <p14:creationId xmlns:p14="http://schemas.microsoft.com/office/powerpoint/2010/main" val="70722629"/>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Handling Broadcast </a:t>
            </a:r>
            <a:r>
              <a:rPr lang="en-US" dirty="0" smtClean="0"/>
              <a:t>Links (cont’d)</a:t>
            </a:r>
            <a:endParaRPr lang="en-US" dirty="0"/>
          </a:p>
        </p:txBody>
      </p:sp>
      <p:sp>
        <p:nvSpPr>
          <p:cNvPr id="3" name="Content Placeholder 2"/>
          <p:cNvSpPr>
            <a:spLocks noGrp="1"/>
          </p:cNvSpPr>
          <p:nvPr>
            <p:ph idx="1"/>
          </p:nvPr>
        </p:nvSpPr>
        <p:spPr/>
        <p:txBody>
          <a:bodyPr>
            <a:normAutofit fontScale="62500" lnSpcReduction="20000"/>
          </a:bodyPr>
          <a:lstStyle/>
          <a:p>
            <a:r>
              <a:rPr lang="en-US" dirty="0">
                <a:solidFill>
                  <a:srgbClr val="FF0000"/>
                </a:solidFill>
              </a:rPr>
              <a:t>How to identify the broadcast link?</a:t>
            </a:r>
            <a:r>
              <a:rPr lang="en-US" dirty="0"/>
              <a:t> Need a name unique over the entire network </a:t>
            </a:r>
            <a:endParaRPr lang="en-US" dirty="0" smtClean="0"/>
          </a:p>
          <a:p>
            <a:pPr lvl="1"/>
            <a:r>
              <a:rPr lang="en-US" dirty="0" smtClean="0"/>
              <a:t>OSPF: interface address of the DR; IS-IS: router ID of the DR followed by circuit ID; NLSR: is it possible not to have DR?</a:t>
            </a:r>
          </a:p>
          <a:p>
            <a:pPr lvl="1"/>
            <a:r>
              <a:rPr lang="en-US" dirty="0" smtClean="0"/>
              <a:t>Option 1: advertise a random number for the link in Hello Data packet and select one out of n names</a:t>
            </a:r>
          </a:p>
          <a:p>
            <a:pPr lvl="2"/>
            <a:r>
              <a:rPr lang="en-US" dirty="0" smtClean="0"/>
              <a:t>How to ensure uniqueness over the entire network?</a:t>
            </a:r>
          </a:p>
          <a:p>
            <a:pPr lvl="3"/>
            <a:r>
              <a:rPr lang="en-US" dirty="0" smtClean="0"/>
              <a:t>Option 1.a: make the random number space really big (can’t guarantee uniqueness though)</a:t>
            </a:r>
          </a:p>
          <a:p>
            <a:pPr lvl="3"/>
            <a:r>
              <a:rPr lang="en-US" dirty="0" smtClean="0"/>
              <a:t>Option 1.b: concatenate the node name with the random number</a:t>
            </a:r>
          </a:p>
          <a:p>
            <a:pPr lvl="1"/>
            <a:r>
              <a:rPr lang="en-US" dirty="0" smtClean="0"/>
              <a:t>Option 2: concatenate each </a:t>
            </a:r>
            <a:r>
              <a:rPr lang="en-US" dirty="0"/>
              <a:t>node name with </a:t>
            </a:r>
            <a:r>
              <a:rPr lang="en-US" dirty="0" smtClean="0"/>
              <a:t>its face id and select one out of n names (seems to be simplest) </a:t>
            </a:r>
          </a:p>
          <a:p>
            <a:pPr lvl="1"/>
            <a:r>
              <a:rPr lang="en-US" dirty="0" smtClean="0">
                <a:solidFill>
                  <a:srgbClr val="FF0000"/>
                </a:solidFill>
              </a:rPr>
              <a:t>How to pick one name out of n names</a:t>
            </a:r>
            <a:r>
              <a:rPr lang="en-US" dirty="0" smtClean="0"/>
              <a:t>? Many questions</a:t>
            </a:r>
          </a:p>
          <a:p>
            <a:pPr lvl="2"/>
            <a:r>
              <a:rPr lang="en-US" dirty="0" smtClean="0"/>
              <a:t>Pre-emptive or not</a:t>
            </a:r>
          </a:p>
          <a:p>
            <a:pPr lvl="2"/>
            <a:r>
              <a:rPr lang="en-US" dirty="0" smtClean="0"/>
              <a:t>Simplest: the </a:t>
            </a:r>
            <a:r>
              <a:rPr lang="en-US" dirty="0"/>
              <a:t>smallest (or largest one wins</a:t>
            </a:r>
            <a:r>
              <a:rPr lang="en-US" dirty="0" smtClean="0"/>
              <a:t>)</a:t>
            </a:r>
          </a:p>
          <a:p>
            <a:pPr lvl="2"/>
            <a:r>
              <a:rPr lang="en-US" dirty="0" smtClean="0"/>
              <a:t>Optional: use </a:t>
            </a:r>
            <a:r>
              <a:rPr lang="en-US" dirty="0"/>
              <a:t>a configured priority as in OSPF and IS-</a:t>
            </a:r>
            <a:r>
              <a:rPr lang="en-US" dirty="0" smtClean="0"/>
              <a:t>IS</a:t>
            </a:r>
          </a:p>
          <a:p>
            <a:r>
              <a:rPr lang="en-US" dirty="0" smtClean="0"/>
              <a:t>How to advertise the link?</a:t>
            </a:r>
          </a:p>
          <a:p>
            <a:pPr lvl="1"/>
            <a:r>
              <a:rPr lang="en-US" dirty="0" smtClean="0"/>
              <a:t>Each node on the link advertises the elected link name in its LSA (</a:t>
            </a:r>
            <a:r>
              <a:rPr lang="en-US" dirty="0" err="1" smtClean="0"/>
              <a:t>node</a:t>
            </a:r>
            <a:r>
              <a:rPr lang="en-US" dirty="0" err="1" smtClean="0">
                <a:sym typeface="Wingdings"/>
              </a:rPr>
              <a:t>LAN</a:t>
            </a:r>
            <a:r>
              <a:rPr lang="en-US" dirty="0" smtClean="0">
                <a:sym typeface="Wingdings"/>
              </a:rPr>
              <a:t>)</a:t>
            </a:r>
            <a:r>
              <a:rPr lang="en-US" dirty="0" smtClean="0"/>
              <a:t>.</a:t>
            </a:r>
          </a:p>
          <a:p>
            <a:pPr lvl="1"/>
            <a:r>
              <a:rPr lang="en-US" dirty="0" smtClean="0">
                <a:solidFill>
                  <a:srgbClr val="FF0000"/>
                </a:solidFill>
              </a:rPr>
              <a:t>Is this all we need? </a:t>
            </a:r>
            <a:r>
              <a:rPr lang="en-US" dirty="0" smtClean="0"/>
              <a:t>Maybe not (see the next slide).</a:t>
            </a:r>
          </a:p>
          <a:p>
            <a:pPr lvl="1"/>
            <a:endParaRPr lang="en-US" dirty="0"/>
          </a:p>
          <a:p>
            <a:endParaRPr lang="en-US" dirty="0"/>
          </a:p>
        </p:txBody>
      </p:sp>
      <p:sp>
        <p:nvSpPr>
          <p:cNvPr id="4" name="Slide Number Placeholder 3"/>
          <p:cNvSpPr>
            <a:spLocks noGrp="1"/>
          </p:cNvSpPr>
          <p:nvPr>
            <p:ph type="sldNum" sz="quarter" idx="12"/>
          </p:nvPr>
        </p:nvSpPr>
        <p:spPr/>
        <p:txBody>
          <a:bodyPr/>
          <a:lstStyle/>
          <a:p>
            <a:fld id="{5B6EA6E5-9008-CA4E-8758-90985AC0BFC9}" type="slidenum">
              <a:rPr lang="en-US" smtClean="0"/>
              <a:pPr/>
              <a:t>11</a:t>
            </a:fld>
            <a:endParaRPr lang="en-US"/>
          </a:p>
        </p:txBody>
      </p:sp>
    </p:spTree>
    <p:extLst>
      <p:ext uri="{BB962C8B-B14F-4D97-AF65-F5344CB8AC3E}">
        <p14:creationId xmlns:p14="http://schemas.microsoft.com/office/powerpoint/2010/main" val="14952025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70000"/>
              </a:lnSpc>
            </a:pPr>
            <a:r>
              <a:rPr lang="en-US" sz="3100" dirty="0"/>
              <a:t>Challenge: can we get rid of </a:t>
            </a:r>
            <a:r>
              <a:rPr lang="en-US" sz="3100" dirty="0" smtClean="0"/>
              <a:t>DR (as in OSPF and IS-IS) in the Hello protocol?</a:t>
            </a:r>
            <a:endParaRPr lang="en-US" dirty="0"/>
          </a:p>
        </p:txBody>
      </p:sp>
      <p:sp>
        <p:nvSpPr>
          <p:cNvPr id="3" name="Content Placeholder 2"/>
          <p:cNvSpPr>
            <a:spLocks noGrp="1"/>
          </p:cNvSpPr>
          <p:nvPr>
            <p:ph idx="1"/>
          </p:nvPr>
        </p:nvSpPr>
        <p:spPr>
          <a:xfrm>
            <a:off x="457200" y="1394178"/>
            <a:ext cx="8229600" cy="5257800"/>
          </a:xfrm>
        </p:spPr>
        <p:txBody>
          <a:bodyPr>
            <a:normAutofit fontScale="55000" lnSpcReduction="20000"/>
          </a:bodyPr>
          <a:lstStyle/>
          <a:p>
            <a:pPr marL="514350" indent="-514350">
              <a:buFont typeface="+mj-lt"/>
              <a:buAutoNum type="arabicPeriod"/>
            </a:pPr>
            <a:r>
              <a:rPr lang="en-US" dirty="0" smtClean="0"/>
              <a:t>DR in OSPF and IS-IS advertises the adjacency from the LAN to each node </a:t>
            </a:r>
            <a:r>
              <a:rPr lang="en-US" dirty="0"/>
              <a:t>(LAN </a:t>
            </a:r>
            <a:r>
              <a:rPr lang="en-US" dirty="0">
                <a:sym typeface="Wingdings"/>
              </a:rPr>
              <a:t></a:t>
            </a:r>
            <a:r>
              <a:rPr lang="en-US" dirty="0"/>
              <a:t> node</a:t>
            </a:r>
            <a:r>
              <a:rPr lang="en-US" dirty="0" smtClean="0"/>
              <a:t>)</a:t>
            </a:r>
          </a:p>
          <a:p>
            <a:pPr lvl="1"/>
            <a:r>
              <a:rPr lang="en-US" dirty="0" smtClean="0"/>
              <a:t>Without DR, every node has to advertise an adjacency to every other node.</a:t>
            </a:r>
          </a:p>
          <a:p>
            <a:pPr lvl="1"/>
            <a:r>
              <a:rPr lang="en-US" dirty="0" smtClean="0"/>
              <a:t>Why is this a </a:t>
            </a:r>
            <a:r>
              <a:rPr lang="en-US" dirty="0"/>
              <a:t>p</a:t>
            </a:r>
            <a:r>
              <a:rPr lang="en-US" dirty="0" smtClean="0"/>
              <a:t>roblem? Not so much about storage overhead, but mainly the dynamics.  Whenever a node joins or leaves the LAN, everyone else has to advertise a new LSA (to add or delete this node from its adjacency list).</a:t>
            </a:r>
          </a:p>
          <a:p>
            <a:pPr lvl="1"/>
            <a:r>
              <a:rPr lang="en-US" dirty="0" smtClean="0"/>
              <a:t>Why do other routers need to know the </a:t>
            </a:r>
            <a:r>
              <a:rPr lang="en-US" dirty="0" err="1" smtClean="0"/>
              <a:t>LAN</a:t>
            </a:r>
            <a:r>
              <a:rPr lang="en-US" dirty="0" err="1" smtClean="0">
                <a:sym typeface="Wingdings"/>
              </a:rPr>
              <a:t></a:t>
            </a:r>
            <a:r>
              <a:rPr lang="en-US" dirty="0" err="1" smtClean="0"/>
              <a:t>node</a:t>
            </a:r>
            <a:r>
              <a:rPr lang="en-US" dirty="0" smtClean="0"/>
              <a:t> adjacency?</a:t>
            </a:r>
          </a:p>
          <a:p>
            <a:pPr lvl="2"/>
            <a:r>
              <a:rPr lang="en-US" dirty="0" smtClean="0">
                <a:solidFill>
                  <a:srgbClr val="000000"/>
                </a:solidFill>
              </a:rPr>
              <a:t>This information is used to </a:t>
            </a:r>
            <a:r>
              <a:rPr lang="en-US" i="1" dirty="0" smtClean="0">
                <a:solidFill>
                  <a:srgbClr val="000000"/>
                </a:solidFill>
              </a:rPr>
              <a:t>double check </a:t>
            </a:r>
            <a:r>
              <a:rPr lang="en-US" dirty="0" smtClean="0">
                <a:solidFill>
                  <a:srgbClr val="000000"/>
                </a:solidFill>
              </a:rPr>
              <a:t>bidirectional connectivity (LAN-&gt;node and node-&gt;LAN)!  It’s an extra check</a:t>
            </a:r>
            <a:r>
              <a:rPr lang="en-US" dirty="0">
                <a:solidFill>
                  <a:srgbClr val="000000"/>
                </a:solidFill>
              </a:rPr>
              <a:t> </a:t>
            </a:r>
            <a:r>
              <a:rPr lang="en-US" dirty="0" smtClean="0">
                <a:solidFill>
                  <a:srgbClr val="000000"/>
                </a:solidFill>
              </a:rPr>
              <a:t>just in case a node accidentally or maliciously advertises an adjacency that it does not have.</a:t>
            </a:r>
          </a:p>
          <a:p>
            <a:pPr lvl="1"/>
            <a:r>
              <a:rPr lang="en-US" dirty="0" smtClean="0">
                <a:solidFill>
                  <a:srgbClr val="FF0000"/>
                </a:solidFill>
              </a:rPr>
              <a:t>If we don’t have the DR announcing the </a:t>
            </a:r>
            <a:r>
              <a:rPr lang="en-US" dirty="0" err="1" smtClean="0">
                <a:solidFill>
                  <a:srgbClr val="FF0000"/>
                </a:solidFill>
              </a:rPr>
              <a:t>LAN</a:t>
            </a:r>
            <a:r>
              <a:rPr lang="en-US" dirty="0" err="1" smtClean="0">
                <a:solidFill>
                  <a:srgbClr val="FF0000"/>
                </a:solidFill>
                <a:sym typeface="Wingdings"/>
              </a:rPr>
              <a:t>node</a:t>
            </a:r>
            <a:r>
              <a:rPr lang="en-US" dirty="0" smtClean="0">
                <a:solidFill>
                  <a:srgbClr val="FF0000"/>
                </a:solidFill>
                <a:sym typeface="Wingdings"/>
              </a:rPr>
              <a:t> adjacency</a:t>
            </a:r>
            <a:r>
              <a:rPr lang="en-US" dirty="0" smtClean="0">
                <a:solidFill>
                  <a:srgbClr val="FF0000"/>
                </a:solidFill>
              </a:rPr>
              <a:t>, how can other nodes (nodes not on the broadcast link but in the same network) be sure that </a:t>
            </a:r>
            <a:r>
              <a:rPr lang="en-US" dirty="0" err="1" smtClean="0">
                <a:solidFill>
                  <a:srgbClr val="FF0000"/>
                </a:solidFill>
              </a:rPr>
              <a:t>nodeA</a:t>
            </a:r>
            <a:r>
              <a:rPr lang="en-US" dirty="0" smtClean="0">
                <a:solidFill>
                  <a:srgbClr val="FF0000"/>
                </a:solidFill>
              </a:rPr>
              <a:t> is indeed connected to LAN when it sees the link </a:t>
            </a:r>
            <a:r>
              <a:rPr lang="en-US" dirty="0" err="1" smtClean="0">
                <a:solidFill>
                  <a:srgbClr val="FF0000"/>
                </a:solidFill>
              </a:rPr>
              <a:t>nodeA</a:t>
            </a:r>
            <a:r>
              <a:rPr lang="en-US" dirty="0" smtClean="0">
                <a:solidFill>
                  <a:srgbClr val="FF0000"/>
                </a:solidFill>
              </a:rPr>
              <a:t>-&gt;LAN?</a:t>
            </a:r>
          </a:p>
          <a:p>
            <a:pPr lvl="2"/>
            <a:r>
              <a:rPr lang="en-US" dirty="0" smtClean="0"/>
              <a:t>We have to rely on nodes to report LAN adjacency reliably.</a:t>
            </a:r>
          </a:p>
          <a:p>
            <a:pPr lvl="2"/>
            <a:r>
              <a:rPr lang="en-US" dirty="0" smtClean="0"/>
              <a:t>Is this an acceptable assumption? </a:t>
            </a:r>
          </a:p>
          <a:p>
            <a:pPr marL="514350" indent="-514350">
              <a:buFont typeface="+mj-lt"/>
              <a:buAutoNum type="arabicPeriod"/>
            </a:pPr>
            <a:r>
              <a:rPr lang="en-US" dirty="0" smtClean="0"/>
              <a:t>DR also helps ensure uniqueness of the LAN name</a:t>
            </a:r>
          </a:p>
          <a:p>
            <a:pPr marL="857250" lvl="1" indent="-457200"/>
            <a:r>
              <a:rPr lang="en-US" dirty="0" smtClean="0"/>
              <a:t>In OSPF/ISIS, LAN name is chosen as a result of the DR election.</a:t>
            </a:r>
          </a:p>
          <a:p>
            <a:pPr marL="857250" lvl="1" indent="-457200"/>
            <a:r>
              <a:rPr lang="en-US" dirty="0" smtClean="0"/>
              <a:t>But we don’t have to have a DR to have a unique LAN name.</a:t>
            </a:r>
          </a:p>
          <a:p>
            <a:pPr marL="857250" lvl="1" indent="-457200"/>
            <a:endParaRPr lang="en-US" dirty="0"/>
          </a:p>
          <a:p>
            <a:pPr marL="457200" indent="-457200"/>
            <a:r>
              <a:rPr lang="en-US" dirty="0"/>
              <a:t>Note: </a:t>
            </a:r>
            <a:r>
              <a:rPr lang="en-US" dirty="0" smtClean="0"/>
              <a:t>in OSPF and IS-IS, DR </a:t>
            </a:r>
            <a:r>
              <a:rPr lang="en-US" dirty="0"/>
              <a:t>serves other </a:t>
            </a:r>
            <a:r>
              <a:rPr lang="en-US" dirty="0" smtClean="0"/>
              <a:t>purposes, e.g., ensure reliable delivery of LSA (but NLSR doesn’t need a DR for this purpose since it uses sync)</a:t>
            </a:r>
          </a:p>
        </p:txBody>
      </p:sp>
      <p:sp>
        <p:nvSpPr>
          <p:cNvPr id="4" name="TextBox 3"/>
          <p:cNvSpPr txBox="1"/>
          <p:nvPr/>
        </p:nvSpPr>
        <p:spPr>
          <a:xfrm>
            <a:off x="5943600" y="4953000"/>
            <a:ext cx="3200400" cy="461665"/>
          </a:xfrm>
          <a:prstGeom prst="rect">
            <a:avLst/>
          </a:prstGeom>
          <a:noFill/>
        </p:spPr>
        <p:txBody>
          <a:bodyPr wrap="square" rtlCol="0">
            <a:spAutoFit/>
          </a:bodyPr>
          <a:lstStyle/>
          <a:p>
            <a:r>
              <a:rPr lang="en-US" sz="1200" dirty="0" smtClean="0">
                <a:solidFill>
                  <a:srgbClr val="FF00FF"/>
                </a:solidFill>
              </a:rPr>
              <a:t>Having a DR may seem convenient, but it brings its own issues: the need for election and backup</a:t>
            </a:r>
            <a:endParaRPr lang="en-US" sz="1200" dirty="0">
              <a:solidFill>
                <a:srgbClr val="FF00FF"/>
              </a:solidFill>
            </a:endParaRPr>
          </a:p>
        </p:txBody>
      </p:sp>
      <p:sp>
        <p:nvSpPr>
          <p:cNvPr id="5" name="Slide Number Placeholder 4"/>
          <p:cNvSpPr>
            <a:spLocks noGrp="1"/>
          </p:cNvSpPr>
          <p:nvPr>
            <p:ph type="sldNum" sz="quarter" idx="12"/>
          </p:nvPr>
        </p:nvSpPr>
        <p:spPr/>
        <p:txBody>
          <a:bodyPr/>
          <a:lstStyle/>
          <a:p>
            <a:fld id="{5B6EA6E5-9008-CA4E-8758-90985AC0BFC9}" type="slidenum">
              <a:rPr lang="en-US" smtClean="0"/>
              <a:pPr/>
              <a:t>12</a:t>
            </a:fld>
            <a:endParaRPr lang="en-US"/>
          </a:p>
        </p:txBody>
      </p:sp>
    </p:spTree>
    <p:extLst>
      <p:ext uri="{BB962C8B-B14F-4D97-AF65-F5344CB8AC3E}">
        <p14:creationId xmlns:p14="http://schemas.microsoft.com/office/powerpoint/2010/main" val="375220543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r>
              <a:rPr lang="en-US" sz="3600" dirty="0">
                <a:solidFill>
                  <a:srgbClr val="000000"/>
                </a:solidFill>
              </a:rPr>
              <a:t>Straw-man proposal for </a:t>
            </a:r>
            <a:r>
              <a:rPr lang="en-US" sz="3600" dirty="0" smtClean="0">
                <a:solidFill>
                  <a:srgbClr val="000000"/>
                </a:solidFill>
              </a:rPr>
              <a:t>selecting link name and advertising LAN membership</a:t>
            </a:r>
            <a:r>
              <a:rPr lang="en-US" sz="3600" dirty="0">
                <a:solidFill>
                  <a:srgbClr val="000000"/>
                </a:solidFill>
              </a:rPr>
              <a:t/>
            </a:r>
            <a:br>
              <a:rPr lang="en-US" sz="3600" dirty="0">
                <a:solidFill>
                  <a:srgbClr val="000000"/>
                </a:solidFill>
              </a:rPr>
            </a:br>
            <a:endParaRPr lang="en-US" sz="3600" dirty="0">
              <a:solidFill>
                <a:srgbClr val="000000"/>
              </a:solidFill>
            </a:endParaRPr>
          </a:p>
        </p:txBody>
      </p:sp>
      <p:sp>
        <p:nvSpPr>
          <p:cNvPr id="3" name="Content Placeholder 2"/>
          <p:cNvSpPr>
            <a:spLocks noGrp="1"/>
          </p:cNvSpPr>
          <p:nvPr>
            <p:ph idx="1"/>
          </p:nvPr>
        </p:nvSpPr>
        <p:spPr>
          <a:xfrm>
            <a:off x="457200" y="1219200"/>
            <a:ext cx="8229600" cy="5257800"/>
          </a:xfrm>
        </p:spPr>
        <p:txBody>
          <a:bodyPr>
            <a:normAutofit fontScale="62500" lnSpcReduction="20000"/>
          </a:bodyPr>
          <a:lstStyle/>
          <a:p>
            <a:r>
              <a:rPr lang="en-US" dirty="0" smtClean="0">
                <a:solidFill>
                  <a:srgbClr val="000000"/>
                </a:solidFill>
              </a:rPr>
              <a:t>Selecting link name </a:t>
            </a:r>
          </a:p>
          <a:p>
            <a:pPr lvl="1"/>
            <a:r>
              <a:rPr lang="en-US" sz="2900" dirty="0" smtClean="0">
                <a:solidFill>
                  <a:srgbClr val="000000"/>
                </a:solidFill>
              </a:rPr>
              <a:t>If no link name has been chosen, each node proposes a </a:t>
            </a:r>
            <a:r>
              <a:rPr lang="en-US" sz="2900" dirty="0">
                <a:solidFill>
                  <a:srgbClr val="000000"/>
                </a:solidFill>
              </a:rPr>
              <a:t>link </a:t>
            </a:r>
            <a:r>
              <a:rPr lang="en-US" sz="2900" dirty="0" smtClean="0">
                <a:solidFill>
                  <a:srgbClr val="000000"/>
                </a:solidFill>
              </a:rPr>
              <a:t>name </a:t>
            </a:r>
            <a:r>
              <a:rPr lang="en-US" sz="2900" dirty="0">
                <a:solidFill>
                  <a:srgbClr val="000000"/>
                </a:solidFill>
              </a:rPr>
              <a:t>in </a:t>
            </a:r>
            <a:r>
              <a:rPr lang="en-US" sz="2900" dirty="0" smtClean="0">
                <a:solidFill>
                  <a:srgbClr val="000000"/>
                </a:solidFill>
              </a:rPr>
              <a:t>its </a:t>
            </a:r>
            <a:r>
              <a:rPr lang="en-US" sz="2900" dirty="0">
                <a:solidFill>
                  <a:srgbClr val="000000"/>
                </a:solidFill>
              </a:rPr>
              <a:t>Hello Data </a:t>
            </a:r>
            <a:r>
              <a:rPr lang="en-US" sz="2900" dirty="0" smtClean="0">
                <a:solidFill>
                  <a:srgbClr val="000000"/>
                </a:solidFill>
              </a:rPr>
              <a:t>packet (either configured or randomly generated)</a:t>
            </a:r>
            <a:r>
              <a:rPr lang="en-US" sz="2900" dirty="0" smtClean="0">
                <a:solidFill>
                  <a:srgbClr val="000000"/>
                </a:solidFill>
              </a:rPr>
              <a:t>.</a:t>
            </a:r>
          </a:p>
          <a:p>
            <a:pPr lvl="2"/>
            <a:r>
              <a:rPr lang="en-US" sz="2500" dirty="0" smtClean="0">
                <a:solidFill>
                  <a:srgbClr val="3366FF"/>
                </a:solidFill>
              </a:rPr>
              <a:t>To avoid collision, each node’s suggested link name is a number = hash(/</a:t>
            </a:r>
            <a:r>
              <a:rPr lang="en-US" sz="2500" dirty="0" err="1" smtClean="0">
                <a:solidFill>
                  <a:srgbClr val="3366FF"/>
                </a:solidFill>
              </a:rPr>
              <a:t>nodename</a:t>
            </a:r>
            <a:r>
              <a:rPr lang="en-US" sz="2500" dirty="0" smtClean="0">
                <a:solidFill>
                  <a:srgbClr val="3366FF"/>
                </a:solidFill>
              </a:rPr>
              <a:t>/</a:t>
            </a:r>
            <a:r>
              <a:rPr lang="en-US" sz="2500" dirty="0" err="1" smtClean="0">
                <a:solidFill>
                  <a:srgbClr val="3366FF"/>
                </a:solidFill>
              </a:rPr>
              <a:t>linkname</a:t>
            </a:r>
            <a:r>
              <a:rPr lang="en-US" sz="2500" dirty="0" smtClean="0">
                <a:solidFill>
                  <a:srgbClr val="3366FF"/>
                </a:solidFill>
              </a:rPr>
              <a:t>)</a:t>
            </a:r>
            <a:endParaRPr lang="en-US" sz="2500" dirty="0" smtClean="0">
              <a:solidFill>
                <a:srgbClr val="3366FF"/>
              </a:solidFill>
            </a:endParaRPr>
          </a:p>
          <a:p>
            <a:pPr lvl="1"/>
            <a:r>
              <a:rPr lang="en-US" sz="2900" dirty="0" smtClean="0">
                <a:solidFill>
                  <a:srgbClr val="000000"/>
                </a:solidFill>
              </a:rPr>
              <a:t>The smallest name is selected.</a:t>
            </a:r>
            <a:endParaRPr lang="en-US" sz="2900" dirty="0">
              <a:solidFill>
                <a:srgbClr val="000000"/>
              </a:solidFill>
            </a:endParaRPr>
          </a:p>
          <a:p>
            <a:pPr lvl="1"/>
            <a:r>
              <a:rPr lang="en-US" sz="2900" dirty="0">
                <a:solidFill>
                  <a:srgbClr val="000000"/>
                </a:solidFill>
              </a:rPr>
              <a:t>Any node can determine the winning name after observing the Hello Data packets for at least one Hello period</a:t>
            </a:r>
            <a:r>
              <a:rPr lang="en-US" sz="2900" dirty="0" smtClean="0">
                <a:solidFill>
                  <a:srgbClr val="000000"/>
                </a:solidFill>
              </a:rPr>
              <a:t>.</a:t>
            </a:r>
          </a:p>
          <a:p>
            <a:pPr lvl="1"/>
            <a:r>
              <a:rPr lang="en-US" sz="2900" dirty="0" smtClean="0">
                <a:solidFill>
                  <a:srgbClr val="000000"/>
                </a:solidFill>
              </a:rPr>
              <a:t>The selected link name is included in every node’s Hello Data packet.</a:t>
            </a:r>
            <a:endParaRPr lang="en-US" sz="2900" dirty="0">
              <a:solidFill>
                <a:srgbClr val="000000"/>
              </a:solidFill>
            </a:endParaRPr>
          </a:p>
          <a:p>
            <a:pPr lvl="1"/>
            <a:r>
              <a:rPr lang="en-US" sz="2900" dirty="0">
                <a:solidFill>
                  <a:srgbClr val="000000"/>
                </a:solidFill>
              </a:rPr>
              <a:t>A new node can find the </a:t>
            </a:r>
            <a:r>
              <a:rPr lang="en-US" sz="2900" dirty="0" smtClean="0">
                <a:solidFill>
                  <a:srgbClr val="000000"/>
                </a:solidFill>
              </a:rPr>
              <a:t>selected </a:t>
            </a:r>
            <a:r>
              <a:rPr lang="en-US" sz="2900" dirty="0">
                <a:solidFill>
                  <a:srgbClr val="000000"/>
                </a:solidFill>
              </a:rPr>
              <a:t>link name from other nodes’ Hello Data packets</a:t>
            </a:r>
            <a:r>
              <a:rPr lang="en-US" sz="2900" dirty="0" smtClean="0">
                <a:solidFill>
                  <a:srgbClr val="000000"/>
                </a:solidFill>
              </a:rPr>
              <a:t>.</a:t>
            </a:r>
          </a:p>
          <a:p>
            <a:r>
              <a:rPr lang="en-US" dirty="0" smtClean="0"/>
              <a:t>Advertising LAN membership in LSAs</a:t>
            </a:r>
          </a:p>
          <a:p>
            <a:pPr lvl="1"/>
            <a:r>
              <a:rPr lang="en-US" sz="2900" dirty="0" smtClean="0">
                <a:solidFill>
                  <a:srgbClr val="3366FF"/>
                </a:solidFill>
              </a:rPr>
              <a:t>Each node advertises </a:t>
            </a:r>
            <a:r>
              <a:rPr lang="en-US" sz="2900" dirty="0" smtClean="0">
                <a:solidFill>
                  <a:srgbClr val="3366FF"/>
                </a:solidFill>
              </a:rPr>
              <a:t>all</a:t>
            </a:r>
            <a:r>
              <a:rPr lang="en-US" sz="2900" dirty="0" smtClean="0">
                <a:solidFill>
                  <a:srgbClr val="3366FF"/>
                </a:solidFill>
              </a:rPr>
              <a:t> </a:t>
            </a:r>
            <a:r>
              <a:rPr lang="en-US" sz="2900" dirty="0" smtClean="0">
                <a:solidFill>
                  <a:srgbClr val="3366FF"/>
                </a:solidFill>
              </a:rPr>
              <a:t>other nodes attached to the same link in its </a:t>
            </a:r>
            <a:r>
              <a:rPr lang="en-US" sz="2900" dirty="0" smtClean="0">
                <a:solidFill>
                  <a:srgbClr val="3366FF"/>
                </a:solidFill>
              </a:rPr>
              <a:t>LSA</a:t>
            </a:r>
          </a:p>
          <a:p>
            <a:pPr lvl="1"/>
            <a:r>
              <a:rPr lang="en-US" sz="2900" dirty="0" smtClean="0">
                <a:solidFill>
                  <a:srgbClr val="3366FF"/>
                </a:solidFill>
              </a:rPr>
              <a:t>Even </a:t>
            </a:r>
            <a:r>
              <a:rPr lang="en-US" sz="2900" dirty="0" smtClean="0">
                <a:solidFill>
                  <a:srgbClr val="3366FF"/>
                </a:solidFill>
              </a:rPr>
              <a:t>if a node mistakenly advertises its connectivity to the link in its own LSA, other nodes’ LSAs will not include it. </a:t>
            </a:r>
            <a:endParaRPr lang="en-US" sz="2900" dirty="0" smtClean="0">
              <a:solidFill>
                <a:srgbClr val="3366FF"/>
              </a:solidFill>
            </a:endParaRPr>
          </a:p>
          <a:p>
            <a:pPr lvl="1"/>
            <a:r>
              <a:rPr lang="en-US" sz="2900" dirty="0" smtClean="0">
                <a:solidFill>
                  <a:srgbClr val="3366FF"/>
                </a:solidFill>
              </a:rPr>
              <a:t>To handle frequently flapping nodes, other nodes need to use a damping mechanism to decide whether to include this node’s name in its LSA (link membership), i.e., postpone including this node and the delay becomes longer every time the node flaps</a:t>
            </a:r>
            <a:endParaRPr lang="en-US" sz="2900" dirty="0" smtClean="0">
              <a:solidFill>
                <a:srgbClr val="3366FF"/>
              </a:solidFill>
            </a:endParaRPr>
          </a:p>
        </p:txBody>
      </p:sp>
      <p:sp>
        <p:nvSpPr>
          <p:cNvPr id="4" name="Slide Number Placeholder 3"/>
          <p:cNvSpPr>
            <a:spLocks noGrp="1"/>
          </p:cNvSpPr>
          <p:nvPr>
            <p:ph type="sldNum" sz="quarter" idx="12"/>
          </p:nvPr>
        </p:nvSpPr>
        <p:spPr/>
        <p:txBody>
          <a:bodyPr/>
          <a:lstStyle/>
          <a:p>
            <a:fld id="{5B6EA6E5-9008-CA4E-8758-90985AC0BFC9}" type="slidenum">
              <a:rPr lang="en-US" smtClean="0"/>
              <a:pPr/>
              <a:t>13</a:t>
            </a:fld>
            <a:endParaRPr lang="en-US"/>
          </a:p>
        </p:txBody>
      </p:sp>
    </p:spTree>
    <p:extLst>
      <p:ext uri="{BB962C8B-B14F-4D97-AF65-F5344CB8AC3E}">
        <p14:creationId xmlns:p14="http://schemas.microsoft.com/office/powerpoint/2010/main" val="38228344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920" y="76200"/>
            <a:ext cx="8229600" cy="1143000"/>
          </a:xfrm>
        </p:spPr>
        <p:txBody>
          <a:bodyPr/>
          <a:lstStyle/>
          <a:p>
            <a:r>
              <a:rPr lang="en-US" dirty="0" smtClean="0"/>
              <a:t>Hello Protocol on a Broadcast Link</a:t>
            </a:r>
            <a:endParaRPr lang="en-US" dirty="0"/>
          </a:p>
        </p:txBody>
      </p:sp>
      <p:sp>
        <p:nvSpPr>
          <p:cNvPr id="3" name="Content Placeholder 2"/>
          <p:cNvSpPr>
            <a:spLocks noGrp="1"/>
          </p:cNvSpPr>
          <p:nvPr>
            <p:ph idx="1"/>
          </p:nvPr>
        </p:nvSpPr>
        <p:spPr>
          <a:xfrm>
            <a:off x="152400" y="914400"/>
            <a:ext cx="8763000" cy="6400800"/>
          </a:xfrm>
        </p:spPr>
        <p:txBody>
          <a:bodyPr>
            <a:normAutofit fontScale="62500" lnSpcReduction="20000"/>
          </a:bodyPr>
          <a:lstStyle/>
          <a:p>
            <a:r>
              <a:rPr lang="en-US" dirty="0" smtClean="0"/>
              <a:t>Node </a:t>
            </a:r>
            <a:r>
              <a:rPr lang="en-US" dirty="0"/>
              <a:t>A sends a Hello Interest periodically to </a:t>
            </a:r>
            <a:r>
              <a:rPr lang="en-US" dirty="0" smtClean="0"/>
              <a:t>the </a:t>
            </a:r>
            <a:r>
              <a:rPr lang="en-US" dirty="0"/>
              <a:t>link with a scope of 2 (limit the propagation to the node directly connected to the link)</a:t>
            </a:r>
          </a:p>
          <a:p>
            <a:pPr lvl="1"/>
            <a:r>
              <a:rPr lang="en-US" dirty="0"/>
              <a:t>Hello Interest name: </a:t>
            </a:r>
            <a:r>
              <a:rPr lang="en-US" dirty="0" smtClean="0"/>
              <a:t>/&lt;network&gt;/</a:t>
            </a:r>
            <a:r>
              <a:rPr lang="en-US" dirty="0" err="1" smtClean="0"/>
              <a:t>nlsr</a:t>
            </a:r>
            <a:r>
              <a:rPr lang="en-US" dirty="0" smtClean="0"/>
              <a:t>/hello/&lt;</a:t>
            </a:r>
            <a:r>
              <a:rPr lang="en-US" dirty="0" err="1"/>
              <a:t>num</a:t>
            </a:r>
            <a:r>
              <a:rPr lang="en-US" dirty="0"/>
              <a:t>&gt;</a:t>
            </a:r>
          </a:p>
          <a:p>
            <a:pPr lvl="1"/>
            <a:r>
              <a:rPr lang="en-US" dirty="0"/>
              <a:t>The Interest is sent </a:t>
            </a:r>
            <a:r>
              <a:rPr lang="en-US" dirty="0" smtClean="0"/>
              <a:t>to the broadcast link, say </a:t>
            </a:r>
            <a:r>
              <a:rPr lang="en-US" dirty="0"/>
              <a:t>&lt;face1&gt;.</a:t>
            </a:r>
          </a:p>
          <a:p>
            <a:r>
              <a:rPr lang="en-US" dirty="0" smtClean="0"/>
              <a:t>Node B </a:t>
            </a:r>
            <a:r>
              <a:rPr lang="en-US" dirty="0"/>
              <a:t>sends a </a:t>
            </a:r>
            <a:r>
              <a:rPr lang="en-US" dirty="0" smtClean="0"/>
              <a:t>Hello Data packet after a random delay,</a:t>
            </a:r>
            <a:r>
              <a:rPr lang="en-US" b="1" i="1" dirty="0" smtClean="0"/>
              <a:t> if no one else has sent a reply.</a:t>
            </a:r>
            <a:endParaRPr lang="en-US" b="1" i="1" dirty="0"/>
          </a:p>
          <a:p>
            <a:pPr lvl="1"/>
            <a:r>
              <a:rPr lang="en-US" dirty="0">
                <a:solidFill>
                  <a:srgbClr val="008000"/>
                </a:solidFill>
              </a:rPr>
              <a:t>Note: </a:t>
            </a:r>
            <a:r>
              <a:rPr lang="en-US" dirty="0" err="1" smtClean="0">
                <a:solidFill>
                  <a:srgbClr val="008000"/>
                </a:solidFill>
              </a:rPr>
              <a:t>nfd</a:t>
            </a:r>
            <a:r>
              <a:rPr lang="en-US" dirty="0" smtClean="0">
                <a:solidFill>
                  <a:srgbClr val="008000"/>
                </a:solidFill>
              </a:rPr>
              <a:t> </a:t>
            </a:r>
            <a:r>
              <a:rPr lang="en-US" dirty="0">
                <a:solidFill>
                  <a:srgbClr val="008000"/>
                </a:solidFill>
              </a:rPr>
              <a:t>has to allow application to overhear Data packets </a:t>
            </a:r>
            <a:r>
              <a:rPr lang="en-US" dirty="0" smtClean="0">
                <a:solidFill>
                  <a:srgbClr val="008000"/>
                </a:solidFill>
              </a:rPr>
              <a:t>in order to </a:t>
            </a:r>
            <a:r>
              <a:rPr lang="en-US" dirty="0">
                <a:solidFill>
                  <a:srgbClr val="008000"/>
                </a:solidFill>
              </a:rPr>
              <a:t>withhold reply</a:t>
            </a:r>
            <a:r>
              <a:rPr lang="en-US" dirty="0" smtClean="0">
                <a:solidFill>
                  <a:srgbClr val="008000"/>
                </a:solidFill>
              </a:rPr>
              <a:t>.</a:t>
            </a:r>
            <a:endParaRPr lang="en-US" dirty="0" smtClean="0"/>
          </a:p>
          <a:p>
            <a:pPr lvl="1"/>
            <a:r>
              <a:rPr lang="en-US" dirty="0" smtClean="0"/>
              <a:t>Hello </a:t>
            </a:r>
            <a:r>
              <a:rPr lang="en-US" dirty="0"/>
              <a:t>Data name: </a:t>
            </a:r>
            <a:r>
              <a:rPr lang="en-US" dirty="0" smtClean="0"/>
              <a:t>/&lt;network&gt;/</a:t>
            </a:r>
            <a:r>
              <a:rPr lang="en-US" dirty="0" err="1" smtClean="0"/>
              <a:t>nlsr</a:t>
            </a:r>
            <a:r>
              <a:rPr lang="en-US" dirty="0" smtClean="0"/>
              <a:t>/hello/&lt;</a:t>
            </a:r>
            <a:r>
              <a:rPr lang="en-US" dirty="0" err="1"/>
              <a:t>num</a:t>
            </a:r>
            <a:r>
              <a:rPr lang="en-US" dirty="0"/>
              <a:t>&gt;/&lt;</a:t>
            </a:r>
            <a:r>
              <a:rPr lang="en-US" dirty="0" err="1"/>
              <a:t>nodeB</a:t>
            </a:r>
            <a:r>
              <a:rPr lang="en-US" dirty="0"/>
              <a:t>&gt;/&lt;face2&gt;</a:t>
            </a:r>
          </a:p>
          <a:p>
            <a:pPr lvl="1"/>
            <a:r>
              <a:rPr lang="en-US" dirty="0"/>
              <a:t>The Interest is received from &lt;face2&gt; and Data packet is sent to the same face</a:t>
            </a:r>
            <a:r>
              <a:rPr lang="en-US" dirty="0" smtClean="0"/>
              <a:t>.</a:t>
            </a:r>
          </a:p>
          <a:p>
            <a:pPr lvl="1"/>
            <a:r>
              <a:rPr lang="en-US" dirty="0" smtClean="0"/>
              <a:t>The Hello Data’s content contains information for selecting link name, the link name selected, Hello interval (see previous slide)</a:t>
            </a:r>
          </a:p>
          <a:p>
            <a:pPr lvl="1"/>
            <a:r>
              <a:rPr lang="en-US" dirty="0" smtClean="0"/>
              <a:t>After learning the link name and link membership (need to wait for one Hello period), it advertises a new version of its adjacency LSA containing </a:t>
            </a:r>
            <a:r>
              <a:rPr lang="en-US" dirty="0"/>
              <a:t>the </a:t>
            </a:r>
            <a:r>
              <a:rPr lang="en-US" dirty="0" smtClean="0"/>
              <a:t>link (&lt;</a:t>
            </a:r>
            <a:r>
              <a:rPr lang="en-US" dirty="0" err="1"/>
              <a:t>nodeA</a:t>
            </a:r>
            <a:r>
              <a:rPr lang="en-US" dirty="0" smtClean="0"/>
              <a:t>&gt;/&lt;</a:t>
            </a:r>
            <a:r>
              <a:rPr lang="en-US" dirty="0"/>
              <a:t>face1</a:t>
            </a:r>
            <a:r>
              <a:rPr lang="en-US" dirty="0" smtClean="0"/>
              <a:t>&gt;, &lt;broadcast-link-name&gt;), the link cost, </a:t>
            </a:r>
            <a:r>
              <a:rPr lang="en-US" dirty="0" smtClean="0">
                <a:solidFill>
                  <a:srgbClr val="000000"/>
                </a:solidFill>
              </a:rPr>
              <a:t>and other nodes on the link</a:t>
            </a:r>
            <a:endParaRPr lang="en-US" dirty="0">
              <a:solidFill>
                <a:srgbClr val="000000"/>
              </a:solidFill>
            </a:endParaRPr>
          </a:p>
          <a:p>
            <a:r>
              <a:rPr lang="en-US" dirty="0" smtClean="0"/>
              <a:t>How to make sure B’s Hello Data packet is heard by other nodes on the link. </a:t>
            </a:r>
          </a:p>
          <a:p>
            <a:pPr lvl="1"/>
            <a:r>
              <a:rPr lang="en-US" dirty="0" smtClean="0"/>
              <a:t>Option 1 for short-term: Other nodes issue the same Interest /&lt;network&gt;/</a:t>
            </a:r>
            <a:r>
              <a:rPr lang="en-US" dirty="0" err="1" smtClean="0"/>
              <a:t>nlsr</a:t>
            </a:r>
            <a:r>
              <a:rPr lang="en-US" dirty="0"/>
              <a:t>/hello</a:t>
            </a:r>
            <a:r>
              <a:rPr lang="en-US" dirty="0" smtClean="0"/>
              <a:t>/&lt;</a:t>
            </a:r>
            <a:r>
              <a:rPr lang="en-US" dirty="0" err="1"/>
              <a:t>num</a:t>
            </a:r>
            <a:r>
              <a:rPr lang="en-US" dirty="0" smtClean="0"/>
              <a:t>&gt; with scope=0 as soon as they receive the Interest.  Note here the random number &lt;</a:t>
            </a:r>
            <a:r>
              <a:rPr lang="en-US" dirty="0" err="1" smtClean="0"/>
              <a:t>num</a:t>
            </a:r>
            <a:r>
              <a:rPr lang="en-US" dirty="0" smtClean="0"/>
              <a:t>&gt; serves another purpose: we don’t need complicated selectors</a:t>
            </a:r>
          </a:p>
          <a:p>
            <a:pPr lvl="1"/>
            <a:r>
              <a:rPr lang="en-US" dirty="0" smtClean="0"/>
              <a:t>Option 2 for long-term: </a:t>
            </a:r>
            <a:r>
              <a:rPr lang="en-US" dirty="0" err="1" smtClean="0">
                <a:solidFill>
                  <a:srgbClr val="008000"/>
                </a:solidFill>
              </a:rPr>
              <a:t>nfd</a:t>
            </a:r>
            <a:r>
              <a:rPr lang="en-US" dirty="0" smtClean="0">
                <a:solidFill>
                  <a:srgbClr val="008000"/>
                </a:solidFill>
              </a:rPr>
              <a:t> provides a service to applications that want to overhear data packets for a particular name prefix on the broadcast link (see Jun Xiao’s </a:t>
            </a:r>
            <a:r>
              <a:rPr lang="en-US" dirty="0" err="1" smtClean="0">
                <a:solidFill>
                  <a:srgbClr val="008000"/>
                </a:solidFill>
              </a:rPr>
              <a:t>msg</a:t>
            </a:r>
            <a:r>
              <a:rPr lang="en-US" dirty="0" smtClean="0">
                <a:solidFill>
                  <a:srgbClr val="008000"/>
                </a:solidFill>
              </a:rPr>
              <a:t>)</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5B6EA6E5-9008-CA4E-8758-90985AC0BFC9}" type="slidenum">
              <a:rPr lang="en-US" smtClean="0"/>
              <a:pPr/>
              <a:t>14</a:t>
            </a:fld>
            <a:endParaRPr lang="en-US"/>
          </a:p>
        </p:txBody>
      </p:sp>
    </p:spTree>
    <p:extLst>
      <p:ext uri="{BB962C8B-B14F-4D97-AF65-F5344CB8AC3E}">
        <p14:creationId xmlns:p14="http://schemas.microsoft.com/office/powerpoint/2010/main" val="419725932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35" y="0"/>
            <a:ext cx="7981092" cy="1143000"/>
          </a:xfrm>
        </p:spPr>
        <p:txBody>
          <a:bodyPr>
            <a:normAutofit/>
          </a:bodyPr>
          <a:lstStyle/>
          <a:p>
            <a:r>
              <a:rPr lang="en-US" sz="4000" dirty="0" smtClean="0"/>
              <a:t>Example of Hellos on Broadcast Links</a:t>
            </a:r>
            <a:endParaRPr lang="en-US" sz="4000" dirty="0"/>
          </a:p>
        </p:txBody>
      </p:sp>
      <p:sp>
        <p:nvSpPr>
          <p:cNvPr id="3" name="Text Placeholder 2"/>
          <p:cNvSpPr>
            <a:spLocks noGrp="1"/>
          </p:cNvSpPr>
          <p:nvPr>
            <p:ph type="body" idx="1"/>
          </p:nvPr>
        </p:nvSpPr>
        <p:spPr>
          <a:xfrm>
            <a:off x="457200" y="1314217"/>
            <a:ext cx="4040188" cy="639762"/>
          </a:xfrm>
        </p:spPr>
        <p:txBody>
          <a:bodyPr/>
          <a:lstStyle/>
          <a:p>
            <a:r>
              <a:rPr lang="en-US" dirty="0" smtClean="0"/>
              <a:t>Example</a:t>
            </a:r>
            <a:endParaRPr lang="en-US" dirty="0"/>
          </a:p>
        </p:txBody>
      </p:sp>
      <p:sp>
        <p:nvSpPr>
          <p:cNvPr id="4" name="Content Placeholder 3"/>
          <p:cNvSpPr>
            <a:spLocks noGrp="1"/>
          </p:cNvSpPr>
          <p:nvPr>
            <p:ph sz="half" idx="2"/>
          </p:nvPr>
        </p:nvSpPr>
        <p:spPr/>
        <p:txBody>
          <a:bodyPr>
            <a:normAutofit fontScale="92500" lnSpcReduction="20000"/>
          </a:bodyPr>
          <a:lstStyle/>
          <a:p>
            <a:pPr>
              <a:buNone/>
            </a:pPr>
            <a:endParaRPr lang="en-US" dirty="0" smtClean="0"/>
          </a:p>
          <a:p>
            <a:pPr>
              <a:buNone/>
            </a:pPr>
            <a:r>
              <a:rPr lang="en-US" dirty="0" smtClean="0"/>
              <a:t>T1: Node A sends an Interest on the broadcast link </a:t>
            </a:r>
          </a:p>
          <a:p>
            <a:pPr>
              <a:buNone/>
            </a:pPr>
            <a:r>
              <a:rPr lang="en-US" dirty="0" smtClean="0"/>
              <a:t>T2: Node B and C randomly delay their reply.</a:t>
            </a:r>
            <a:r>
              <a:rPr lang="en-US" dirty="0"/>
              <a:t> </a:t>
            </a:r>
            <a:r>
              <a:rPr lang="en-US" dirty="0" smtClean="0"/>
              <a:t>B sends back the reply first, so C withholds its reply. </a:t>
            </a:r>
          </a:p>
          <a:p>
            <a:pPr>
              <a:buNone/>
            </a:pPr>
            <a:r>
              <a:rPr lang="en-US" dirty="0" smtClean="0"/>
              <a:t>T3: </a:t>
            </a:r>
            <a:r>
              <a:rPr lang="en-US" dirty="0"/>
              <a:t>N</a:t>
            </a:r>
            <a:r>
              <a:rPr lang="en-US" dirty="0" smtClean="0"/>
              <a:t>ode </a:t>
            </a:r>
            <a:r>
              <a:rPr lang="en-US" dirty="0"/>
              <a:t>B</a:t>
            </a:r>
            <a:r>
              <a:rPr lang="en-US" dirty="0" smtClean="0"/>
              <a:t> sends another Interest</a:t>
            </a:r>
          </a:p>
          <a:p>
            <a:pPr>
              <a:buNone/>
            </a:pPr>
            <a:r>
              <a:rPr lang="en-US" dirty="0" smtClean="0"/>
              <a:t>T4: </a:t>
            </a:r>
            <a:r>
              <a:rPr lang="en-US" dirty="0"/>
              <a:t>N</a:t>
            </a:r>
            <a:r>
              <a:rPr lang="en-US" dirty="0" smtClean="0"/>
              <a:t>ode A and C randomly delay their reply.	C sends back the reply first,  so </a:t>
            </a:r>
            <a:r>
              <a:rPr lang="en-US" dirty="0"/>
              <a:t>A</a:t>
            </a:r>
            <a:r>
              <a:rPr lang="en-US" dirty="0" smtClean="0"/>
              <a:t> withholds its reply.</a:t>
            </a:r>
          </a:p>
        </p:txBody>
      </p:sp>
      <p:grpSp>
        <p:nvGrpSpPr>
          <p:cNvPr id="30" name="Group 29"/>
          <p:cNvGrpSpPr/>
          <p:nvPr/>
        </p:nvGrpSpPr>
        <p:grpSpPr>
          <a:xfrm>
            <a:off x="5278235" y="1279578"/>
            <a:ext cx="3653515" cy="1280160"/>
            <a:chOff x="5181600" y="1417638"/>
            <a:chExt cx="3284320" cy="1713732"/>
          </a:xfrm>
        </p:grpSpPr>
        <p:sp>
          <p:nvSpPr>
            <p:cNvPr id="29" name="Rounded Rectangle 28"/>
            <p:cNvSpPr/>
            <p:nvPr/>
          </p:nvSpPr>
          <p:spPr>
            <a:xfrm>
              <a:off x="5181600" y="1417638"/>
              <a:ext cx="3284320" cy="1713732"/>
            </a:xfrm>
            <a:prstGeom prst="roundRect">
              <a:avLst/>
            </a:prstGeom>
            <a:solidFill>
              <a:schemeClr val="bg1"/>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dirty="0"/>
            </a:p>
          </p:txBody>
        </p:sp>
        <p:grpSp>
          <p:nvGrpSpPr>
            <p:cNvPr id="7" name="Group 6"/>
            <p:cNvGrpSpPr/>
            <p:nvPr/>
          </p:nvGrpSpPr>
          <p:grpSpPr>
            <a:xfrm>
              <a:off x="5253609" y="1535113"/>
              <a:ext cx="3116536" cy="1463408"/>
              <a:chOff x="5087093" y="3645809"/>
              <a:chExt cx="3896511" cy="1917388"/>
            </a:xfrm>
          </p:grpSpPr>
          <p:sp>
            <p:nvSpPr>
              <p:cNvPr id="8" name="Oval 7"/>
              <p:cNvSpPr/>
              <p:nvPr/>
            </p:nvSpPr>
            <p:spPr>
              <a:xfrm>
                <a:off x="5087093" y="3645809"/>
                <a:ext cx="779975" cy="827808"/>
              </a:xfrm>
              <a:prstGeom prst="ellipse">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A</a:t>
                </a:r>
                <a:endParaRPr lang="en-US" sz="2000" dirty="0"/>
              </a:p>
            </p:txBody>
          </p:sp>
          <p:sp>
            <p:nvSpPr>
              <p:cNvPr id="10" name="Oval 9"/>
              <p:cNvSpPr/>
              <p:nvPr/>
            </p:nvSpPr>
            <p:spPr>
              <a:xfrm>
                <a:off x="8203629" y="3645809"/>
                <a:ext cx="779975" cy="827808"/>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B</a:t>
                </a:r>
                <a:endParaRPr lang="en-US" dirty="0"/>
              </a:p>
            </p:txBody>
          </p:sp>
          <p:sp>
            <p:nvSpPr>
              <p:cNvPr id="11" name="Oval 10"/>
              <p:cNvSpPr/>
              <p:nvPr/>
            </p:nvSpPr>
            <p:spPr>
              <a:xfrm>
                <a:off x="6550409" y="4735389"/>
                <a:ext cx="779975" cy="827808"/>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C</a:t>
                </a:r>
                <a:endParaRPr lang="en-US" sz="2000" dirty="0"/>
              </a:p>
            </p:txBody>
          </p:sp>
          <p:cxnSp>
            <p:nvCxnSpPr>
              <p:cNvPr id="12" name="Straight Connector 11"/>
              <p:cNvCxnSpPr>
                <a:stCxn id="8" idx="6"/>
                <a:endCxn id="10" idx="2"/>
              </p:cNvCxnSpPr>
              <p:nvPr/>
            </p:nvCxnSpPr>
            <p:spPr>
              <a:xfrm>
                <a:off x="5867068" y="4059713"/>
                <a:ext cx="2336561" cy="1588"/>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a:stCxn id="11" idx="0"/>
              </p:cNvCxnSpPr>
              <p:nvPr/>
            </p:nvCxnSpPr>
            <p:spPr>
              <a:xfrm rot="5400000" flipH="1" flipV="1">
                <a:off x="6602559" y="4397551"/>
                <a:ext cx="675676" cy="1"/>
              </a:xfrm>
              <a:prstGeom prst="line">
                <a:avLst/>
              </a:prstGeom>
              <a:ln cap="rnd">
                <a:solidFill>
                  <a:srgbClr val="0000FF"/>
                </a:solidFill>
                <a:round/>
              </a:ln>
            </p:spPr>
            <p:style>
              <a:lnRef idx="2">
                <a:schemeClr val="accent1"/>
              </a:lnRef>
              <a:fillRef idx="0">
                <a:schemeClr val="accent1"/>
              </a:fillRef>
              <a:effectRef idx="1">
                <a:schemeClr val="accent1"/>
              </a:effectRef>
              <a:fontRef idx="minor">
                <a:schemeClr val="tx1"/>
              </a:fontRef>
            </p:style>
          </p:cxnSp>
        </p:grpSp>
        <p:cxnSp>
          <p:nvCxnSpPr>
            <p:cNvPr id="21" name="Straight Arrow Connector 20"/>
            <p:cNvCxnSpPr/>
            <p:nvPr/>
          </p:nvCxnSpPr>
          <p:spPr>
            <a:xfrm>
              <a:off x="5912633" y="1714299"/>
              <a:ext cx="1812256" cy="1588"/>
            </a:xfrm>
            <a:prstGeom prst="straightConnector1">
              <a:avLst/>
            </a:prstGeom>
            <a:ln w="2857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23" name="Straight Arrow Connector 22"/>
            <p:cNvCxnSpPr/>
            <p:nvPr/>
          </p:nvCxnSpPr>
          <p:spPr>
            <a:xfrm rot="5400000">
              <a:off x="6344785" y="2010849"/>
              <a:ext cx="559823" cy="1588"/>
            </a:xfrm>
            <a:prstGeom prst="straightConnector1">
              <a:avLst/>
            </a:prstGeom>
            <a:ln w="2857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grpSp>
        <p:nvGrpSpPr>
          <p:cNvPr id="31" name="Group 30"/>
          <p:cNvGrpSpPr/>
          <p:nvPr/>
        </p:nvGrpSpPr>
        <p:grpSpPr>
          <a:xfrm>
            <a:off x="5278234" y="2692120"/>
            <a:ext cx="3657600" cy="1280160"/>
            <a:chOff x="5181600" y="1417638"/>
            <a:chExt cx="3284320" cy="1713732"/>
          </a:xfrm>
        </p:grpSpPr>
        <p:sp>
          <p:nvSpPr>
            <p:cNvPr id="32" name="Rounded Rectangle 31"/>
            <p:cNvSpPr/>
            <p:nvPr/>
          </p:nvSpPr>
          <p:spPr>
            <a:xfrm>
              <a:off x="5181600" y="1417638"/>
              <a:ext cx="3284320" cy="1713732"/>
            </a:xfrm>
            <a:prstGeom prst="roundRect">
              <a:avLst/>
            </a:prstGeom>
            <a:solidFill>
              <a:schemeClr val="bg1"/>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grpSp>
          <p:nvGrpSpPr>
            <p:cNvPr id="33" name="Group 6"/>
            <p:cNvGrpSpPr/>
            <p:nvPr/>
          </p:nvGrpSpPr>
          <p:grpSpPr>
            <a:xfrm>
              <a:off x="5253607" y="1535113"/>
              <a:ext cx="3116534" cy="1463408"/>
              <a:chOff x="5087093" y="3645809"/>
              <a:chExt cx="3896511" cy="1917388"/>
            </a:xfrm>
          </p:grpSpPr>
          <p:sp>
            <p:nvSpPr>
              <p:cNvPr id="36" name="Oval 35"/>
              <p:cNvSpPr/>
              <p:nvPr/>
            </p:nvSpPr>
            <p:spPr>
              <a:xfrm>
                <a:off x="5087093" y="3645809"/>
                <a:ext cx="779975" cy="827808"/>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A</a:t>
                </a:r>
                <a:endParaRPr lang="en-US" sz="2000" dirty="0"/>
              </a:p>
            </p:txBody>
          </p:sp>
          <p:sp>
            <p:nvSpPr>
              <p:cNvPr id="37" name="Oval 36"/>
              <p:cNvSpPr/>
              <p:nvPr/>
            </p:nvSpPr>
            <p:spPr>
              <a:xfrm>
                <a:off x="8203629" y="3645809"/>
                <a:ext cx="779975" cy="827808"/>
              </a:xfrm>
              <a:prstGeom prst="ellipse">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B</a:t>
                </a:r>
                <a:endParaRPr lang="en-US" dirty="0"/>
              </a:p>
            </p:txBody>
          </p:sp>
          <p:sp>
            <p:nvSpPr>
              <p:cNvPr id="38" name="Oval 37"/>
              <p:cNvSpPr/>
              <p:nvPr/>
            </p:nvSpPr>
            <p:spPr>
              <a:xfrm>
                <a:off x="6550409" y="4735389"/>
                <a:ext cx="779975" cy="827808"/>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C</a:t>
                </a:r>
                <a:endParaRPr lang="en-US" sz="2000" dirty="0"/>
              </a:p>
            </p:txBody>
          </p:sp>
          <p:cxnSp>
            <p:nvCxnSpPr>
              <p:cNvPr id="39" name="Straight Connector 38"/>
              <p:cNvCxnSpPr>
                <a:stCxn id="36" idx="6"/>
                <a:endCxn id="37" idx="2"/>
              </p:cNvCxnSpPr>
              <p:nvPr/>
            </p:nvCxnSpPr>
            <p:spPr>
              <a:xfrm>
                <a:off x="5867068" y="4059713"/>
                <a:ext cx="2336561" cy="1588"/>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0" name="Straight Connector 39"/>
              <p:cNvCxnSpPr>
                <a:stCxn id="38" idx="0"/>
              </p:cNvCxnSpPr>
              <p:nvPr/>
            </p:nvCxnSpPr>
            <p:spPr>
              <a:xfrm rot="5400000" flipH="1" flipV="1">
                <a:off x="6602559" y="4397551"/>
                <a:ext cx="675676" cy="1"/>
              </a:xfrm>
              <a:prstGeom prst="line">
                <a:avLst/>
              </a:prstGeom>
              <a:ln cap="rnd">
                <a:solidFill>
                  <a:srgbClr val="0000FF"/>
                </a:solidFill>
                <a:round/>
              </a:ln>
            </p:spPr>
            <p:style>
              <a:lnRef idx="2">
                <a:schemeClr val="accent1"/>
              </a:lnRef>
              <a:fillRef idx="0">
                <a:schemeClr val="accent1"/>
              </a:fillRef>
              <a:effectRef idx="1">
                <a:schemeClr val="accent1"/>
              </a:effectRef>
              <a:fontRef idx="minor">
                <a:schemeClr val="tx1"/>
              </a:fontRef>
            </p:style>
          </p:cxnSp>
        </p:grpSp>
        <p:cxnSp>
          <p:nvCxnSpPr>
            <p:cNvPr id="34" name="Straight Arrow Connector 33"/>
            <p:cNvCxnSpPr/>
            <p:nvPr/>
          </p:nvCxnSpPr>
          <p:spPr>
            <a:xfrm>
              <a:off x="5912633" y="1702308"/>
              <a:ext cx="1812256" cy="1588"/>
            </a:xfrm>
            <a:prstGeom prst="straightConnector1">
              <a:avLst/>
            </a:prstGeom>
            <a:ln w="28575" cap="flat" cmpd="sng" algn="ctr">
              <a:solidFill>
                <a:schemeClr val="tx1"/>
              </a:solidFill>
              <a:prstDash val="sysDash"/>
              <a:round/>
              <a:headEnd type="arrow" w="med" len="med"/>
              <a:tailEnd type="none" w="med" len="med"/>
            </a:ln>
          </p:spPr>
          <p:style>
            <a:lnRef idx="2">
              <a:schemeClr val="accent1"/>
            </a:lnRef>
            <a:fillRef idx="0">
              <a:schemeClr val="accent1"/>
            </a:fillRef>
            <a:effectRef idx="1">
              <a:schemeClr val="accent1"/>
            </a:effectRef>
            <a:fontRef idx="minor">
              <a:schemeClr val="tx1"/>
            </a:fontRef>
          </p:style>
        </p:cxnSp>
      </p:grpSp>
      <p:grpSp>
        <p:nvGrpSpPr>
          <p:cNvPr id="54" name="Group 53"/>
          <p:cNvGrpSpPr/>
          <p:nvPr/>
        </p:nvGrpSpPr>
        <p:grpSpPr>
          <a:xfrm>
            <a:off x="4841036" y="1280372"/>
            <a:ext cx="338554" cy="5481780"/>
            <a:chOff x="4730596" y="1280372"/>
            <a:chExt cx="338554" cy="5481780"/>
          </a:xfrm>
        </p:grpSpPr>
        <p:cxnSp>
          <p:nvCxnSpPr>
            <p:cNvPr id="52" name="Straight Arrow Connector 51"/>
            <p:cNvCxnSpPr/>
            <p:nvPr/>
          </p:nvCxnSpPr>
          <p:spPr>
            <a:xfrm rot="5400000">
              <a:off x="2173643" y="4020468"/>
              <a:ext cx="5481780" cy="1588"/>
            </a:xfrm>
            <a:prstGeom prst="straightConnector1">
              <a:avLst/>
            </a:prstGeom>
            <a:ln>
              <a:solidFill>
                <a:srgbClr val="000000"/>
              </a:solidFill>
              <a:tailEnd type="arrow"/>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rot="16200000">
              <a:off x="4595943" y="2432748"/>
              <a:ext cx="607859" cy="338554"/>
            </a:xfrm>
            <a:prstGeom prst="rect">
              <a:avLst/>
            </a:prstGeom>
            <a:solidFill>
              <a:schemeClr val="bg1"/>
            </a:solidFill>
            <a:ln>
              <a:solidFill>
                <a:srgbClr val="000000"/>
              </a:solidFill>
            </a:ln>
          </p:spPr>
          <p:txBody>
            <a:bodyPr wrap="none" rtlCol="0">
              <a:spAutoFit/>
            </a:bodyPr>
            <a:lstStyle/>
            <a:p>
              <a:r>
                <a:rPr lang="en-US" sz="1600" b="1" dirty="0" smtClean="0"/>
                <a:t>Time</a:t>
              </a:r>
              <a:endParaRPr lang="en-US" sz="1600" b="1" dirty="0"/>
            </a:p>
          </p:txBody>
        </p:sp>
      </p:grpSp>
      <p:grpSp>
        <p:nvGrpSpPr>
          <p:cNvPr id="71" name="Group 70"/>
          <p:cNvGrpSpPr/>
          <p:nvPr/>
        </p:nvGrpSpPr>
        <p:grpSpPr>
          <a:xfrm>
            <a:off x="5278234" y="5486083"/>
            <a:ext cx="3653515" cy="1280160"/>
            <a:chOff x="5278234" y="5486083"/>
            <a:chExt cx="3653515" cy="1280160"/>
          </a:xfrm>
        </p:grpSpPr>
        <p:grpSp>
          <p:nvGrpSpPr>
            <p:cNvPr id="41" name="Group 40"/>
            <p:cNvGrpSpPr/>
            <p:nvPr/>
          </p:nvGrpSpPr>
          <p:grpSpPr>
            <a:xfrm>
              <a:off x="5278234" y="5486083"/>
              <a:ext cx="3653515" cy="1280160"/>
              <a:chOff x="5181600" y="1417638"/>
              <a:chExt cx="3284320" cy="1713732"/>
            </a:xfrm>
          </p:grpSpPr>
          <p:sp>
            <p:nvSpPr>
              <p:cNvPr id="42" name="Rounded Rectangle 41"/>
              <p:cNvSpPr/>
              <p:nvPr/>
            </p:nvSpPr>
            <p:spPr>
              <a:xfrm>
                <a:off x="5181600" y="1417638"/>
                <a:ext cx="3284320" cy="1713732"/>
              </a:xfrm>
              <a:prstGeom prst="roundRect">
                <a:avLst/>
              </a:prstGeom>
              <a:solidFill>
                <a:schemeClr val="bg1"/>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grpSp>
            <p:nvGrpSpPr>
              <p:cNvPr id="43" name="Group 6"/>
              <p:cNvGrpSpPr/>
              <p:nvPr/>
            </p:nvGrpSpPr>
            <p:grpSpPr>
              <a:xfrm>
                <a:off x="5253607" y="1535113"/>
                <a:ext cx="3116534" cy="1463408"/>
                <a:chOff x="5087093" y="3645809"/>
                <a:chExt cx="3896511" cy="1917388"/>
              </a:xfrm>
            </p:grpSpPr>
            <p:sp>
              <p:nvSpPr>
                <p:cNvPr id="45" name="Oval 44"/>
                <p:cNvSpPr/>
                <p:nvPr/>
              </p:nvSpPr>
              <p:spPr>
                <a:xfrm>
                  <a:off x="5087093" y="3645809"/>
                  <a:ext cx="779975" cy="827808"/>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A</a:t>
                  </a:r>
                  <a:endParaRPr lang="en-US" sz="2000" dirty="0"/>
                </a:p>
              </p:txBody>
            </p:sp>
            <p:sp>
              <p:nvSpPr>
                <p:cNvPr id="46" name="Oval 45"/>
                <p:cNvSpPr/>
                <p:nvPr/>
              </p:nvSpPr>
              <p:spPr>
                <a:xfrm>
                  <a:off x="8203629" y="3645809"/>
                  <a:ext cx="779975" cy="827808"/>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B</a:t>
                  </a:r>
                  <a:endParaRPr lang="en-US" dirty="0"/>
                </a:p>
              </p:txBody>
            </p:sp>
            <p:sp>
              <p:nvSpPr>
                <p:cNvPr id="47" name="Oval 46"/>
                <p:cNvSpPr/>
                <p:nvPr/>
              </p:nvSpPr>
              <p:spPr>
                <a:xfrm>
                  <a:off x="6550409" y="4735389"/>
                  <a:ext cx="779975" cy="827808"/>
                </a:xfrm>
                <a:prstGeom prst="ellipse">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C</a:t>
                  </a:r>
                  <a:endParaRPr lang="en-US" sz="2000" dirty="0"/>
                </a:p>
              </p:txBody>
            </p:sp>
            <p:cxnSp>
              <p:nvCxnSpPr>
                <p:cNvPr id="48" name="Straight Connector 47"/>
                <p:cNvCxnSpPr>
                  <a:stCxn id="45" idx="6"/>
                  <a:endCxn id="46" idx="2"/>
                </p:cNvCxnSpPr>
                <p:nvPr/>
              </p:nvCxnSpPr>
              <p:spPr>
                <a:xfrm>
                  <a:off x="5867068" y="4059713"/>
                  <a:ext cx="2336561" cy="1588"/>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49" name="Straight Connector 48"/>
                <p:cNvCxnSpPr>
                  <a:stCxn id="47" idx="0"/>
                </p:cNvCxnSpPr>
                <p:nvPr/>
              </p:nvCxnSpPr>
              <p:spPr>
                <a:xfrm rot="5400000" flipH="1" flipV="1">
                  <a:off x="6602559" y="4397551"/>
                  <a:ext cx="675676" cy="1"/>
                </a:xfrm>
                <a:prstGeom prst="line">
                  <a:avLst/>
                </a:prstGeom>
                <a:ln cap="rnd">
                  <a:solidFill>
                    <a:srgbClr val="0000FF"/>
                  </a:solidFill>
                  <a:round/>
                </a:ln>
              </p:spPr>
              <p:style>
                <a:lnRef idx="2">
                  <a:schemeClr val="accent1"/>
                </a:lnRef>
                <a:fillRef idx="0">
                  <a:schemeClr val="accent1"/>
                </a:fillRef>
                <a:effectRef idx="1">
                  <a:schemeClr val="accent1"/>
                </a:effectRef>
                <a:fontRef idx="minor">
                  <a:schemeClr val="tx1"/>
                </a:fontRef>
              </p:style>
            </p:cxnSp>
          </p:grpSp>
        </p:grpSp>
        <p:sp>
          <p:nvSpPr>
            <p:cNvPr id="60" name="Freeform 59"/>
            <p:cNvSpPr/>
            <p:nvPr/>
          </p:nvSpPr>
          <p:spPr>
            <a:xfrm flipH="1">
              <a:off x="6948254" y="5925806"/>
              <a:ext cx="1159163" cy="239984"/>
            </a:xfrm>
            <a:custGeom>
              <a:avLst/>
              <a:gdLst>
                <a:gd name="connsiteX0" fmla="*/ 745463 w 855902"/>
                <a:gd name="connsiteY0" fmla="*/ 379658 h 379658"/>
                <a:gd name="connsiteX1" fmla="*/ 731658 w 855902"/>
                <a:gd name="connsiteY1" fmla="*/ 62126 h 379658"/>
                <a:gd name="connsiteX2" fmla="*/ 0 w 855902"/>
                <a:gd name="connsiteY2" fmla="*/ 6903 h 379658"/>
              </a:gdLst>
              <a:ahLst/>
              <a:cxnLst>
                <a:cxn ang="0">
                  <a:pos x="connsiteX0" y="connsiteY0"/>
                </a:cxn>
                <a:cxn ang="0">
                  <a:pos x="connsiteX1" y="connsiteY1"/>
                </a:cxn>
                <a:cxn ang="0">
                  <a:pos x="connsiteX2" y="connsiteY2"/>
                </a:cxn>
              </a:cxnLst>
              <a:rect l="l" t="t" r="r" b="b"/>
              <a:pathLst>
                <a:path w="855902" h="379658">
                  <a:moveTo>
                    <a:pt x="745463" y="379658"/>
                  </a:moveTo>
                  <a:cubicBezTo>
                    <a:pt x="800682" y="251955"/>
                    <a:pt x="855902" y="124252"/>
                    <a:pt x="731658" y="62126"/>
                  </a:cubicBezTo>
                  <a:cubicBezTo>
                    <a:pt x="607414" y="0"/>
                    <a:pt x="0" y="6903"/>
                    <a:pt x="0" y="6903"/>
                  </a:cubicBezTo>
                </a:path>
              </a:pathLst>
            </a:custGeom>
            <a:ln>
              <a:solidFill>
                <a:srgbClr val="000000"/>
              </a:solidFill>
              <a:prstDash val="sysDash"/>
              <a:tailEnd type="arrow"/>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sz="1400"/>
            </a:p>
          </p:txBody>
        </p:sp>
      </p:grpSp>
      <p:grpSp>
        <p:nvGrpSpPr>
          <p:cNvPr id="61" name="Group 60"/>
          <p:cNvGrpSpPr/>
          <p:nvPr/>
        </p:nvGrpSpPr>
        <p:grpSpPr>
          <a:xfrm>
            <a:off x="5290030" y="4099172"/>
            <a:ext cx="3653515" cy="1280160"/>
            <a:chOff x="5181600" y="1417638"/>
            <a:chExt cx="3284320" cy="1713732"/>
          </a:xfrm>
        </p:grpSpPr>
        <p:sp>
          <p:nvSpPr>
            <p:cNvPr id="62" name="Rounded Rectangle 61"/>
            <p:cNvSpPr/>
            <p:nvPr/>
          </p:nvSpPr>
          <p:spPr>
            <a:xfrm>
              <a:off x="5181600" y="1417638"/>
              <a:ext cx="3284320" cy="1713732"/>
            </a:xfrm>
            <a:prstGeom prst="roundRect">
              <a:avLst/>
            </a:prstGeom>
            <a:solidFill>
              <a:schemeClr val="bg1"/>
            </a:solidFill>
            <a:ln w="19050" cap="flat" cmpd="sng" algn="ctr">
              <a:solidFill>
                <a:srgbClr val="00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400"/>
            </a:p>
          </p:txBody>
        </p:sp>
        <p:grpSp>
          <p:nvGrpSpPr>
            <p:cNvPr id="63" name="Group 6"/>
            <p:cNvGrpSpPr/>
            <p:nvPr/>
          </p:nvGrpSpPr>
          <p:grpSpPr>
            <a:xfrm>
              <a:off x="5253607" y="1535113"/>
              <a:ext cx="3116534" cy="1463408"/>
              <a:chOff x="5087093" y="3645809"/>
              <a:chExt cx="3896511" cy="1917388"/>
            </a:xfrm>
          </p:grpSpPr>
          <p:sp>
            <p:nvSpPr>
              <p:cNvPr id="66" name="Oval 65"/>
              <p:cNvSpPr/>
              <p:nvPr/>
            </p:nvSpPr>
            <p:spPr>
              <a:xfrm>
                <a:off x="5087093" y="3645809"/>
                <a:ext cx="779975" cy="827808"/>
              </a:xfrm>
              <a:prstGeom prst="ellipse">
                <a:avLst/>
              </a:prstGeom>
              <a:solidFill>
                <a:srgbClr val="0000FF"/>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A</a:t>
                </a:r>
                <a:endParaRPr lang="en-US" sz="2000" dirty="0"/>
              </a:p>
            </p:txBody>
          </p:sp>
          <p:sp>
            <p:nvSpPr>
              <p:cNvPr id="67" name="Oval 66"/>
              <p:cNvSpPr/>
              <p:nvPr/>
            </p:nvSpPr>
            <p:spPr>
              <a:xfrm>
                <a:off x="8203629" y="3645809"/>
                <a:ext cx="779975" cy="827808"/>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t>B</a:t>
                </a:r>
                <a:endParaRPr lang="en-US" dirty="0"/>
              </a:p>
            </p:txBody>
          </p:sp>
          <p:sp>
            <p:nvSpPr>
              <p:cNvPr id="68" name="Oval 67"/>
              <p:cNvSpPr/>
              <p:nvPr/>
            </p:nvSpPr>
            <p:spPr>
              <a:xfrm>
                <a:off x="6550409" y="4735389"/>
                <a:ext cx="779975" cy="827808"/>
              </a:xfrm>
              <a:prstGeom prst="ellipse">
                <a:avLst/>
              </a:prstGeom>
              <a:solidFill>
                <a:srgbClr val="FF0000"/>
              </a:solid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smtClean="0"/>
                  <a:t>C</a:t>
                </a:r>
                <a:endParaRPr lang="en-US" sz="2000" dirty="0"/>
              </a:p>
            </p:txBody>
          </p:sp>
          <p:cxnSp>
            <p:nvCxnSpPr>
              <p:cNvPr id="69" name="Straight Connector 68"/>
              <p:cNvCxnSpPr>
                <a:stCxn id="66" idx="6"/>
                <a:endCxn id="67" idx="2"/>
              </p:cNvCxnSpPr>
              <p:nvPr/>
            </p:nvCxnSpPr>
            <p:spPr>
              <a:xfrm>
                <a:off x="5867068" y="4059713"/>
                <a:ext cx="2336561" cy="1588"/>
              </a:xfrm>
              <a:prstGeom prst="line">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70" name="Straight Connector 69"/>
              <p:cNvCxnSpPr>
                <a:stCxn id="68" idx="0"/>
              </p:cNvCxnSpPr>
              <p:nvPr/>
            </p:nvCxnSpPr>
            <p:spPr>
              <a:xfrm rot="5400000" flipH="1" flipV="1">
                <a:off x="6602559" y="4397551"/>
                <a:ext cx="675676" cy="1"/>
              </a:xfrm>
              <a:prstGeom prst="line">
                <a:avLst/>
              </a:prstGeom>
              <a:ln cap="rnd">
                <a:solidFill>
                  <a:srgbClr val="0000FF"/>
                </a:solidFill>
                <a:round/>
              </a:ln>
            </p:spPr>
            <p:style>
              <a:lnRef idx="2">
                <a:schemeClr val="accent1"/>
              </a:lnRef>
              <a:fillRef idx="0">
                <a:schemeClr val="accent1"/>
              </a:fillRef>
              <a:effectRef idx="1">
                <a:schemeClr val="accent1"/>
              </a:effectRef>
              <a:fontRef idx="minor">
                <a:schemeClr val="tx1"/>
              </a:fontRef>
            </p:style>
          </p:cxnSp>
        </p:grpSp>
        <p:cxnSp>
          <p:nvCxnSpPr>
            <p:cNvPr id="64" name="Straight Arrow Connector 63"/>
            <p:cNvCxnSpPr/>
            <p:nvPr/>
          </p:nvCxnSpPr>
          <p:spPr>
            <a:xfrm>
              <a:off x="5912633" y="1714299"/>
              <a:ext cx="1812256" cy="1588"/>
            </a:xfrm>
            <a:prstGeom prst="straightConnector1">
              <a:avLst/>
            </a:prstGeom>
            <a:ln w="28575" cap="flat" cmpd="sng" algn="ctr">
              <a:solidFill>
                <a:schemeClr val="tx1"/>
              </a:solidFill>
              <a:prstDash val="solid"/>
              <a:round/>
              <a:headEnd type="arrow"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65" name="Straight Arrow Connector 64"/>
            <p:cNvCxnSpPr/>
            <p:nvPr/>
          </p:nvCxnSpPr>
          <p:spPr>
            <a:xfrm rot="5400000">
              <a:off x="6344785" y="2010849"/>
              <a:ext cx="559823" cy="1588"/>
            </a:xfrm>
            <a:prstGeom prst="straightConnector1">
              <a:avLst/>
            </a:prstGeom>
            <a:ln w="2857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grpSp>
      <p:sp>
        <p:nvSpPr>
          <p:cNvPr id="73" name="TextBox 72"/>
          <p:cNvSpPr txBox="1"/>
          <p:nvPr/>
        </p:nvSpPr>
        <p:spPr>
          <a:xfrm>
            <a:off x="5429614" y="2113429"/>
            <a:ext cx="460764" cy="369332"/>
          </a:xfrm>
          <a:prstGeom prst="rect">
            <a:avLst/>
          </a:prstGeom>
          <a:noFill/>
        </p:spPr>
        <p:txBody>
          <a:bodyPr wrap="square" rtlCol="0">
            <a:spAutoFit/>
          </a:bodyPr>
          <a:lstStyle/>
          <a:p>
            <a:r>
              <a:rPr lang="en-US" dirty="0" smtClean="0"/>
              <a:t>t1</a:t>
            </a:r>
            <a:endParaRPr lang="en-US" dirty="0"/>
          </a:p>
        </p:txBody>
      </p:sp>
      <p:sp>
        <p:nvSpPr>
          <p:cNvPr id="74" name="TextBox 73"/>
          <p:cNvSpPr txBox="1"/>
          <p:nvPr/>
        </p:nvSpPr>
        <p:spPr>
          <a:xfrm>
            <a:off x="5429614" y="3503710"/>
            <a:ext cx="460764" cy="369332"/>
          </a:xfrm>
          <a:prstGeom prst="rect">
            <a:avLst/>
          </a:prstGeom>
          <a:noFill/>
        </p:spPr>
        <p:txBody>
          <a:bodyPr wrap="square" rtlCol="0">
            <a:spAutoFit/>
          </a:bodyPr>
          <a:lstStyle/>
          <a:p>
            <a:r>
              <a:rPr lang="en-US" dirty="0" smtClean="0"/>
              <a:t>t2</a:t>
            </a:r>
            <a:endParaRPr lang="en-US" dirty="0"/>
          </a:p>
        </p:txBody>
      </p:sp>
      <p:sp>
        <p:nvSpPr>
          <p:cNvPr id="75" name="TextBox 74"/>
          <p:cNvSpPr txBox="1"/>
          <p:nvPr/>
        </p:nvSpPr>
        <p:spPr>
          <a:xfrm>
            <a:off x="5429614" y="4910762"/>
            <a:ext cx="460764" cy="369332"/>
          </a:xfrm>
          <a:prstGeom prst="rect">
            <a:avLst/>
          </a:prstGeom>
          <a:noFill/>
        </p:spPr>
        <p:txBody>
          <a:bodyPr wrap="square" rtlCol="0">
            <a:spAutoFit/>
          </a:bodyPr>
          <a:lstStyle/>
          <a:p>
            <a:r>
              <a:rPr lang="en-US" dirty="0" smtClean="0"/>
              <a:t>t3</a:t>
            </a:r>
            <a:endParaRPr lang="en-US" dirty="0"/>
          </a:p>
        </p:txBody>
      </p:sp>
      <p:sp>
        <p:nvSpPr>
          <p:cNvPr id="76" name="TextBox 75"/>
          <p:cNvSpPr txBox="1"/>
          <p:nvPr/>
        </p:nvSpPr>
        <p:spPr>
          <a:xfrm>
            <a:off x="5351632" y="6297673"/>
            <a:ext cx="460764" cy="369332"/>
          </a:xfrm>
          <a:prstGeom prst="rect">
            <a:avLst/>
          </a:prstGeom>
          <a:noFill/>
        </p:spPr>
        <p:txBody>
          <a:bodyPr wrap="square" rtlCol="0">
            <a:spAutoFit/>
          </a:bodyPr>
          <a:lstStyle/>
          <a:p>
            <a:r>
              <a:rPr lang="en-US" dirty="0" smtClean="0"/>
              <a:t>t4</a:t>
            </a:r>
            <a:endParaRPr lang="en-US" dirty="0"/>
          </a:p>
        </p:txBody>
      </p:sp>
      <p:sp>
        <p:nvSpPr>
          <p:cNvPr id="77" name="Rectangle 76"/>
          <p:cNvSpPr/>
          <p:nvPr/>
        </p:nvSpPr>
        <p:spPr>
          <a:xfrm>
            <a:off x="1905000" y="1532172"/>
            <a:ext cx="2211388" cy="646331"/>
          </a:xfrm>
          <a:prstGeom prst="rect">
            <a:avLst/>
          </a:prstGeom>
        </p:spPr>
        <p:txBody>
          <a:bodyPr wrap="square">
            <a:spAutoFit/>
          </a:bodyPr>
          <a:lstStyle/>
          <a:p>
            <a:pPr>
              <a:buNone/>
            </a:pPr>
            <a:r>
              <a:rPr lang="en-US" dirty="0" smtClean="0"/>
              <a:t>Solid line = Interest</a:t>
            </a:r>
          </a:p>
          <a:p>
            <a:pPr>
              <a:buNone/>
            </a:pPr>
            <a:r>
              <a:rPr lang="en-US" dirty="0" smtClean="0"/>
              <a:t>Dotted lines = Data </a:t>
            </a:r>
          </a:p>
        </p:txBody>
      </p:sp>
      <p:sp>
        <p:nvSpPr>
          <p:cNvPr id="5" name="Slide Number Placeholder 4"/>
          <p:cNvSpPr>
            <a:spLocks noGrp="1"/>
          </p:cNvSpPr>
          <p:nvPr>
            <p:ph type="sldNum" sz="quarter" idx="12"/>
          </p:nvPr>
        </p:nvSpPr>
        <p:spPr/>
        <p:txBody>
          <a:bodyPr/>
          <a:lstStyle/>
          <a:p>
            <a:fld id="{5B6EA6E5-9008-CA4E-8758-90985AC0BFC9}" type="slidenum">
              <a:rPr lang="en-US" smtClean="0"/>
              <a:pPr/>
              <a:t>15</a:t>
            </a:fld>
            <a:endParaRPr lang="en-US"/>
          </a:p>
        </p:txBody>
      </p:sp>
    </p:spTree>
    <p:extLst>
      <p:ext uri="{BB962C8B-B14F-4D97-AF65-F5344CB8AC3E}">
        <p14:creationId xmlns:p14="http://schemas.microsoft.com/office/powerpoint/2010/main" val="381303196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 Link Failure and Recovery Detection</a:t>
            </a:r>
            <a:endParaRPr lang="en-US" dirty="0"/>
          </a:p>
        </p:txBody>
      </p:sp>
      <p:sp>
        <p:nvSpPr>
          <p:cNvPr id="3" name="Content Placeholder 2"/>
          <p:cNvSpPr>
            <a:spLocks noGrp="1"/>
          </p:cNvSpPr>
          <p:nvPr>
            <p:ph idx="1"/>
          </p:nvPr>
        </p:nvSpPr>
        <p:spPr>
          <a:xfrm>
            <a:off x="457200" y="1600200"/>
            <a:ext cx="8229600" cy="5121275"/>
          </a:xfrm>
        </p:spPr>
        <p:txBody>
          <a:bodyPr>
            <a:normAutofit/>
          </a:bodyPr>
          <a:lstStyle/>
          <a:p>
            <a:r>
              <a:rPr lang="en-US" dirty="0" smtClean="0"/>
              <a:t>What NLSR does now:</a:t>
            </a:r>
          </a:p>
          <a:p>
            <a:pPr lvl="1"/>
            <a:r>
              <a:rPr lang="en-US" dirty="0" smtClean="0"/>
              <a:t>Send a Hello Interest every </a:t>
            </a:r>
            <a:r>
              <a:rPr lang="en-US" dirty="0" err="1" smtClean="0"/>
              <a:t>T_h</a:t>
            </a:r>
            <a:r>
              <a:rPr lang="en-US" dirty="0" smtClean="0"/>
              <a:t> (60s default) and wait for the Hello Data.</a:t>
            </a:r>
          </a:p>
          <a:p>
            <a:pPr lvl="1"/>
            <a:r>
              <a:rPr lang="en-US" dirty="0" smtClean="0"/>
              <a:t>If Hello Data does not come back in time (1s default), send three consecutive Hello Interest with 1s interval.</a:t>
            </a:r>
          </a:p>
          <a:p>
            <a:pPr lvl="1"/>
            <a:r>
              <a:rPr lang="en-US" dirty="0" smtClean="0"/>
              <a:t>If still no Hello Data received, link is considered down.</a:t>
            </a:r>
          </a:p>
          <a:p>
            <a:pPr lvl="1"/>
            <a:r>
              <a:rPr lang="en-US" dirty="0" smtClean="0"/>
              <a:t>Hello Interest will continue to be sent every </a:t>
            </a:r>
            <a:r>
              <a:rPr lang="en-US" dirty="0" err="1" smtClean="0"/>
              <a:t>T_h</a:t>
            </a:r>
            <a:r>
              <a:rPr lang="en-US" dirty="0" smtClean="0"/>
              <a:t>.</a:t>
            </a:r>
          </a:p>
          <a:p>
            <a:pPr lvl="1"/>
            <a:r>
              <a:rPr lang="en-US" dirty="0" smtClean="0"/>
              <a:t>If Hello Data is received, consider the link up.</a:t>
            </a:r>
          </a:p>
        </p:txBody>
      </p:sp>
      <p:sp>
        <p:nvSpPr>
          <p:cNvPr id="4" name="Slide Number Placeholder 3"/>
          <p:cNvSpPr>
            <a:spLocks noGrp="1"/>
          </p:cNvSpPr>
          <p:nvPr>
            <p:ph type="sldNum" sz="quarter" idx="12"/>
          </p:nvPr>
        </p:nvSpPr>
        <p:spPr/>
        <p:txBody>
          <a:bodyPr/>
          <a:lstStyle/>
          <a:p>
            <a:fld id="{5B6EA6E5-9008-CA4E-8758-90985AC0BFC9}" type="slidenum">
              <a:rPr lang="en-US" smtClean="0"/>
              <a:pPr/>
              <a:t>16</a:t>
            </a:fld>
            <a:endParaRPr lang="en-US"/>
          </a:p>
        </p:txBody>
      </p:sp>
    </p:spTree>
    <p:extLst>
      <p:ext uri="{BB962C8B-B14F-4D97-AF65-F5344CB8AC3E}">
        <p14:creationId xmlns:p14="http://schemas.microsoft.com/office/powerpoint/2010/main" val="396002786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Generate LSAs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Three types for now </a:t>
            </a:r>
          </a:p>
          <a:p>
            <a:r>
              <a:rPr lang="en-US" dirty="0" smtClean="0">
                <a:solidFill>
                  <a:srgbClr val="000000"/>
                </a:solidFill>
              </a:rPr>
              <a:t>Prefix </a:t>
            </a:r>
            <a:r>
              <a:rPr lang="en-US" dirty="0">
                <a:solidFill>
                  <a:srgbClr val="000000"/>
                </a:solidFill>
              </a:rPr>
              <a:t>LSA: </a:t>
            </a:r>
            <a:r>
              <a:rPr lang="en-US" dirty="0" smtClean="0">
                <a:solidFill>
                  <a:srgbClr val="000000"/>
                </a:solidFill>
              </a:rPr>
              <a:t>/</a:t>
            </a:r>
            <a:r>
              <a:rPr lang="en-US" dirty="0">
                <a:solidFill>
                  <a:srgbClr val="000000"/>
                </a:solidFill>
              </a:rPr>
              <a:t>&lt;network&gt;</a:t>
            </a:r>
            <a:r>
              <a:rPr lang="en-US" dirty="0" smtClean="0">
                <a:solidFill>
                  <a:srgbClr val="000000"/>
                </a:solidFill>
              </a:rPr>
              <a:t>/NLSR/&lt;router&gt;/&lt;</a:t>
            </a:r>
            <a:r>
              <a:rPr lang="en-US" dirty="0" err="1" smtClean="0">
                <a:solidFill>
                  <a:srgbClr val="000000"/>
                </a:solidFill>
              </a:rPr>
              <a:t>pid</a:t>
            </a:r>
            <a:r>
              <a:rPr lang="en-US" dirty="0" smtClean="0">
                <a:solidFill>
                  <a:srgbClr val="000000"/>
                </a:solidFill>
              </a:rPr>
              <a:t>&gt;/LSA/Prefixes/&lt;</a:t>
            </a:r>
            <a:r>
              <a:rPr lang="en-US" dirty="0" err="1" smtClean="0">
                <a:solidFill>
                  <a:srgbClr val="000000"/>
                </a:solidFill>
              </a:rPr>
              <a:t>SeqNo</a:t>
            </a:r>
            <a:r>
              <a:rPr lang="en-US" dirty="0" smtClean="0">
                <a:solidFill>
                  <a:srgbClr val="000000"/>
                </a:solidFill>
              </a:rPr>
              <a:t>&gt;</a:t>
            </a:r>
          </a:p>
          <a:p>
            <a:pPr lvl="1"/>
            <a:r>
              <a:rPr lang="en-US" dirty="0" smtClean="0">
                <a:solidFill>
                  <a:srgbClr val="FF0000"/>
                </a:solidFill>
              </a:rPr>
              <a:t>Question: (a) &lt;network&gt; before </a:t>
            </a:r>
            <a:r>
              <a:rPr lang="en-US" dirty="0" err="1" smtClean="0">
                <a:solidFill>
                  <a:srgbClr val="FF0000"/>
                </a:solidFill>
              </a:rPr>
              <a:t>nlsr</a:t>
            </a:r>
            <a:r>
              <a:rPr lang="en-US" dirty="0" smtClean="0">
                <a:solidFill>
                  <a:srgbClr val="FF0000"/>
                </a:solidFill>
              </a:rPr>
              <a:t> or (b) </a:t>
            </a:r>
            <a:r>
              <a:rPr lang="en-US" dirty="0" err="1" smtClean="0">
                <a:solidFill>
                  <a:srgbClr val="FF0000"/>
                </a:solidFill>
              </a:rPr>
              <a:t>nlsr</a:t>
            </a:r>
            <a:r>
              <a:rPr lang="en-US" dirty="0" smtClean="0">
                <a:solidFill>
                  <a:srgbClr val="FF0000"/>
                </a:solidFill>
              </a:rPr>
              <a:t> before &lt;network&gt;? </a:t>
            </a:r>
            <a:r>
              <a:rPr lang="en-US" dirty="0" smtClean="0">
                <a:solidFill>
                  <a:srgbClr val="000000"/>
                </a:solidFill>
              </a:rPr>
              <a:t>(a)</a:t>
            </a:r>
          </a:p>
          <a:p>
            <a:pPr lvl="1"/>
            <a:r>
              <a:rPr lang="en-US" dirty="0" smtClean="0">
                <a:solidFill>
                  <a:srgbClr val="000000"/>
                </a:solidFill>
              </a:rPr>
              <a:t>&lt;</a:t>
            </a:r>
            <a:r>
              <a:rPr lang="en-US" dirty="0" err="1" smtClean="0">
                <a:solidFill>
                  <a:srgbClr val="000000"/>
                </a:solidFill>
              </a:rPr>
              <a:t>pid</a:t>
            </a:r>
            <a:r>
              <a:rPr lang="en-US" dirty="0" smtClean="0">
                <a:solidFill>
                  <a:srgbClr val="000000"/>
                </a:solidFill>
              </a:rPr>
              <a:t>&gt; is the process id for this instance of NLSR.</a:t>
            </a:r>
          </a:p>
          <a:p>
            <a:pPr lvl="1"/>
            <a:r>
              <a:rPr lang="en-US" dirty="0" smtClean="0"/>
              <a:t>Content is a series of name prefixes</a:t>
            </a:r>
          </a:p>
          <a:p>
            <a:pPr lvl="1"/>
            <a:r>
              <a:rPr lang="en-US" dirty="0" smtClean="0"/>
              <a:t>All name prefixes of a router are in the same LSA. </a:t>
            </a:r>
            <a:r>
              <a:rPr lang="en-US" dirty="0" smtClean="0">
                <a:sym typeface="Wingdings"/>
              </a:rPr>
              <a:t> different from the design before.  </a:t>
            </a:r>
            <a:r>
              <a:rPr lang="en-US" dirty="0">
                <a:sym typeface="Wingdings"/>
              </a:rPr>
              <a:t>M</a:t>
            </a:r>
            <a:r>
              <a:rPr lang="en-US" dirty="0" smtClean="0">
                <a:sym typeface="Wingdings"/>
              </a:rPr>
              <a:t>ainly for simplicity of implementation. Rely on link-level fragmentation if it’s bigger than MTU. (Status: Implemented)</a:t>
            </a:r>
          </a:p>
          <a:p>
            <a:r>
              <a:rPr lang="en-US" dirty="0" err="1" smtClean="0">
                <a:solidFill>
                  <a:srgbClr val="000000"/>
                </a:solidFill>
              </a:rPr>
              <a:t>Adj</a:t>
            </a:r>
            <a:r>
              <a:rPr lang="en-US" dirty="0" smtClean="0">
                <a:solidFill>
                  <a:srgbClr val="000000"/>
                </a:solidFill>
              </a:rPr>
              <a:t> </a:t>
            </a:r>
            <a:r>
              <a:rPr lang="en-US" dirty="0">
                <a:solidFill>
                  <a:srgbClr val="000000"/>
                </a:solidFill>
              </a:rPr>
              <a:t>LSA:</a:t>
            </a:r>
            <a:r>
              <a:rPr lang="en-US" dirty="0" smtClean="0">
                <a:solidFill>
                  <a:srgbClr val="000000"/>
                </a:solidFill>
              </a:rPr>
              <a:t>/</a:t>
            </a:r>
            <a:r>
              <a:rPr lang="en-US" dirty="0">
                <a:solidFill>
                  <a:srgbClr val="000000"/>
                </a:solidFill>
              </a:rPr>
              <a:t>&lt;network&gt;</a:t>
            </a:r>
            <a:r>
              <a:rPr lang="en-US" dirty="0" smtClean="0">
                <a:solidFill>
                  <a:srgbClr val="000000"/>
                </a:solidFill>
              </a:rPr>
              <a:t>/NLSR/&lt;router&gt;/&lt;</a:t>
            </a:r>
            <a:r>
              <a:rPr lang="en-US" dirty="0" err="1" smtClean="0">
                <a:solidFill>
                  <a:srgbClr val="000000"/>
                </a:solidFill>
              </a:rPr>
              <a:t>pid</a:t>
            </a:r>
            <a:r>
              <a:rPr lang="en-US" dirty="0" smtClean="0">
                <a:solidFill>
                  <a:srgbClr val="000000"/>
                </a:solidFill>
              </a:rPr>
              <a:t>&gt;/LSA/Adjacency/&lt;</a:t>
            </a:r>
            <a:r>
              <a:rPr lang="en-US" dirty="0" err="1" smtClean="0">
                <a:solidFill>
                  <a:srgbClr val="000000"/>
                </a:solidFill>
              </a:rPr>
              <a:t>SeqNo</a:t>
            </a:r>
            <a:r>
              <a:rPr lang="en-US" dirty="0" smtClean="0">
                <a:solidFill>
                  <a:srgbClr val="000000"/>
                </a:solidFill>
              </a:rPr>
              <a:t>&gt;</a:t>
            </a:r>
          </a:p>
          <a:p>
            <a:pPr lvl="1"/>
            <a:r>
              <a:rPr lang="en-US" dirty="0" smtClean="0"/>
              <a:t>Content is a series of (link, cost)</a:t>
            </a:r>
          </a:p>
          <a:p>
            <a:pPr lvl="1"/>
            <a:r>
              <a:rPr lang="en-US" dirty="0" smtClean="0"/>
              <a:t>need to add support for broadcast links to current implementation. </a:t>
            </a:r>
            <a:r>
              <a:rPr lang="en-US" dirty="0"/>
              <a:t> </a:t>
            </a:r>
          </a:p>
          <a:p>
            <a:r>
              <a:rPr lang="en-US" dirty="0" err="1">
                <a:solidFill>
                  <a:srgbClr val="000000"/>
                </a:solidFill>
              </a:rPr>
              <a:t>Cor</a:t>
            </a:r>
            <a:r>
              <a:rPr lang="en-US" dirty="0">
                <a:solidFill>
                  <a:srgbClr val="000000"/>
                </a:solidFill>
              </a:rPr>
              <a:t> LSA:</a:t>
            </a:r>
            <a:r>
              <a:rPr lang="en-US" dirty="0" smtClean="0">
                <a:solidFill>
                  <a:srgbClr val="000000"/>
                </a:solidFill>
              </a:rPr>
              <a:t>/</a:t>
            </a:r>
            <a:r>
              <a:rPr lang="en-US" dirty="0">
                <a:solidFill>
                  <a:srgbClr val="000000"/>
                </a:solidFill>
              </a:rPr>
              <a:t>&lt;network&gt;</a:t>
            </a:r>
            <a:r>
              <a:rPr lang="en-US" dirty="0" smtClean="0">
                <a:solidFill>
                  <a:srgbClr val="000000"/>
                </a:solidFill>
              </a:rPr>
              <a:t>/NLSR/&lt;</a:t>
            </a:r>
            <a:r>
              <a:rPr lang="en-US" dirty="0">
                <a:solidFill>
                  <a:srgbClr val="000000"/>
                </a:solidFill>
              </a:rPr>
              <a:t>router&gt;</a:t>
            </a:r>
            <a:r>
              <a:rPr lang="en-US" dirty="0" smtClean="0">
                <a:solidFill>
                  <a:srgbClr val="000000"/>
                </a:solidFill>
              </a:rPr>
              <a:t>/&lt;</a:t>
            </a:r>
            <a:r>
              <a:rPr lang="en-US" dirty="0" err="1" smtClean="0">
                <a:solidFill>
                  <a:srgbClr val="000000"/>
                </a:solidFill>
              </a:rPr>
              <a:t>pid</a:t>
            </a:r>
            <a:r>
              <a:rPr lang="en-US" dirty="0" smtClean="0">
                <a:solidFill>
                  <a:srgbClr val="000000"/>
                </a:solidFill>
              </a:rPr>
              <a:t>&gt;/LSA/Coordinates/&lt;</a:t>
            </a:r>
            <a:r>
              <a:rPr lang="en-US" dirty="0" err="1" smtClean="0">
                <a:solidFill>
                  <a:srgbClr val="000000"/>
                </a:solidFill>
              </a:rPr>
              <a:t>SeqNo</a:t>
            </a:r>
            <a:r>
              <a:rPr lang="en-US" dirty="0" smtClean="0">
                <a:solidFill>
                  <a:srgbClr val="000000"/>
                </a:solidFill>
              </a:rPr>
              <a:t>&gt;</a:t>
            </a:r>
          </a:p>
          <a:p>
            <a:pPr lvl="1"/>
            <a:r>
              <a:rPr lang="en-US" dirty="0" smtClean="0"/>
              <a:t>Content is hyperbolic coordinates</a:t>
            </a:r>
          </a:p>
          <a:p>
            <a:r>
              <a:rPr lang="en-US" dirty="0" smtClean="0">
                <a:solidFill>
                  <a:srgbClr val="FF0000"/>
                </a:solidFill>
              </a:rPr>
              <a:t>Question: router needs to create key and certificate for &lt;</a:t>
            </a:r>
            <a:r>
              <a:rPr lang="en-US" dirty="0" err="1" smtClean="0">
                <a:solidFill>
                  <a:srgbClr val="FF0000"/>
                </a:solidFill>
              </a:rPr>
              <a:t>pid</a:t>
            </a:r>
            <a:r>
              <a:rPr lang="en-US" dirty="0" smtClean="0">
                <a:solidFill>
                  <a:srgbClr val="FF0000"/>
                </a:solidFill>
              </a:rPr>
              <a:t>&gt; dynamically? </a:t>
            </a:r>
            <a:r>
              <a:rPr lang="en-US" dirty="0" smtClean="0">
                <a:solidFill>
                  <a:srgbClr val="FF0000"/>
                </a:solidFill>
              </a:rPr>
              <a:t> </a:t>
            </a:r>
            <a:r>
              <a:rPr lang="en-US" dirty="0" smtClean="0">
                <a:solidFill>
                  <a:srgbClr val="3366FF"/>
                </a:solidFill>
              </a:rPr>
              <a:t>Yes, this is doable.</a:t>
            </a:r>
          </a:p>
          <a:p>
            <a:r>
              <a:rPr lang="en-US" dirty="0" smtClean="0">
                <a:solidFill>
                  <a:srgbClr val="FF0000"/>
                </a:solidFill>
              </a:rPr>
              <a:t>Question</a:t>
            </a:r>
            <a:r>
              <a:rPr lang="en-US" dirty="0" smtClean="0">
                <a:solidFill>
                  <a:srgbClr val="FF0000"/>
                </a:solidFill>
              </a:rPr>
              <a:t>: distribute keys in band? </a:t>
            </a:r>
            <a:r>
              <a:rPr lang="en-US" dirty="0" smtClean="0">
                <a:solidFill>
                  <a:srgbClr val="3366FF"/>
                </a:solidFill>
              </a:rPr>
              <a:t>Yes, use </a:t>
            </a:r>
            <a:r>
              <a:rPr lang="en-US" dirty="0" err="1" smtClean="0">
                <a:solidFill>
                  <a:srgbClr val="3366FF"/>
                </a:solidFill>
              </a:rPr>
              <a:t>ChronoSync</a:t>
            </a:r>
            <a:r>
              <a:rPr lang="en-US" dirty="0" smtClean="0">
                <a:solidFill>
                  <a:srgbClr val="3366FF"/>
                </a:solidFill>
              </a:rPr>
              <a:t> to distribute the keys within NLSR, need to investigate the feasibility a bit more.</a:t>
            </a:r>
            <a:endParaRPr lang="en-US" dirty="0" smtClean="0">
              <a:solidFill>
                <a:srgbClr val="3366FF"/>
              </a:solidFill>
            </a:endParaRPr>
          </a:p>
        </p:txBody>
      </p:sp>
      <p:sp>
        <p:nvSpPr>
          <p:cNvPr id="4" name="Slide Number Placeholder 3"/>
          <p:cNvSpPr>
            <a:spLocks noGrp="1"/>
          </p:cNvSpPr>
          <p:nvPr>
            <p:ph type="sldNum" sz="quarter" idx="12"/>
          </p:nvPr>
        </p:nvSpPr>
        <p:spPr/>
        <p:txBody>
          <a:bodyPr/>
          <a:lstStyle/>
          <a:p>
            <a:fld id="{5B6EA6E5-9008-CA4E-8758-90985AC0BFC9}" type="slidenum">
              <a:rPr lang="en-US" smtClean="0"/>
              <a:pPr/>
              <a:t>17</a:t>
            </a:fld>
            <a:endParaRPr lang="en-US"/>
          </a:p>
        </p:txBody>
      </p:sp>
    </p:spTree>
    <p:extLst>
      <p:ext uri="{BB962C8B-B14F-4D97-AF65-F5344CB8AC3E}">
        <p14:creationId xmlns:p14="http://schemas.microsoft.com/office/powerpoint/2010/main" val="130853487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Disseminating LSAs</a:t>
            </a:r>
            <a:endParaRPr lang="en-US" dirty="0"/>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r>
              <a:rPr lang="en-US" dirty="0" smtClean="0"/>
              <a:t>Requirements</a:t>
            </a:r>
          </a:p>
          <a:p>
            <a:pPr lvl="1"/>
            <a:r>
              <a:rPr lang="en-US" dirty="0"/>
              <a:t>Convergence: synchronization of LSAs across the connected network under all situations</a:t>
            </a:r>
          </a:p>
          <a:p>
            <a:pPr lvl="2"/>
            <a:r>
              <a:rPr lang="en-US" dirty="0" err="1"/>
              <a:t>eg</a:t>
            </a:r>
            <a:r>
              <a:rPr lang="en-US" dirty="0"/>
              <a:t>. packet loss, link/node failure/recovery, network partition/recovery, new node, simultaneous routing updates, etc.</a:t>
            </a:r>
          </a:p>
          <a:p>
            <a:pPr lvl="1"/>
            <a:r>
              <a:rPr lang="en-US" dirty="0"/>
              <a:t>Scaling: NLSR should be able to handle a large network (e.g. 100’s of nodes)</a:t>
            </a:r>
          </a:p>
          <a:p>
            <a:pPr lvl="1"/>
            <a:r>
              <a:rPr lang="en-US" dirty="0"/>
              <a:t>Fast propagation of LSA changes</a:t>
            </a:r>
          </a:p>
          <a:p>
            <a:pPr lvl="1"/>
            <a:r>
              <a:rPr lang="en-US" dirty="0" smtClean="0"/>
              <a:t>Memory </a:t>
            </a:r>
            <a:r>
              <a:rPr lang="en-US" dirty="0"/>
              <a:t>usage of </a:t>
            </a:r>
            <a:r>
              <a:rPr lang="en-US" dirty="0" smtClean="0"/>
              <a:t>NLSR: bounded </a:t>
            </a:r>
            <a:r>
              <a:rPr lang="en-US" dirty="0"/>
              <a:t>for a given network size</a:t>
            </a:r>
          </a:p>
          <a:p>
            <a:pPr lvl="1"/>
            <a:r>
              <a:rPr lang="en-US" dirty="0"/>
              <a:t>Number of message </a:t>
            </a:r>
            <a:r>
              <a:rPr lang="en-US" dirty="0" smtClean="0"/>
              <a:t>exchanges: light </a:t>
            </a:r>
            <a:r>
              <a:rPr lang="en-US" dirty="0"/>
              <a:t>so that network is not congested by routing messages</a:t>
            </a:r>
          </a:p>
          <a:p>
            <a:r>
              <a:rPr lang="en-US" dirty="0" smtClean="0"/>
              <a:t>We propose to use </a:t>
            </a:r>
            <a:r>
              <a:rPr lang="en-US" dirty="0" err="1" smtClean="0"/>
              <a:t>ChronoSync</a:t>
            </a:r>
            <a:r>
              <a:rPr lang="en-US" dirty="0"/>
              <a:t> </a:t>
            </a:r>
            <a:r>
              <a:rPr lang="en-US" dirty="0" smtClean="0"/>
              <a:t>for this:</a:t>
            </a:r>
          </a:p>
          <a:p>
            <a:pPr lvl="1"/>
            <a:r>
              <a:rPr lang="en-US" dirty="0" smtClean="0"/>
              <a:t>Handles network failures</a:t>
            </a:r>
          </a:p>
          <a:p>
            <a:pPr lvl="1"/>
            <a:r>
              <a:rPr lang="en-US" dirty="0" smtClean="0"/>
              <a:t>memory does not grow unbounded like </a:t>
            </a:r>
            <a:r>
              <a:rPr lang="en-US" dirty="0" err="1" smtClean="0"/>
              <a:t>CCNSync</a:t>
            </a:r>
            <a:r>
              <a:rPr lang="en-US" dirty="0" smtClean="0"/>
              <a:t>, as it does not store the actual data</a:t>
            </a:r>
          </a:p>
          <a:p>
            <a:pPr lvl="1"/>
            <a:r>
              <a:rPr lang="en-US" dirty="0" smtClean="0"/>
              <a:t>Design and implementation are relatively mature (saves lots of time compared to developing a new sync ourselves)</a:t>
            </a:r>
          </a:p>
          <a:p>
            <a:r>
              <a:rPr lang="en-US" dirty="0" smtClean="0"/>
              <a:t>A few issues need to be resolved in order to use </a:t>
            </a:r>
            <a:r>
              <a:rPr lang="en-US" dirty="0" err="1" smtClean="0"/>
              <a:t>ChronoSync</a:t>
            </a:r>
            <a:endParaRPr lang="en-US" dirty="0" smtClean="0"/>
          </a:p>
          <a:p>
            <a:pPr lvl="1"/>
            <a:r>
              <a:rPr lang="en-US" dirty="0" smtClean="0"/>
              <a:t>NLSR has three types of LSAs (one instance of </a:t>
            </a:r>
            <a:r>
              <a:rPr lang="en-US" dirty="0" err="1" smtClean="0"/>
              <a:t>ChronoSync</a:t>
            </a:r>
            <a:r>
              <a:rPr lang="en-US" dirty="0" smtClean="0"/>
              <a:t> supports only one stream of data) </a:t>
            </a:r>
            <a:r>
              <a:rPr lang="en-US" dirty="0" smtClean="0">
                <a:sym typeface="Wingdings"/>
              </a:rPr>
              <a:t> issue resolved and solution implemented in NLSR (see backup slides)</a:t>
            </a:r>
            <a:endParaRPr lang="en-US" dirty="0" smtClean="0"/>
          </a:p>
          <a:p>
            <a:pPr lvl="1"/>
            <a:r>
              <a:rPr lang="en-US" dirty="0" smtClean="0"/>
              <a:t>More efficient operation on broadcast links (Sync messages containing the same digest value may be sent multiple times) </a:t>
            </a:r>
          </a:p>
          <a:p>
            <a:pPr lvl="1"/>
            <a:r>
              <a:rPr lang="en-US" dirty="0" smtClean="0"/>
              <a:t>Optional: Add piggybacking of actual LSA data in Sync Data messages</a:t>
            </a:r>
          </a:p>
          <a:p>
            <a:r>
              <a:rPr lang="en-US" dirty="0" smtClean="0">
                <a:solidFill>
                  <a:srgbClr val="FF0000"/>
                </a:solidFill>
              </a:rPr>
              <a:t>Question: sync in hop-by-hop mode or multicast mode?</a:t>
            </a:r>
          </a:p>
        </p:txBody>
      </p:sp>
      <p:sp>
        <p:nvSpPr>
          <p:cNvPr id="4" name="Slide Number Placeholder 3"/>
          <p:cNvSpPr>
            <a:spLocks noGrp="1"/>
          </p:cNvSpPr>
          <p:nvPr>
            <p:ph type="sldNum" sz="quarter" idx="12"/>
          </p:nvPr>
        </p:nvSpPr>
        <p:spPr/>
        <p:txBody>
          <a:bodyPr/>
          <a:lstStyle/>
          <a:p>
            <a:fld id="{5B6EA6E5-9008-CA4E-8758-90985AC0BFC9}" type="slidenum">
              <a:rPr lang="en-US" smtClean="0"/>
              <a:pPr/>
              <a:t>18</a:t>
            </a:fld>
            <a:endParaRPr lang="en-US"/>
          </a:p>
        </p:txBody>
      </p:sp>
    </p:spTree>
    <p:extLst>
      <p:ext uri="{BB962C8B-B14F-4D97-AF65-F5344CB8AC3E}">
        <p14:creationId xmlns:p14="http://schemas.microsoft.com/office/powerpoint/2010/main" val="40481375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Open Questions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Can we </a:t>
            </a:r>
            <a:r>
              <a:rPr lang="en-US" dirty="0" smtClean="0"/>
              <a:t>combine Hello and Sync?</a:t>
            </a:r>
            <a:endParaRPr lang="en-US" dirty="0"/>
          </a:p>
          <a:p>
            <a:pPr lvl="1"/>
            <a:r>
              <a:rPr lang="en-US" dirty="0" smtClean="0"/>
              <a:t>Sync </a:t>
            </a:r>
            <a:r>
              <a:rPr lang="en-US" dirty="0"/>
              <a:t>Interests and </a:t>
            </a:r>
            <a:r>
              <a:rPr lang="en-US" dirty="0" smtClean="0"/>
              <a:t>Hello Interests </a:t>
            </a:r>
            <a:r>
              <a:rPr lang="en-US" dirty="0"/>
              <a:t>have different semantics</a:t>
            </a:r>
            <a:r>
              <a:rPr lang="en-US" dirty="0" smtClean="0"/>
              <a:t>.</a:t>
            </a:r>
          </a:p>
          <a:p>
            <a:pPr lvl="2"/>
            <a:r>
              <a:rPr lang="en-US" dirty="0" smtClean="0"/>
              <a:t>Sync Interests are meant to be aggregated, while Hello Interests are not because, in order to declare a link up, the sender needs to be sure that its his/her Hello that’s being replied.</a:t>
            </a:r>
          </a:p>
          <a:p>
            <a:pPr lvl="1"/>
            <a:r>
              <a:rPr lang="en-US" dirty="0" smtClean="0"/>
              <a:t>Sync Data and Hello Data have different semantics.</a:t>
            </a:r>
          </a:p>
          <a:p>
            <a:pPr lvl="2"/>
            <a:r>
              <a:rPr lang="en-US" dirty="0" smtClean="0"/>
              <a:t>Sync Data means something has changed.</a:t>
            </a:r>
          </a:p>
          <a:p>
            <a:pPr lvl="2"/>
            <a:r>
              <a:rPr lang="en-US" dirty="0" smtClean="0"/>
              <a:t>Hello Data means I’m still up.  Even if no LSA has changed, you still need to send Hello Data.</a:t>
            </a:r>
          </a:p>
          <a:p>
            <a:pPr lvl="1"/>
            <a:r>
              <a:rPr lang="en-US" dirty="0" smtClean="0">
                <a:solidFill>
                  <a:srgbClr val="3366FF"/>
                </a:solidFill>
              </a:rPr>
              <a:t>Combining Sync with Hello may not necessarily reduce message overhead on a broadcast link (see my </a:t>
            </a:r>
            <a:r>
              <a:rPr lang="en-US" dirty="0" err="1" smtClean="0">
                <a:solidFill>
                  <a:srgbClr val="3366FF"/>
                </a:solidFill>
              </a:rPr>
              <a:t>msg</a:t>
            </a:r>
            <a:r>
              <a:rPr lang="en-US" dirty="0" smtClean="0">
                <a:solidFill>
                  <a:srgbClr val="3366FF"/>
                </a:solidFill>
              </a:rPr>
              <a:t>)</a:t>
            </a:r>
          </a:p>
          <a:p>
            <a:pPr lvl="1"/>
            <a:r>
              <a:rPr lang="en-US" dirty="0" smtClean="0">
                <a:solidFill>
                  <a:srgbClr val="3366FF"/>
                </a:solidFill>
              </a:rPr>
              <a:t>The combined protocol is more complex.</a:t>
            </a:r>
          </a:p>
          <a:p>
            <a:r>
              <a:rPr lang="en-US" dirty="0" smtClean="0">
                <a:solidFill>
                  <a:srgbClr val="3366FF"/>
                </a:solidFill>
              </a:rPr>
              <a:t>Given the above, we will separate the two.</a:t>
            </a:r>
          </a:p>
        </p:txBody>
      </p:sp>
      <p:sp>
        <p:nvSpPr>
          <p:cNvPr id="4" name="Slide Number Placeholder 3"/>
          <p:cNvSpPr>
            <a:spLocks noGrp="1"/>
          </p:cNvSpPr>
          <p:nvPr>
            <p:ph type="sldNum" sz="quarter" idx="12"/>
          </p:nvPr>
        </p:nvSpPr>
        <p:spPr/>
        <p:txBody>
          <a:bodyPr/>
          <a:lstStyle/>
          <a:p>
            <a:fld id="{5B6EA6E5-9008-CA4E-8758-90985AC0BFC9}" type="slidenum">
              <a:rPr lang="en-US" smtClean="0"/>
              <a:pPr/>
              <a:t>19</a:t>
            </a:fld>
            <a:endParaRPr lang="en-US"/>
          </a:p>
        </p:txBody>
      </p:sp>
    </p:spTree>
    <p:extLst>
      <p:ext uri="{BB962C8B-B14F-4D97-AF65-F5344CB8AC3E}">
        <p14:creationId xmlns:p14="http://schemas.microsoft.com/office/powerpoint/2010/main" val="31480236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Basic </a:t>
            </a:r>
            <a:r>
              <a:rPr lang="en-US" dirty="0"/>
              <a:t>F</a:t>
            </a:r>
            <a:r>
              <a:rPr lang="en-US" dirty="0" smtClean="0"/>
              <a:t>unctionality of NLSR </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t>d</a:t>
            </a:r>
            <a:r>
              <a:rPr lang="en-US" dirty="0" smtClean="0"/>
              <a:t>etect adjacencies, failures and recoveries</a:t>
            </a:r>
          </a:p>
          <a:p>
            <a:pPr marL="514350" indent="-514350">
              <a:buFont typeface="+mj-lt"/>
              <a:buAutoNum type="arabicPeriod"/>
            </a:pPr>
            <a:r>
              <a:rPr lang="en-US" dirty="0" smtClean="0"/>
              <a:t>generate LSAs</a:t>
            </a:r>
          </a:p>
          <a:p>
            <a:pPr marL="857250" lvl="1" indent="-457200"/>
            <a:r>
              <a:rPr lang="en-US" dirty="0"/>
              <a:t>Note: for </a:t>
            </a:r>
            <a:r>
              <a:rPr lang="en-US" dirty="0" smtClean="0"/>
              <a:t>advertising an adjacency to a Broadcast </a:t>
            </a:r>
            <a:r>
              <a:rPr lang="en-US" dirty="0"/>
              <a:t>link, </a:t>
            </a:r>
            <a:r>
              <a:rPr lang="en-US" dirty="0" smtClean="0"/>
              <a:t>all nodes on the link need </a:t>
            </a:r>
            <a:r>
              <a:rPr lang="en-US" dirty="0"/>
              <a:t>to </a:t>
            </a:r>
            <a:r>
              <a:rPr lang="en-US" dirty="0" smtClean="0"/>
              <a:t>agree on a </a:t>
            </a:r>
            <a:r>
              <a:rPr lang="en-US" dirty="0"/>
              <a:t>LAN name </a:t>
            </a:r>
            <a:r>
              <a:rPr lang="en-US" dirty="0" smtClean="0"/>
              <a:t>(may be done in Hello protocol)</a:t>
            </a:r>
          </a:p>
          <a:p>
            <a:pPr marL="514350" indent="-514350">
              <a:buFont typeface="+mj-lt"/>
              <a:buAutoNum type="arabicPeriod"/>
            </a:pPr>
            <a:r>
              <a:rPr lang="en-US" dirty="0" smtClean="0"/>
              <a:t>synchronize LSAs (adjacencies, name prefixes, HR coordinates)</a:t>
            </a:r>
          </a:p>
          <a:p>
            <a:pPr marL="514350" indent="-514350">
              <a:buFont typeface="+mj-lt"/>
              <a:buAutoNum type="arabicPeriod"/>
            </a:pPr>
            <a:r>
              <a:rPr lang="en-US" dirty="0"/>
              <a:t>c</a:t>
            </a:r>
            <a:r>
              <a:rPr lang="en-US" dirty="0" smtClean="0"/>
              <a:t>alculate FIB</a:t>
            </a:r>
          </a:p>
        </p:txBody>
      </p:sp>
      <p:sp>
        <p:nvSpPr>
          <p:cNvPr id="4" name="Slide Number Placeholder 3"/>
          <p:cNvSpPr>
            <a:spLocks noGrp="1"/>
          </p:cNvSpPr>
          <p:nvPr>
            <p:ph type="sldNum" sz="quarter" idx="12"/>
          </p:nvPr>
        </p:nvSpPr>
        <p:spPr/>
        <p:txBody>
          <a:bodyPr/>
          <a:lstStyle/>
          <a:p>
            <a:fld id="{5B6EA6E5-9008-CA4E-8758-90985AC0BFC9}" type="slidenum">
              <a:rPr lang="en-US" smtClean="0"/>
              <a:pPr/>
              <a:t>2</a:t>
            </a:fld>
            <a:endParaRPr lang="en-US"/>
          </a:p>
        </p:txBody>
      </p:sp>
    </p:spTree>
    <p:extLst>
      <p:ext uri="{BB962C8B-B14F-4D97-AF65-F5344CB8AC3E}">
        <p14:creationId xmlns:p14="http://schemas.microsoft.com/office/powerpoint/2010/main" val="92742923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Calculate FIB</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Need to add bidirectional reachability test in </a:t>
            </a:r>
            <a:r>
              <a:rPr lang="en-US" dirty="0" err="1" smtClean="0"/>
              <a:t>Dijkstra</a:t>
            </a:r>
            <a:r>
              <a:rPr lang="en-US" dirty="0" smtClean="0"/>
              <a:t> calculation (similar to IS-IS)</a:t>
            </a:r>
          </a:p>
          <a:p>
            <a:r>
              <a:rPr lang="en-US" dirty="0"/>
              <a:t>I</a:t>
            </a:r>
            <a:r>
              <a:rPr lang="en-US" dirty="0" smtClean="0"/>
              <a:t>mprove the efficiency of multipath calculation (currently runs </a:t>
            </a:r>
            <a:r>
              <a:rPr lang="en-US" dirty="0" err="1" smtClean="0"/>
              <a:t>Dijkstra</a:t>
            </a:r>
            <a:r>
              <a:rPr lang="en-US" dirty="0" smtClean="0"/>
              <a:t> n times if node has n local links).</a:t>
            </a:r>
          </a:p>
          <a:p>
            <a:r>
              <a:rPr lang="en-US" dirty="0" smtClean="0"/>
              <a:t>Need to improve the quality of the calculated paths (</a:t>
            </a:r>
            <a:r>
              <a:rPr lang="en-US" dirty="0" smtClean="0">
                <a:solidFill>
                  <a:srgbClr val="3366FF"/>
                </a:solidFill>
              </a:rPr>
              <a:t>calculate disjoint paths</a:t>
            </a:r>
            <a:r>
              <a:rPr lang="en-US" dirty="0" smtClean="0"/>
              <a:t>)</a:t>
            </a:r>
          </a:p>
          <a:p>
            <a:pPr lvl="1"/>
            <a:r>
              <a:rPr lang="en-US" dirty="0" smtClean="0"/>
              <a:t>Our performance testing shows that link state sometimes performs worse than hyperbolic as its multiple paths tend to converge on a single node (e.g. Memphis node in the </a:t>
            </a:r>
            <a:r>
              <a:rPr lang="en-US" dirty="0" err="1" smtClean="0"/>
              <a:t>testbed</a:t>
            </a:r>
            <a:r>
              <a:rPr lang="en-US" dirty="0" smtClean="0"/>
              <a:t> topology).  When this node is down, there’s no alternative paths.</a:t>
            </a:r>
            <a:endParaRPr lang="en-US" dirty="0"/>
          </a:p>
        </p:txBody>
      </p:sp>
      <p:sp>
        <p:nvSpPr>
          <p:cNvPr id="4" name="Slide Number Placeholder 3"/>
          <p:cNvSpPr>
            <a:spLocks noGrp="1"/>
          </p:cNvSpPr>
          <p:nvPr>
            <p:ph type="sldNum" sz="quarter" idx="12"/>
          </p:nvPr>
        </p:nvSpPr>
        <p:spPr/>
        <p:txBody>
          <a:bodyPr/>
          <a:lstStyle/>
          <a:p>
            <a:fld id="{5B6EA6E5-9008-CA4E-8758-90985AC0BFC9}" type="slidenum">
              <a:rPr lang="en-US" smtClean="0"/>
              <a:pPr/>
              <a:t>20</a:t>
            </a:fld>
            <a:endParaRPr lang="en-US" dirty="0"/>
          </a:p>
        </p:txBody>
      </p:sp>
    </p:spTree>
    <p:extLst>
      <p:ext uri="{BB962C8B-B14F-4D97-AF65-F5344CB8AC3E}">
        <p14:creationId xmlns:p14="http://schemas.microsoft.com/office/powerpoint/2010/main" val="250427480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Backup Slides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74533040"/>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5"/>
          <p:cNvGrpSpPr/>
          <p:nvPr/>
        </p:nvGrpSpPr>
        <p:grpSpPr>
          <a:xfrm>
            <a:off x="4800600" y="1371600"/>
            <a:ext cx="3733800" cy="3611562"/>
            <a:chOff x="4800600" y="1493838"/>
            <a:chExt cx="3733800" cy="3611562"/>
          </a:xfrm>
        </p:grpSpPr>
        <p:sp>
          <p:nvSpPr>
            <p:cNvPr id="24" name="Rectangle 23"/>
            <p:cNvSpPr/>
            <p:nvPr/>
          </p:nvSpPr>
          <p:spPr>
            <a:xfrm>
              <a:off x="4800600" y="1493838"/>
              <a:ext cx="3733800" cy="3611562"/>
            </a:xfrm>
            <a:prstGeom prst="rect">
              <a:avLst/>
            </a:prstGeom>
            <a:solidFill>
              <a:schemeClr val="bg1"/>
            </a:solidFill>
            <a:ln w="12700" cmpd="sng">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7086600" y="2438400"/>
              <a:ext cx="1371600" cy="2286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smtClean="0"/>
                <a:t>NLSR’s</a:t>
              </a:r>
              <a:endParaRPr lang="en-US" dirty="0" smtClean="0"/>
            </a:p>
            <a:p>
              <a:pPr algn="ctr"/>
              <a:r>
                <a:rPr lang="en-US" dirty="0" smtClean="0"/>
                <a:t>Other</a:t>
              </a:r>
            </a:p>
            <a:p>
              <a:pPr algn="ctr"/>
              <a:r>
                <a:rPr lang="en-US" dirty="0" smtClean="0"/>
                <a:t>Logic</a:t>
              </a:r>
              <a:endParaRPr lang="en-US" dirty="0"/>
            </a:p>
          </p:txBody>
        </p:sp>
        <p:sp>
          <p:nvSpPr>
            <p:cNvPr id="6" name="Rectangle 5"/>
            <p:cNvSpPr/>
            <p:nvPr/>
          </p:nvSpPr>
          <p:spPr>
            <a:xfrm>
              <a:off x="4953000" y="2438400"/>
              <a:ext cx="1371600" cy="2286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Sync</a:t>
              </a:r>
            </a:p>
            <a:p>
              <a:pPr algn="ctr"/>
              <a:r>
                <a:rPr lang="en-US" dirty="0" smtClean="0"/>
                <a:t>Logic</a:t>
              </a:r>
            </a:p>
            <a:p>
              <a:pPr algn="ctr"/>
              <a:r>
                <a:rPr lang="en-US" dirty="0" smtClean="0"/>
                <a:t>Handler</a:t>
              </a:r>
              <a:endParaRPr lang="en-US" dirty="0"/>
            </a:p>
          </p:txBody>
        </p:sp>
        <p:sp>
          <p:nvSpPr>
            <p:cNvPr id="21" name="Rectangle 20"/>
            <p:cNvSpPr/>
            <p:nvPr/>
          </p:nvSpPr>
          <p:spPr>
            <a:xfrm>
              <a:off x="4800600" y="1524000"/>
              <a:ext cx="3733800" cy="685800"/>
            </a:xfrm>
            <a:prstGeom prst="rect">
              <a:avLst/>
            </a:prstGeom>
            <a:solidFill>
              <a:schemeClr val="bg1"/>
            </a:solidFill>
            <a:ln>
              <a:solidFill>
                <a:schemeClr val="accent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tx1"/>
                  </a:solidFill>
                </a:rPr>
                <a:t>NLSR</a:t>
              </a:r>
              <a:endParaRPr lang="en-US" dirty="0">
                <a:solidFill>
                  <a:schemeClr val="tx1"/>
                </a:solidFill>
              </a:endParaRPr>
            </a:p>
          </p:txBody>
        </p:sp>
      </p:grpSp>
      <p:sp>
        <p:nvSpPr>
          <p:cNvPr id="2" name="Title 1"/>
          <p:cNvSpPr>
            <a:spLocks noGrp="1"/>
          </p:cNvSpPr>
          <p:nvPr>
            <p:ph type="title"/>
          </p:nvPr>
        </p:nvSpPr>
        <p:spPr/>
        <p:txBody>
          <a:bodyPr/>
          <a:lstStyle/>
          <a:p>
            <a:r>
              <a:rPr lang="en-US" dirty="0" smtClean="0"/>
              <a:t>Design with </a:t>
            </a:r>
            <a:r>
              <a:rPr lang="en-US" dirty="0" err="1" smtClean="0"/>
              <a:t>ChronoSync</a:t>
            </a:r>
            <a:endParaRPr lang="en-US" dirty="0"/>
          </a:p>
        </p:txBody>
      </p:sp>
      <p:sp>
        <p:nvSpPr>
          <p:cNvPr id="4" name="Rectangle 3"/>
          <p:cNvSpPr/>
          <p:nvPr/>
        </p:nvSpPr>
        <p:spPr>
          <a:xfrm>
            <a:off x="1447800" y="2316162"/>
            <a:ext cx="2057400" cy="2287588"/>
          </a:xfrm>
          <a:prstGeom prst="rect">
            <a:avLst/>
          </a:prstGeom>
          <a:ln/>
        </p:spPr>
        <p:style>
          <a:lnRef idx="1">
            <a:schemeClr val="accent1"/>
          </a:lnRef>
          <a:fillRef idx="3">
            <a:schemeClr val="accent1"/>
          </a:fillRef>
          <a:effectRef idx="2">
            <a:schemeClr val="accent1"/>
          </a:effectRef>
          <a:fontRef idx="minor">
            <a:schemeClr val="lt1"/>
          </a:fontRef>
        </p:style>
        <p:txBody>
          <a:bodyPr/>
          <a:lstStyle/>
          <a:p>
            <a:pPr algn="ctr"/>
            <a:endParaRPr lang="en-US" dirty="0" smtClean="0"/>
          </a:p>
          <a:p>
            <a:pPr algn="ctr"/>
            <a:endParaRPr lang="en-US" dirty="0" smtClean="0"/>
          </a:p>
          <a:p>
            <a:pPr algn="ctr"/>
            <a:endParaRPr lang="en-US" dirty="0" smtClean="0"/>
          </a:p>
          <a:p>
            <a:pPr algn="ctr"/>
            <a:endParaRPr lang="en-US" dirty="0" smtClean="0"/>
          </a:p>
          <a:p>
            <a:pPr algn="ctr"/>
            <a:r>
              <a:rPr lang="en-US" dirty="0" err="1" smtClean="0"/>
              <a:t>ChronoSync</a:t>
            </a:r>
            <a:endParaRPr lang="en-US" dirty="0" smtClean="0"/>
          </a:p>
        </p:txBody>
      </p:sp>
      <p:sp>
        <p:nvSpPr>
          <p:cNvPr id="25" name="TextBox 24"/>
          <p:cNvSpPr txBox="1"/>
          <p:nvPr/>
        </p:nvSpPr>
        <p:spPr>
          <a:xfrm>
            <a:off x="2133600" y="6044624"/>
            <a:ext cx="4495800" cy="584776"/>
          </a:xfrm>
          <a:prstGeom prst="rect">
            <a:avLst/>
          </a:prstGeom>
          <a:noFill/>
        </p:spPr>
        <p:txBody>
          <a:bodyPr wrap="square" rtlCol="0">
            <a:spAutoFit/>
          </a:bodyPr>
          <a:lstStyle/>
          <a:p>
            <a:r>
              <a:rPr lang="en-US" sz="3200" dirty="0" smtClean="0"/>
              <a:t>SLH: Sync Logic Handler</a:t>
            </a:r>
            <a:endParaRPr lang="en-US" sz="3200" dirty="0"/>
          </a:p>
        </p:txBody>
      </p:sp>
      <p:cxnSp>
        <p:nvCxnSpPr>
          <p:cNvPr id="16" name="Straight Arrow Connector 15"/>
          <p:cNvCxnSpPr/>
          <p:nvPr/>
        </p:nvCxnSpPr>
        <p:spPr>
          <a:xfrm rot="10800000">
            <a:off x="3505200" y="2697162"/>
            <a:ext cx="1447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p:nvPr/>
        </p:nvCxnSpPr>
        <p:spPr>
          <a:xfrm>
            <a:off x="3505200" y="4221162"/>
            <a:ext cx="1447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p:nvPr/>
        </p:nvCxnSpPr>
        <p:spPr>
          <a:xfrm rot="10800000">
            <a:off x="6324600" y="2697162"/>
            <a:ext cx="762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2" name="Straight Arrow Connector 31"/>
          <p:cNvCxnSpPr/>
          <p:nvPr/>
        </p:nvCxnSpPr>
        <p:spPr>
          <a:xfrm>
            <a:off x="6324600" y="3992562"/>
            <a:ext cx="7620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rot="5400000">
            <a:off x="4965015" y="5047347"/>
            <a:ext cx="89037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6" name="Straight Arrow Connector 35"/>
          <p:cNvCxnSpPr>
            <a:stCxn id="29" idx="0"/>
          </p:cNvCxnSpPr>
          <p:nvPr/>
        </p:nvCxnSpPr>
        <p:spPr>
          <a:xfrm rot="5400000" flipH="1" flipV="1">
            <a:off x="5346809" y="5048141"/>
            <a:ext cx="889576" cy="79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3657600" y="2316162"/>
            <a:ext cx="1066800" cy="923330"/>
          </a:xfrm>
          <a:prstGeom prst="rect">
            <a:avLst/>
          </a:prstGeom>
          <a:noFill/>
        </p:spPr>
        <p:txBody>
          <a:bodyPr wrap="square" rtlCol="0">
            <a:spAutoFit/>
          </a:bodyPr>
          <a:lstStyle/>
          <a:p>
            <a:r>
              <a:rPr lang="en-US" dirty="0" smtClean="0"/>
              <a:t>Updates</a:t>
            </a:r>
          </a:p>
          <a:p>
            <a:r>
              <a:rPr lang="en-US" dirty="0" err="1" smtClean="0"/>
              <a:t>Seq</a:t>
            </a:r>
            <a:r>
              <a:rPr lang="en-US" dirty="0" smtClean="0"/>
              <a:t> No</a:t>
            </a:r>
          </a:p>
          <a:p>
            <a:endParaRPr lang="en-US" dirty="0"/>
          </a:p>
        </p:txBody>
      </p:sp>
      <p:sp>
        <p:nvSpPr>
          <p:cNvPr id="40" name="TextBox 39"/>
          <p:cNvSpPr txBox="1"/>
          <p:nvPr/>
        </p:nvSpPr>
        <p:spPr>
          <a:xfrm>
            <a:off x="6248400" y="2316162"/>
            <a:ext cx="1066800" cy="646331"/>
          </a:xfrm>
          <a:prstGeom prst="rect">
            <a:avLst/>
          </a:prstGeom>
          <a:noFill/>
        </p:spPr>
        <p:txBody>
          <a:bodyPr wrap="square" rtlCol="0">
            <a:spAutoFit/>
          </a:bodyPr>
          <a:lstStyle/>
          <a:p>
            <a:r>
              <a:rPr lang="en-US" dirty="0" smtClean="0"/>
              <a:t>   LSA</a:t>
            </a:r>
          </a:p>
          <a:p>
            <a:r>
              <a:rPr lang="en-US" dirty="0" smtClean="0"/>
              <a:t>updates</a:t>
            </a:r>
            <a:endParaRPr lang="en-US" dirty="0"/>
          </a:p>
        </p:txBody>
      </p:sp>
      <p:sp>
        <p:nvSpPr>
          <p:cNvPr id="42" name="TextBox 41"/>
          <p:cNvSpPr txBox="1"/>
          <p:nvPr/>
        </p:nvSpPr>
        <p:spPr>
          <a:xfrm>
            <a:off x="3505200" y="3840162"/>
            <a:ext cx="1447800" cy="646331"/>
          </a:xfrm>
          <a:prstGeom prst="rect">
            <a:avLst/>
          </a:prstGeom>
          <a:noFill/>
        </p:spPr>
        <p:txBody>
          <a:bodyPr wrap="square" rtlCol="0">
            <a:spAutoFit/>
          </a:bodyPr>
          <a:lstStyle/>
          <a:p>
            <a:r>
              <a:rPr lang="en-US" dirty="0" smtClean="0"/>
              <a:t>Updates</a:t>
            </a:r>
          </a:p>
          <a:p>
            <a:r>
              <a:rPr lang="en-US" dirty="0" smtClean="0"/>
              <a:t>From Others</a:t>
            </a:r>
            <a:endParaRPr lang="en-US" dirty="0"/>
          </a:p>
        </p:txBody>
      </p:sp>
      <p:sp>
        <p:nvSpPr>
          <p:cNvPr id="43" name="TextBox 42"/>
          <p:cNvSpPr txBox="1"/>
          <p:nvPr/>
        </p:nvSpPr>
        <p:spPr>
          <a:xfrm>
            <a:off x="4572000" y="4602162"/>
            <a:ext cx="990600" cy="923330"/>
          </a:xfrm>
          <a:prstGeom prst="rect">
            <a:avLst/>
          </a:prstGeom>
          <a:noFill/>
        </p:spPr>
        <p:txBody>
          <a:bodyPr wrap="square" rtlCol="0">
            <a:spAutoFit/>
          </a:bodyPr>
          <a:lstStyle/>
          <a:p>
            <a:r>
              <a:rPr lang="en-US" dirty="0" smtClean="0"/>
              <a:t>Interest</a:t>
            </a:r>
          </a:p>
          <a:p>
            <a:r>
              <a:rPr lang="en-US" dirty="0" smtClean="0"/>
              <a:t>For</a:t>
            </a:r>
          </a:p>
          <a:p>
            <a:r>
              <a:rPr lang="en-US" dirty="0" err="1" smtClean="0"/>
              <a:t>LSAs</a:t>
            </a:r>
            <a:endParaRPr lang="en-US" dirty="0"/>
          </a:p>
        </p:txBody>
      </p:sp>
      <p:sp>
        <p:nvSpPr>
          <p:cNvPr id="44" name="TextBox 43"/>
          <p:cNvSpPr txBox="1"/>
          <p:nvPr/>
        </p:nvSpPr>
        <p:spPr>
          <a:xfrm>
            <a:off x="5791200" y="4906962"/>
            <a:ext cx="990600" cy="381000"/>
          </a:xfrm>
          <a:prstGeom prst="rect">
            <a:avLst/>
          </a:prstGeom>
          <a:noFill/>
        </p:spPr>
        <p:txBody>
          <a:bodyPr wrap="square" rtlCol="0">
            <a:spAutoFit/>
          </a:bodyPr>
          <a:lstStyle/>
          <a:p>
            <a:r>
              <a:rPr lang="en-US" dirty="0" smtClean="0"/>
              <a:t>Data</a:t>
            </a:r>
            <a:endParaRPr lang="en-US" dirty="0"/>
          </a:p>
        </p:txBody>
      </p:sp>
      <p:sp>
        <p:nvSpPr>
          <p:cNvPr id="45" name="TextBox 44"/>
          <p:cNvSpPr txBox="1"/>
          <p:nvPr/>
        </p:nvSpPr>
        <p:spPr>
          <a:xfrm>
            <a:off x="6248400" y="3651031"/>
            <a:ext cx="1066800" cy="646331"/>
          </a:xfrm>
          <a:prstGeom prst="rect">
            <a:avLst/>
          </a:prstGeom>
          <a:noFill/>
        </p:spPr>
        <p:txBody>
          <a:bodyPr wrap="square" rtlCol="0">
            <a:spAutoFit/>
          </a:bodyPr>
          <a:lstStyle/>
          <a:p>
            <a:r>
              <a:rPr lang="en-US" dirty="0" smtClean="0"/>
              <a:t>   LSA</a:t>
            </a:r>
          </a:p>
          <a:p>
            <a:r>
              <a:rPr lang="en-US" dirty="0" smtClean="0"/>
              <a:t>updates</a:t>
            </a:r>
            <a:endParaRPr lang="en-US" dirty="0"/>
          </a:p>
        </p:txBody>
      </p:sp>
      <p:cxnSp>
        <p:nvCxnSpPr>
          <p:cNvPr id="23" name="Straight Arrow Connector 22"/>
          <p:cNvCxnSpPr/>
          <p:nvPr/>
        </p:nvCxnSpPr>
        <p:spPr>
          <a:xfrm rot="10800000">
            <a:off x="762000" y="2698751"/>
            <a:ext cx="6858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p:nvPr/>
        </p:nvCxnSpPr>
        <p:spPr>
          <a:xfrm>
            <a:off x="761999" y="3992562"/>
            <a:ext cx="685801"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9" name="Process 28"/>
          <p:cNvSpPr/>
          <p:nvPr/>
        </p:nvSpPr>
        <p:spPr>
          <a:xfrm>
            <a:off x="4800600" y="5493326"/>
            <a:ext cx="1981200" cy="678874"/>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Neighbor’s  NLSR</a:t>
            </a:r>
            <a:endParaRPr lang="en-US" dirty="0"/>
          </a:p>
        </p:txBody>
      </p:sp>
      <p:sp>
        <p:nvSpPr>
          <p:cNvPr id="31" name="Process 30"/>
          <p:cNvSpPr/>
          <p:nvPr/>
        </p:nvSpPr>
        <p:spPr>
          <a:xfrm>
            <a:off x="228600" y="2316162"/>
            <a:ext cx="533399" cy="2287588"/>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C</a:t>
            </a:r>
          </a:p>
          <a:p>
            <a:pPr algn="ctr"/>
            <a:r>
              <a:rPr lang="en-US" dirty="0" smtClean="0"/>
              <a:t>hr</a:t>
            </a:r>
          </a:p>
          <a:p>
            <a:pPr algn="ctr"/>
            <a:r>
              <a:rPr lang="en-US" dirty="0" smtClean="0"/>
              <a:t>no</a:t>
            </a:r>
          </a:p>
          <a:p>
            <a:pPr algn="ctr"/>
            <a:r>
              <a:rPr lang="en-US" dirty="0" smtClean="0"/>
              <a:t>S</a:t>
            </a:r>
          </a:p>
          <a:p>
            <a:pPr algn="ctr"/>
            <a:r>
              <a:rPr lang="en-US" dirty="0" smtClean="0"/>
              <a:t>y</a:t>
            </a:r>
          </a:p>
          <a:p>
            <a:pPr algn="ctr"/>
            <a:r>
              <a:rPr lang="en-US" dirty="0" err="1" smtClean="0"/>
              <a:t>nc</a:t>
            </a:r>
            <a:endParaRPr lang="en-US" dirty="0"/>
          </a:p>
        </p:txBody>
      </p:sp>
      <p:sp>
        <p:nvSpPr>
          <p:cNvPr id="7" name="Slide Number Placeholder 6"/>
          <p:cNvSpPr>
            <a:spLocks noGrp="1"/>
          </p:cNvSpPr>
          <p:nvPr>
            <p:ph type="sldNum" sz="quarter" idx="12"/>
          </p:nvPr>
        </p:nvSpPr>
        <p:spPr/>
        <p:txBody>
          <a:bodyPr/>
          <a:lstStyle/>
          <a:p>
            <a:fld id="{5B6EA6E5-9008-CA4E-8758-90985AC0BFC9}" type="slidenum">
              <a:rPr lang="en-US" smtClean="0"/>
              <a:pPr/>
              <a:t>22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Steps</a:t>
            </a:r>
            <a:endParaRPr lang="en-US" dirty="0"/>
          </a:p>
        </p:txBody>
      </p:sp>
      <p:sp>
        <p:nvSpPr>
          <p:cNvPr id="3" name="Content Placeholder 2"/>
          <p:cNvSpPr>
            <a:spLocks noGrp="1"/>
          </p:cNvSpPr>
          <p:nvPr>
            <p:ph idx="1"/>
          </p:nvPr>
        </p:nvSpPr>
        <p:spPr/>
        <p:txBody>
          <a:bodyPr>
            <a:normAutofit/>
          </a:bodyPr>
          <a:lstStyle/>
          <a:p>
            <a:r>
              <a:rPr lang="en-US" dirty="0" smtClean="0"/>
              <a:t>NLSR Start up</a:t>
            </a:r>
          </a:p>
          <a:p>
            <a:pPr lvl="1"/>
            <a:r>
              <a:rPr lang="en-US" dirty="0" smtClean="0"/>
              <a:t>Connect to CCND</a:t>
            </a:r>
          </a:p>
          <a:p>
            <a:pPr lvl="1"/>
            <a:r>
              <a:rPr lang="en-US" dirty="0" smtClean="0"/>
              <a:t>Register two prefixes </a:t>
            </a:r>
          </a:p>
          <a:p>
            <a:pPr lvl="2"/>
            <a:r>
              <a:rPr lang="en-US" dirty="0" smtClean="0"/>
              <a:t>Router prefix </a:t>
            </a:r>
          </a:p>
          <a:p>
            <a:pPr lvl="2"/>
            <a:r>
              <a:rPr lang="en-US" dirty="0" smtClean="0"/>
              <a:t>LSA Prefix</a:t>
            </a:r>
          </a:p>
          <a:p>
            <a:pPr lvl="1"/>
            <a:r>
              <a:rPr lang="en-US" dirty="0" smtClean="0"/>
              <a:t>Create an app socket to </a:t>
            </a:r>
            <a:r>
              <a:rPr lang="en-US" dirty="0" err="1" smtClean="0"/>
              <a:t>ChronoSync</a:t>
            </a:r>
            <a:r>
              <a:rPr lang="en-US" dirty="0" smtClean="0"/>
              <a:t> by C wrapper</a:t>
            </a:r>
          </a:p>
          <a:p>
            <a:pPr lvl="2"/>
            <a:r>
              <a:rPr lang="en-US" dirty="0" smtClean="0"/>
              <a:t>Register update callback function</a:t>
            </a:r>
          </a:p>
          <a:p>
            <a:pPr lvl="2"/>
            <a:r>
              <a:rPr lang="en-US" dirty="0" smtClean="0"/>
              <a:t>Register remove callback function</a:t>
            </a:r>
          </a:p>
        </p:txBody>
      </p:sp>
      <p:sp>
        <p:nvSpPr>
          <p:cNvPr id="4" name="Slide Number Placeholder 3"/>
          <p:cNvSpPr>
            <a:spLocks noGrp="1"/>
          </p:cNvSpPr>
          <p:nvPr>
            <p:ph type="sldNum" sz="quarter" idx="12"/>
          </p:nvPr>
        </p:nvSpPr>
        <p:spPr/>
        <p:txBody>
          <a:bodyPr/>
          <a:lstStyle/>
          <a:p>
            <a:fld id="{5B6EA6E5-9008-CA4E-8758-90985AC0BFC9}"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Steps</a:t>
            </a:r>
            <a:endParaRPr lang="en-US" dirty="0"/>
          </a:p>
        </p:txBody>
      </p:sp>
      <p:sp>
        <p:nvSpPr>
          <p:cNvPr id="3" name="Content Placeholder 2"/>
          <p:cNvSpPr>
            <a:spLocks noGrp="1"/>
          </p:cNvSpPr>
          <p:nvPr>
            <p:ph idx="1"/>
          </p:nvPr>
        </p:nvSpPr>
        <p:spPr/>
        <p:txBody>
          <a:bodyPr>
            <a:normAutofit lnSpcReduction="10000"/>
          </a:bodyPr>
          <a:lstStyle/>
          <a:p>
            <a:r>
              <a:rPr lang="en-US" dirty="0" smtClean="0"/>
              <a:t>NLSR builds adjacency LSA</a:t>
            </a:r>
          </a:p>
          <a:p>
            <a:pPr lvl="1"/>
            <a:r>
              <a:rPr lang="en-US" dirty="0" smtClean="0"/>
              <a:t>Publishes updates to </a:t>
            </a:r>
            <a:r>
              <a:rPr lang="en-US" dirty="0" err="1" smtClean="0"/>
              <a:t>ChronoSync</a:t>
            </a:r>
            <a:r>
              <a:rPr lang="en-US" dirty="0" smtClean="0"/>
              <a:t> </a:t>
            </a:r>
          </a:p>
          <a:p>
            <a:r>
              <a:rPr lang="en-US" dirty="0" smtClean="0"/>
              <a:t>NLSR builds Name LSA</a:t>
            </a:r>
          </a:p>
          <a:p>
            <a:pPr lvl="1"/>
            <a:r>
              <a:rPr lang="en-US" dirty="0" smtClean="0"/>
              <a:t>Publishes updates to </a:t>
            </a:r>
            <a:r>
              <a:rPr lang="en-US" dirty="0" err="1" smtClean="0"/>
              <a:t>ChronoSync</a:t>
            </a:r>
            <a:endParaRPr lang="en-US" dirty="0" smtClean="0"/>
          </a:p>
          <a:p>
            <a:r>
              <a:rPr lang="en-US" dirty="0" smtClean="0"/>
              <a:t>NLSR builds </a:t>
            </a:r>
            <a:r>
              <a:rPr lang="en-US" dirty="0" err="1" smtClean="0"/>
              <a:t>Cor</a:t>
            </a:r>
            <a:r>
              <a:rPr lang="en-US" dirty="0" smtClean="0"/>
              <a:t> LSA</a:t>
            </a:r>
          </a:p>
          <a:p>
            <a:pPr lvl="1"/>
            <a:r>
              <a:rPr lang="en-US" smtClean="0"/>
              <a:t>Publishes </a:t>
            </a:r>
            <a:r>
              <a:rPr lang="en-US" dirty="0" smtClean="0"/>
              <a:t>updates to </a:t>
            </a:r>
            <a:r>
              <a:rPr lang="en-US" dirty="0" err="1" smtClean="0"/>
              <a:t>ChronoSync</a:t>
            </a:r>
            <a:endParaRPr lang="en-US" dirty="0" smtClean="0"/>
          </a:p>
          <a:p>
            <a:r>
              <a:rPr lang="en-US" dirty="0" smtClean="0"/>
              <a:t>NLSR publishes all updates with Router Name and global sequence number</a:t>
            </a:r>
          </a:p>
          <a:p>
            <a:r>
              <a:rPr lang="en-US" dirty="0" smtClean="0"/>
              <a:t>NLSR waits for updates from </a:t>
            </a:r>
            <a:r>
              <a:rPr lang="en-US" dirty="0" err="1" smtClean="0"/>
              <a:t>ChronoSync</a:t>
            </a:r>
            <a:endParaRPr lang="en-US" dirty="0" smtClean="0"/>
          </a:p>
          <a:p>
            <a:endParaRPr lang="en-US" dirty="0"/>
          </a:p>
        </p:txBody>
      </p:sp>
      <p:sp>
        <p:nvSpPr>
          <p:cNvPr id="4" name="Slide Number Placeholder 3"/>
          <p:cNvSpPr>
            <a:spLocks noGrp="1"/>
          </p:cNvSpPr>
          <p:nvPr>
            <p:ph type="sldNum" sz="quarter" idx="12"/>
          </p:nvPr>
        </p:nvSpPr>
        <p:spPr/>
        <p:txBody>
          <a:bodyPr/>
          <a:lstStyle/>
          <a:p>
            <a:fld id="{5B6EA6E5-9008-CA4E-8758-90985AC0BFC9}"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Updates from </a:t>
            </a:r>
            <a:r>
              <a:rPr lang="en-US" dirty="0" err="1" smtClean="0"/>
              <a:t>ChronoSync</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ChronoSync</a:t>
            </a:r>
            <a:r>
              <a:rPr lang="en-US" dirty="0" smtClean="0"/>
              <a:t> informs NLSR about updates by calling the update callback function</a:t>
            </a:r>
          </a:p>
          <a:p>
            <a:pPr lvl="1"/>
            <a:r>
              <a:rPr lang="en-US" dirty="0" smtClean="0"/>
              <a:t>Provides Names of updated data</a:t>
            </a:r>
          </a:p>
          <a:p>
            <a:pPr lvl="1"/>
            <a:r>
              <a:rPr lang="en-US" dirty="0" smtClean="0"/>
              <a:t>Provide Sequence No of updated data</a:t>
            </a:r>
          </a:p>
          <a:p>
            <a:r>
              <a:rPr lang="en-US" dirty="0" smtClean="0"/>
              <a:t>Upon receive NLSR retrieve LSA updates from neighbor</a:t>
            </a:r>
          </a:p>
          <a:p>
            <a:pPr lvl="1"/>
            <a:r>
              <a:rPr lang="en-US" dirty="0" smtClean="0"/>
              <a:t>Send interest to neighbor for LSA</a:t>
            </a:r>
          </a:p>
          <a:p>
            <a:pPr lvl="1"/>
            <a:r>
              <a:rPr lang="en-US" dirty="0" smtClean="0"/>
              <a:t>Install LSA in LSDB</a:t>
            </a:r>
          </a:p>
          <a:p>
            <a:pPr lvl="1"/>
            <a:r>
              <a:rPr lang="en-US" dirty="0" smtClean="0"/>
              <a:t>Store encrypted LSA content to reply for same interest</a:t>
            </a:r>
          </a:p>
          <a:p>
            <a:pPr lvl="1"/>
            <a:r>
              <a:rPr lang="en-US" dirty="0" smtClean="0"/>
              <a:t>If Adjacency/</a:t>
            </a:r>
            <a:r>
              <a:rPr lang="en-US" dirty="0" err="1" smtClean="0"/>
              <a:t>Cor</a:t>
            </a:r>
            <a:r>
              <a:rPr lang="en-US" dirty="0" smtClean="0"/>
              <a:t>  LSDB is changed trigger routing table calculation</a:t>
            </a:r>
          </a:p>
          <a:p>
            <a:pPr lvl="1"/>
            <a:r>
              <a:rPr lang="en-US" dirty="0" smtClean="0"/>
              <a:t>If prefix LSA then update FIB</a:t>
            </a:r>
          </a:p>
        </p:txBody>
      </p:sp>
      <p:sp>
        <p:nvSpPr>
          <p:cNvPr id="4" name="Slide Number Placeholder 3"/>
          <p:cNvSpPr>
            <a:spLocks noGrp="1"/>
          </p:cNvSpPr>
          <p:nvPr>
            <p:ph type="sldNum" sz="quarter" idx="12"/>
          </p:nvPr>
        </p:nvSpPr>
        <p:spPr/>
        <p:txBody>
          <a:bodyPr/>
          <a:lstStyle/>
          <a:p>
            <a:fld id="{5B6EA6E5-9008-CA4E-8758-90985AC0BFC9}"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Sequence No</a:t>
            </a:r>
            <a:endParaRPr lang="en-US" dirty="0"/>
          </a:p>
        </p:txBody>
      </p:sp>
      <p:sp>
        <p:nvSpPr>
          <p:cNvPr id="3" name="Content Placeholder 2"/>
          <p:cNvSpPr>
            <a:spLocks noGrp="1"/>
          </p:cNvSpPr>
          <p:nvPr>
            <p:ph idx="1"/>
          </p:nvPr>
        </p:nvSpPr>
        <p:spPr/>
        <p:txBody>
          <a:bodyPr/>
          <a:lstStyle/>
          <a:p>
            <a:r>
              <a:rPr lang="en-US" dirty="0" smtClean="0"/>
              <a:t>64 bit for total sequence No</a:t>
            </a:r>
          </a:p>
          <a:p>
            <a:pPr lvl="1"/>
            <a:r>
              <a:rPr lang="en-US" dirty="0" smtClean="0"/>
              <a:t>Rightmost 20 bits for </a:t>
            </a:r>
            <a:r>
              <a:rPr lang="en-US" dirty="0" err="1" smtClean="0"/>
              <a:t>Adj</a:t>
            </a:r>
            <a:r>
              <a:rPr lang="en-US" dirty="0" smtClean="0"/>
              <a:t> LSA [0-19</a:t>
            </a:r>
            <a:r>
              <a:rPr lang="en-US" baseline="30000" dirty="0" smtClean="0"/>
              <a:t>th</a:t>
            </a:r>
            <a:r>
              <a:rPr lang="en-US" dirty="0" smtClean="0"/>
              <a:t> bit]</a:t>
            </a:r>
          </a:p>
          <a:p>
            <a:pPr lvl="1"/>
            <a:r>
              <a:rPr lang="en-US" dirty="0" smtClean="0"/>
              <a:t>20</a:t>
            </a:r>
            <a:r>
              <a:rPr lang="en-US" baseline="30000" dirty="0" smtClean="0"/>
              <a:t>th</a:t>
            </a:r>
            <a:r>
              <a:rPr lang="en-US" dirty="0" smtClean="0"/>
              <a:t>-39</a:t>
            </a:r>
            <a:r>
              <a:rPr lang="en-US" baseline="30000" dirty="0" smtClean="0"/>
              <a:t>th</a:t>
            </a:r>
            <a:r>
              <a:rPr lang="en-US" dirty="0" smtClean="0"/>
              <a:t> bit for Name LSA</a:t>
            </a:r>
          </a:p>
          <a:p>
            <a:pPr lvl="1"/>
            <a:r>
              <a:rPr lang="en-US" dirty="0" smtClean="0"/>
              <a:t>40</a:t>
            </a:r>
            <a:r>
              <a:rPr lang="en-US" baseline="30000" dirty="0" smtClean="0"/>
              <a:t>th</a:t>
            </a:r>
            <a:r>
              <a:rPr lang="en-US" dirty="0" smtClean="0"/>
              <a:t>-59</a:t>
            </a:r>
            <a:r>
              <a:rPr lang="en-US" baseline="30000" dirty="0" smtClean="0"/>
              <a:t>th</a:t>
            </a:r>
            <a:r>
              <a:rPr lang="en-US" dirty="0" smtClean="0"/>
              <a:t> bit for </a:t>
            </a:r>
            <a:r>
              <a:rPr lang="en-US" dirty="0" err="1" smtClean="0"/>
              <a:t>Cor</a:t>
            </a:r>
            <a:r>
              <a:rPr lang="en-US" dirty="0" smtClean="0"/>
              <a:t> LSA</a:t>
            </a:r>
          </a:p>
          <a:p>
            <a:pPr lvl="1"/>
            <a:r>
              <a:rPr lang="en-US" dirty="0" smtClean="0"/>
              <a:t>4 bit unused</a:t>
            </a:r>
          </a:p>
        </p:txBody>
      </p:sp>
      <p:sp>
        <p:nvSpPr>
          <p:cNvPr id="4" name="Slide Number Placeholder 3"/>
          <p:cNvSpPr>
            <a:spLocks noGrp="1"/>
          </p:cNvSpPr>
          <p:nvPr>
            <p:ph type="sldNum" sz="quarter" idx="12"/>
          </p:nvPr>
        </p:nvSpPr>
        <p:spPr/>
        <p:txBody>
          <a:bodyPr/>
          <a:lstStyle/>
          <a:p>
            <a:fld id="{5B6EA6E5-9008-CA4E-8758-90985AC0BFC9}"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No Encoding</a:t>
            </a:r>
            <a:endParaRPr lang="en-US" dirty="0"/>
          </a:p>
        </p:txBody>
      </p:sp>
      <p:sp>
        <p:nvSpPr>
          <p:cNvPr id="3" name="Content Placeholder 2"/>
          <p:cNvSpPr>
            <a:spLocks noGrp="1"/>
          </p:cNvSpPr>
          <p:nvPr>
            <p:ph idx="1"/>
          </p:nvPr>
        </p:nvSpPr>
        <p:spPr/>
        <p:txBody>
          <a:bodyPr/>
          <a:lstStyle/>
          <a:p>
            <a:r>
              <a:rPr lang="en-US" dirty="0" err="1" smtClean="0"/>
              <a:t>SeqNo</a:t>
            </a:r>
            <a:r>
              <a:rPr lang="en-US" dirty="0" smtClean="0"/>
              <a:t>=0</a:t>
            </a:r>
          </a:p>
          <a:p>
            <a:r>
              <a:rPr lang="en-US" dirty="0" err="1" smtClean="0"/>
              <a:t>SeqNo</a:t>
            </a:r>
            <a:r>
              <a:rPr lang="en-US" dirty="0" smtClean="0"/>
              <a:t>=</a:t>
            </a:r>
            <a:r>
              <a:rPr lang="en-US" dirty="0" err="1" smtClean="0"/>
              <a:t>SeqNo</a:t>
            </a:r>
            <a:r>
              <a:rPr lang="en-US" dirty="0" smtClean="0"/>
              <a:t> | </a:t>
            </a:r>
            <a:r>
              <a:rPr lang="en-US" dirty="0" err="1" smtClean="0"/>
              <a:t>AdjLSASeq</a:t>
            </a:r>
            <a:endParaRPr lang="en-US" dirty="0" smtClean="0"/>
          </a:p>
          <a:p>
            <a:r>
              <a:rPr lang="en-US" dirty="0" err="1" smtClean="0"/>
              <a:t>SeqNo</a:t>
            </a:r>
            <a:r>
              <a:rPr lang="en-US" dirty="0" smtClean="0"/>
              <a:t>=</a:t>
            </a:r>
            <a:r>
              <a:rPr lang="en-US" dirty="0" err="1" smtClean="0"/>
              <a:t>SeqNo</a:t>
            </a:r>
            <a:r>
              <a:rPr lang="en-US" dirty="0" smtClean="0"/>
              <a:t> | </a:t>
            </a:r>
            <a:r>
              <a:rPr lang="en-US" dirty="0" err="1" smtClean="0"/>
              <a:t>NameLSASeq</a:t>
            </a:r>
            <a:r>
              <a:rPr lang="en-US" dirty="0" smtClean="0"/>
              <a:t>&lt;&lt;20</a:t>
            </a:r>
          </a:p>
          <a:p>
            <a:r>
              <a:rPr lang="en-US" dirty="0" err="1" smtClean="0"/>
              <a:t>SeqNo</a:t>
            </a:r>
            <a:r>
              <a:rPr lang="en-US" dirty="0" smtClean="0"/>
              <a:t>=</a:t>
            </a:r>
            <a:r>
              <a:rPr lang="en-US" dirty="0" err="1" smtClean="0"/>
              <a:t>SeqNo</a:t>
            </a:r>
            <a:r>
              <a:rPr lang="en-US" dirty="0" smtClean="0"/>
              <a:t> | </a:t>
            </a:r>
            <a:r>
              <a:rPr lang="en-US" dirty="0" err="1" smtClean="0"/>
              <a:t>CorLSASeq</a:t>
            </a:r>
            <a:r>
              <a:rPr lang="en-US" dirty="0" smtClean="0"/>
              <a:t>&lt;&lt;40</a:t>
            </a:r>
          </a:p>
          <a:p>
            <a:pPr>
              <a:buNone/>
            </a:pPr>
            <a:endParaRPr lang="en-US" dirty="0"/>
          </a:p>
        </p:txBody>
      </p:sp>
      <p:sp>
        <p:nvSpPr>
          <p:cNvPr id="4" name="Slide Number Placeholder 3"/>
          <p:cNvSpPr>
            <a:spLocks noGrp="1"/>
          </p:cNvSpPr>
          <p:nvPr>
            <p:ph type="sldNum" sz="quarter" idx="12"/>
          </p:nvPr>
        </p:nvSpPr>
        <p:spPr/>
        <p:txBody>
          <a:bodyPr/>
          <a:lstStyle/>
          <a:p>
            <a:fld id="{5B6EA6E5-9008-CA4E-8758-90985AC0BFC9}"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No Decoding</a:t>
            </a:r>
            <a:endParaRPr lang="en-US" dirty="0"/>
          </a:p>
        </p:txBody>
      </p:sp>
      <p:sp>
        <p:nvSpPr>
          <p:cNvPr id="3" name="Content Placeholder 2"/>
          <p:cNvSpPr>
            <a:spLocks noGrp="1"/>
          </p:cNvSpPr>
          <p:nvPr>
            <p:ph idx="1"/>
          </p:nvPr>
        </p:nvSpPr>
        <p:spPr/>
        <p:txBody>
          <a:bodyPr/>
          <a:lstStyle/>
          <a:p>
            <a:r>
              <a:rPr lang="en-US" dirty="0" err="1" smtClean="0"/>
              <a:t>AdjLSASeq</a:t>
            </a:r>
            <a:r>
              <a:rPr lang="en-US" dirty="0" smtClean="0"/>
              <a:t>=</a:t>
            </a:r>
            <a:r>
              <a:rPr lang="en-US" dirty="0" err="1" smtClean="0"/>
              <a:t>SeqNO</a:t>
            </a:r>
            <a:r>
              <a:rPr lang="en-US" dirty="0" smtClean="0"/>
              <a:t> &amp; FFFFF</a:t>
            </a:r>
          </a:p>
          <a:p>
            <a:r>
              <a:rPr lang="en-US" dirty="0" err="1" smtClean="0"/>
              <a:t>NameLSASeq</a:t>
            </a:r>
            <a:r>
              <a:rPr lang="en-US" dirty="0" smtClean="0"/>
              <a:t>=</a:t>
            </a:r>
            <a:r>
              <a:rPr lang="en-US" dirty="0" err="1" smtClean="0"/>
              <a:t>SeqNO</a:t>
            </a:r>
            <a:r>
              <a:rPr lang="en-US" dirty="0" smtClean="0"/>
              <a:t> &amp; (FFFFF&lt;&lt;20)</a:t>
            </a:r>
          </a:p>
          <a:p>
            <a:r>
              <a:rPr lang="en-US" dirty="0" err="1" smtClean="0"/>
              <a:t>CorLSASeq</a:t>
            </a:r>
            <a:r>
              <a:rPr lang="en-US" dirty="0" smtClean="0"/>
              <a:t>=</a:t>
            </a:r>
            <a:r>
              <a:rPr lang="en-US" dirty="0" err="1" smtClean="0"/>
              <a:t>SeqNO</a:t>
            </a:r>
            <a:r>
              <a:rPr lang="en-US" dirty="0" smtClean="0"/>
              <a:t> &amp; (FFFFF&lt;&lt;40)</a:t>
            </a:r>
          </a:p>
          <a:p>
            <a:pPr>
              <a:buNone/>
            </a:pPr>
            <a:endParaRPr lang="en-US" dirty="0" smtClean="0"/>
          </a:p>
          <a:p>
            <a:endParaRPr lang="en-US" dirty="0"/>
          </a:p>
        </p:txBody>
      </p:sp>
      <p:sp>
        <p:nvSpPr>
          <p:cNvPr id="4" name="Slide Number Placeholder 3"/>
          <p:cNvSpPr>
            <a:spLocks noGrp="1"/>
          </p:cNvSpPr>
          <p:nvPr>
            <p:ph type="sldNum" sz="quarter" idx="12"/>
          </p:nvPr>
        </p:nvSpPr>
        <p:spPr/>
        <p:txBody>
          <a:bodyPr/>
          <a:lstStyle/>
          <a:p>
            <a:fld id="{5B6EA6E5-9008-CA4E-8758-90985AC0BFC9}"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Detecting adjacencies</a:t>
            </a:r>
            <a:endParaRPr lang="en-US" dirty="0"/>
          </a:p>
        </p:txBody>
      </p:sp>
      <p:sp>
        <p:nvSpPr>
          <p:cNvPr id="3" name="Content Placeholder 2"/>
          <p:cNvSpPr>
            <a:spLocks noGrp="1"/>
          </p:cNvSpPr>
          <p:nvPr>
            <p:ph idx="1"/>
          </p:nvPr>
        </p:nvSpPr>
        <p:spPr/>
        <p:txBody>
          <a:bodyPr>
            <a:normAutofit/>
          </a:bodyPr>
          <a:lstStyle/>
          <a:p>
            <a:r>
              <a:rPr lang="en-US" dirty="0" smtClean="0"/>
              <a:t>Requirement: before advertising a link, need to ensure that the link is bidirectional </a:t>
            </a:r>
          </a:p>
          <a:p>
            <a:pPr lvl="1"/>
            <a:r>
              <a:rPr lang="en-US" dirty="0" smtClean="0"/>
              <a:t>Why? When you send an Interest over a link, Data will come back over the link.  If the link doesn’t work in the reverse direction, the data will be dropped.</a:t>
            </a:r>
          </a:p>
          <a:p>
            <a:r>
              <a:rPr lang="en-US" dirty="0" smtClean="0"/>
              <a:t>How to do this for different links?</a:t>
            </a:r>
          </a:p>
          <a:p>
            <a:pPr lvl="1"/>
            <a:r>
              <a:rPr lang="en-US" dirty="0" smtClean="0"/>
              <a:t>P-t-P links</a:t>
            </a:r>
          </a:p>
          <a:p>
            <a:pPr lvl="1"/>
            <a:r>
              <a:rPr lang="en-US" dirty="0" smtClean="0"/>
              <a:t>Broadcast links</a:t>
            </a:r>
          </a:p>
        </p:txBody>
      </p:sp>
      <p:sp>
        <p:nvSpPr>
          <p:cNvPr id="4" name="Slide Number Placeholder 3"/>
          <p:cNvSpPr>
            <a:spLocks noGrp="1"/>
          </p:cNvSpPr>
          <p:nvPr>
            <p:ph type="sldNum" sz="quarter" idx="12"/>
          </p:nvPr>
        </p:nvSpPr>
        <p:spPr/>
        <p:txBody>
          <a:bodyPr/>
          <a:lstStyle/>
          <a:p>
            <a:fld id="{5B6EA6E5-9008-CA4E-8758-90985AC0BFC9}" type="slidenum">
              <a:rPr lang="en-US" smtClean="0"/>
              <a:pPr/>
              <a:t>3</a:t>
            </a:fld>
            <a:endParaRPr lang="en-US"/>
          </a:p>
        </p:txBody>
      </p:sp>
    </p:spTree>
    <p:extLst>
      <p:ext uri="{BB962C8B-B14F-4D97-AF65-F5344CB8AC3E}">
        <p14:creationId xmlns:p14="http://schemas.microsoft.com/office/powerpoint/2010/main" val="214687912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851"/>
            <a:ext cx="8229600" cy="1143000"/>
          </a:xfrm>
        </p:spPr>
        <p:txBody>
          <a:bodyPr/>
          <a:lstStyle/>
          <a:p>
            <a:r>
              <a:rPr lang="en-US" dirty="0" smtClean="0"/>
              <a:t>P-t-P Link Adjacencies</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dirty="0" smtClean="0"/>
              <a:t>For a P-t-P link between A and B, bidirectional connectivity of the link means</a:t>
            </a:r>
          </a:p>
          <a:p>
            <a:pPr lvl="1"/>
            <a:r>
              <a:rPr lang="en-US" dirty="0" smtClean="0"/>
              <a:t>node A (or B): can send </a:t>
            </a:r>
            <a:r>
              <a:rPr lang="en-US" dirty="0" err="1" smtClean="0"/>
              <a:t>msgs</a:t>
            </a:r>
            <a:r>
              <a:rPr lang="en-US" dirty="0" smtClean="0"/>
              <a:t> to and receive </a:t>
            </a:r>
            <a:r>
              <a:rPr lang="en-US" dirty="0" err="1" smtClean="0"/>
              <a:t>msgs</a:t>
            </a:r>
            <a:r>
              <a:rPr lang="en-US" dirty="0" smtClean="0"/>
              <a:t> from B (or A) over the link</a:t>
            </a:r>
          </a:p>
          <a:p>
            <a:r>
              <a:rPr lang="en-US" dirty="0" smtClean="0"/>
              <a:t>Simple protocol (this is what NLSR does now):</a:t>
            </a:r>
          </a:p>
          <a:p>
            <a:pPr lvl="1"/>
            <a:r>
              <a:rPr lang="en-US" dirty="0" smtClean="0"/>
              <a:t>For A:</a:t>
            </a:r>
          </a:p>
          <a:p>
            <a:pPr lvl="2"/>
            <a:r>
              <a:rPr lang="en-US" dirty="0" smtClean="0"/>
              <a:t>A sends a Hello Interest to B</a:t>
            </a:r>
          </a:p>
          <a:p>
            <a:pPr lvl="2"/>
            <a:r>
              <a:rPr lang="en-US" dirty="0" smtClean="0"/>
              <a:t>B sends a Hello Data to A upon receiving the Interest</a:t>
            </a:r>
          </a:p>
          <a:p>
            <a:pPr lvl="2"/>
            <a:r>
              <a:rPr lang="en-US" dirty="0" smtClean="0"/>
              <a:t>A declares the link A-B up.</a:t>
            </a:r>
          </a:p>
          <a:p>
            <a:pPr lvl="2"/>
            <a:r>
              <a:rPr lang="en-US" dirty="0" smtClean="0"/>
              <a:t>A periodically sends the Hello Interest to detect link failures</a:t>
            </a:r>
          </a:p>
          <a:p>
            <a:pPr lvl="1"/>
            <a:r>
              <a:rPr lang="en-US" dirty="0" smtClean="0"/>
              <a:t>B performs the same procedure to declare the link B-A up.</a:t>
            </a:r>
          </a:p>
        </p:txBody>
      </p:sp>
      <p:sp>
        <p:nvSpPr>
          <p:cNvPr id="4" name="Slide Number Placeholder 3"/>
          <p:cNvSpPr>
            <a:spLocks noGrp="1"/>
          </p:cNvSpPr>
          <p:nvPr>
            <p:ph type="sldNum" sz="quarter" idx="12"/>
          </p:nvPr>
        </p:nvSpPr>
        <p:spPr/>
        <p:txBody>
          <a:bodyPr/>
          <a:lstStyle/>
          <a:p>
            <a:fld id="{5B6EA6E5-9008-CA4E-8758-90985AC0BFC9}" type="slidenum">
              <a:rPr lang="en-US" smtClean="0"/>
              <a:pPr/>
              <a:t>4</a:t>
            </a:fld>
            <a:endParaRPr lang="en-US"/>
          </a:p>
        </p:txBody>
      </p:sp>
    </p:spTree>
    <p:extLst>
      <p:ext uri="{BB962C8B-B14F-4D97-AF65-F5344CB8AC3E}">
        <p14:creationId xmlns:p14="http://schemas.microsoft.com/office/powerpoint/2010/main" val="13421257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One complication: multiple links between A and </a:t>
            </a:r>
            <a:r>
              <a:rPr lang="en-US" dirty="0" smtClean="0"/>
              <a:t>B</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Why consider this situation? Common in operational networks</a:t>
            </a:r>
          </a:p>
          <a:p>
            <a:pPr lvl="1"/>
            <a:r>
              <a:rPr lang="en-US" dirty="0" smtClean="0"/>
              <a:t>This was seen often in operational networks, not necessarily for robustness, but more due to technology and link availability (e.g. cannot do a single high speed link, so use multiple slower link to achieve the high capacity goal)</a:t>
            </a:r>
          </a:p>
          <a:p>
            <a:r>
              <a:rPr lang="en-US" dirty="0" smtClean="0"/>
              <a:t>Need </a:t>
            </a:r>
            <a:r>
              <a:rPr lang="en-US" dirty="0"/>
              <a:t>to ensure that the Hello Interest/Data are sent to/received from </a:t>
            </a:r>
            <a:r>
              <a:rPr lang="en-US" dirty="0" smtClean="0"/>
              <a:t>a specific link among the multiple possibilities.</a:t>
            </a:r>
            <a:endParaRPr lang="en-US" dirty="0"/>
          </a:p>
          <a:p>
            <a:pPr lvl="1"/>
            <a:r>
              <a:rPr lang="en-US" dirty="0" smtClean="0">
                <a:solidFill>
                  <a:srgbClr val="000000"/>
                </a:solidFill>
              </a:rPr>
              <a:t>the goal is for the forwarding plane to know which link(s) can be used for forwarding packets when multiple options exist to the neighbor</a:t>
            </a:r>
          </a:p>
          <a:p>
            <a:r>
              <a:rPr lang="en-US" dirty="0" smtClean="0"/>
              <a:t>How </a:t>
            </a:r>
            <a:r>
              <a:rPr lang="en-US" dirty="0"/>
              <a:t>to identify a link? </a:t>
            </a:r>
            <a:r>
              <a:rPr lang="en-US" dirty="0" smtClean="0"/>
              <a:t>Use </a:t>
            </a:r>
            <a:r>
              <a:rPr lang="en-US" dirty="0"/>
              <a:t>the two ends of the link (node name is not enough</a:t>
            </a:r>
            <a:r>
              <a:rPr lang="en-US" dirty="0" smtClean="0"/>
              <a:t>), our proposal:</a:t>
            </a:r>
            <a:endParaRPr lang="en-US" dirty="0"/>
          </a:p>
          <a:p>
            <a:pPr lvl="1"/>
            <a:r>
              <a:rPr lang="en-US" dirty="0"/>
              <a:t>node A’s name and local face id identifies A’s end of the link</a:t>
            </a:r>
          </a:p>
          <a:p>
            <a:pPr lvl="1"/>
            <a:r>
              <a:rPr lang="en-US" dirty="0"/>
              <a:t>node B’s name and local face id identifies B’s end of the </a:t>
            </a:r>
            <a:r>
              <a:rPr lang="en-US" dirty="0" smtClean="0"/>
              <a:t>link</a:t>
            </a:r>
            <a:endParaRPr lang="en-US" dirty="0"/>
          </a:p>
        </p:txBody>
      </p:sp>
      <p:sp>
        <p:nvSpPr>
          <p:cNvPr id="4" name="Slide Number Placeholder 3"/>
          <p:cNvSpPr>
            <a:spLocks noGrp="1"/>
          </p:cNvSpPr>
          <p:nvPr>
            <p:ph type="sldNum" sz="quarter" idx="12"/>
          </p:nvPr>
        </p:nvSpPr>
        <p:spPr/>
        <p:txBody>
          <a:bodyPr/>
          <a:lstStyle/>
          <a:p>
            <a:fld id="{5B6EA6E5-9008-CA4E-8758-90985AC0BFC9}" type="slidenum">
              <a:rPr lang="en-US" smtClean="0"/>
              <a:pPr/>
              <a:t>5</a:t>
            </a:fld>
            <a:endParaRPr lang="en-US"/>
          </a:p>
        </p:txBody>
      </p:sp>
    </p:spTree>
    <p:extLst>
      <p:ext uri="{BB962C8B-B14F-4D97-AF65-F5344CB8AC3E}">
        <p14:creationId xmlns:p14="http://schemas.microsoft.com/office/powerpoint/2010/main" val="134960435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000" y="0"/>
            <a:ext cx="7391400" cy="1143000"/>
          </a:xfrm>
        </p:spPr>
        <p:txBody>
          <a:bodyPr>
            <a:normAutofit/>
          </a:bodyPr>
          <a:lstStyle/>
          <a:p>
            <a:r>
              <a:rPr lang="en-US" dirty="0" smtClean="0"/>
              <a:t>Hello Protocol for P-t-P Links</a:t>
            </a:r>
            <a:endParaRPr lang="en-US" dirty="0"/>
          </a:p>
        </p:txBody>
      </p:sp>
      <p:sp>
        <p:nvSpPr>
          <p:cNvPr id="3" name="Content Placeholder 2"/>
          <p:cNvSpPr>
            <a:spLocks noGrp="1"/>
          </p:cNvSpPr>
          <p:nvPr>
            <p:ph idx="1"/>
          </p:nvPr>
        </p:nvSpPr>
        <p:spPr>
          <a:xfrm>
            <a:off x="457200" y="946150"/>
            <a:ext cx="8458200" cy="5911850"/>
          </a:xfrm>
        </p:spPr>
        <p:txBody>
          <a:bodyPr>
            <a:noAutofit/>
          </a:bodyPr>
          <a:lstStyle/>
          <a:p>
            <a:r>
              <a:rPr lang="en-US" sz="1600" dirty="0"/>
              <a:t>N</a:t>
            </a:r>
            <a:r>
              <a:rPr lang="en-US" sz="1600" dirty="0" smtClean="0"/>
              <a:t>ode A sends a Hello Interest periodically to each link </a:t>
            </a:r>
            <a:r>
              <a:rPr lang="en-US" sz="1600" dirty="0">
                <a:solidFill>
                  <a:srgbClr val="3366FF"/>
                </a:solidFill>
              </a:rPr>
              <a:t>(</a:t>
            </a:r>
            <a:r>
              <a:rPr lang="en-US" sz="1600" dirty="0" smtClean="0">
                <a:solidFill>
                  <a:srgbClr val="3366FF"/>
                </a:solidFill>
              </a:rPr>
              <a:t>use </a:t>
            </a:r>
            <a:r>
              <a:rPr lang="en-US" sz="1600" dirty="0" smtClean="0">
                <a:solidFill>
                  <a:srgbClr val="3366FF"/>
                </a:solidFill>
              </a:rPr>
              <a:t>/</a:t>
            </a:r>
            <a:r>
              <a:rPr lang="en-US" sz="1600" dirty="0" err="1" smtClean="0">
                <a:solidFill>
                  <a:srgbClr val="3366FF"/>
                </a:solidFill>
              </a:rPr>
              <a:t>locallink</a:t>
            </a:r>
            <a:r>
              <a:rPr lang="en-US" sz="1600" dirty="0" smtClean="0">
                <a:solidFill>
                  <a:srgbClr val="3366FF"/>
                </a:solidFill>
              </a:rPr>
              <a:t> </a:t>
            </a:r>
            <a:r>
              <a:rPr lang="en-US" sz="1600" dirty="0" smtClean="0">
                <a:solidFill>
                  <a:srgbClr val="3366FF"/>
                </a:solidFill>
              </a:rPr>
              <a:t>name for scoping)</a:t>
            </a:r>
            <a:endParaRPr lang="en-US" sz="1600" dirty="0" smtClean="0"/>
          </a:p>
          <a:p>
            <a:pPr lvl="1"/>
            <a:r>
              <a:rPr lang="en-US" sz="1400" dirty="0" smtClean="0"/>
              <a:t>Hello Interest </a:t>
            </a:r>
            <a:r>
              <a:rPr lang="en-US" sz="1400" dirty="0"/>
              <a:t>n</a:t>
            </a:r>
            <a:r>
              <a:rPr lang="en-US" sz="1400" dirty="0" smtClean="0"/>
              <a:t>ame: </a:t>
            </a:r>
            <a:r>
              <a:rPr lang="en-US" sz="1400" dirty="0" smtClean="0">
                <a:solidFill>
                  <a:srgbClr val="3366FF"/>
                </a:solidFill>
              </a:rPr>
              <a:t>/</a:t>
            </a:r>
            <a:r>
              <a:rPr lang="en-US" sz="1400" dirty="0" err="1" smtClean="0">
                <a:solidFill>
                  <a:srgbClr val="3366FF"/>
                </a:solidFill>
              </a:rPr>
              <a:t>locallink</a:t>
            </a:r>
            <a:r>
              <a:rPr lang="en-US" sz="1400" dirty="0" smtClean="0">
                <a:solidFill>
                  <a:srgbClr val="3366FF"/>
                </a:solidFill>
              </a:rPr>
              <a:t>/</a:t>
            </a:r>
            <a:r>
              <a:rPr lang="en-US" sz="1400" dirty="0" smtClean="0"/>
              <a:t>&lt;</a:t>
            </a:r>
            <a:r>
              <a:rPr lang="en-US" sz="1400" dirty="0" smtClean="0"/>
              <a:t>network&gt;/NLSR/hello/&lt;</a:t>
            </a:r>
            <a:r>
              <a:rPr lang="en-US" sz="1400" dirty="0" err="1" smtClean="0"/>
              <a:t>num</a:t>
            </a:r>
            <a:r>
              <a:rPr lang="en-US" sz="1400" dirty="0" smtClean="0"/>
              <a:t>&gt;, where &lt;</a:t>
            </a:r>
            <a:r>
              <a:rPr lang="en-US" sz="1400" dirty="0" err="1"/>
              <a:t>num</a:t>
            </a:r>
            <a:r>
              <a:rPr lang="en-US" sz="1400" dirty="0"/>
              <a:t>&gt; is a random </a:t>
            </a:r>
            <a:r>
              <a:rPr lang="en-US" sz="1400" dirty="0" smtClean="0"/>
              <a:t>number. </a:t>
            </a:r>
            <a:endParaRPr lang="en-US" sz="1400" dirty="0" smtClean="0">
              <a:solidFill>
                <a:srgbClr val="FF0000"/>
              </a:solidFill>
            </a:endParaRPr>
          </a:p>
          <a:p>
            <a:pPr lvl="1"/>
            <a:r>
              <a:rPr lang="en-US" sz="1400" dirty="0"/>
              <a:t>The Interest is sent to a specific face, say &lt;face1&gt;</a:t>
            </a:r>
            <a:r>
              <a:rPr lang="en-US" sz="1400" dirty="0" smtClean="0"/>
              <a:t>.</a:t>
            </a:r>
          </a:p>
          <a:p>
            <a:pPr lvl="1"/>
            <a:r>
              <a:rPr lang="en-US" sz="1400" dirty="0" smtClean="0">
                <a:solidFill>
                  <a:srgbClr val="008000"/>
                </a:solidFill>
              </a:rPr>
              <a:t>Note: </a:t>
            </a:r>
            <a:r>
              <a:rPr lang="en-US" sz="1400" dirty="0" err="1" smtClean="0">
                <a:solidFill>
                  <a:srgbClr val="008000"/>
                </a:solidFill>
              </a:rPr>
              <a:t>nfd</a:t>
            </a:r>
            <a:r>
              <a:rPr lang="en-US" sz="1400" dirty="0" smtClean="0">
                <a:solidFill>
                  <a:srgbClr val="008000"/>
                </a:solidFill>
              </a:rPr>
              <a:t> has to allow application to send message to a specific face.</a:t>
            </a:r>
          </a:p>
          <a:p>
            <a:r>
              <a:rPr lang="en-US" sz="1600" dirty="0" smtClean="0"/>
              <a:t>Node </a:t>
            </a:r>
            <a:r>
              <a:rPr lang="en-US" sz="1600" dirty="0"/>
              <a:t>B sends a Hello Data </a:t>
            </a:r>
            <a:r>
              <a:rPr lang="en-US" sz="1600" dirty="0" smtClean="0"/>
              <a:t>packet, signed using B’s NLSR key, </a:t>
            </a:r>
            <a:r>
              <a:rPr lang="en-US" sz="1600" dirty="0"/>
              <a:t>after receiving the Hello Interest</a:t>
            </a:r>
            <a:r>
              <a:rPr lang="en-US" sz="1600" dirty="0" smtClean="0"/>
              <a:t>.</a:t>
            </a:r>
          </a:p>
          <a:p>
            <a:pPr lvl="1"/>
            <a:r>
              <a:rPr lang="en-US" sz="1400" dirty="0" smtClean="0">
                <a:solidFill>
                  <a:srgbClr val="008000"/>
                </a:solidFill>
              </a:rPr>
              <a:t>Note</a:t>
            </a:r>
            <a:r>
              <a:rPr lang="en-US" sz="1400" dirty="0">
                <a:solidFill>
                  <a:srgbClr val="008000"/>
                </a:solidFill>
              </a:rPr>
              <a:t>: </a:t>
            </a:r>
            <a:r>
              <a:rPr lang="en-US" sz="1400" dirty="0" err="1" smtClean="0">
                <a:solidFill>
                  <a:srgbClr val="008000"/>
                </a:solidFill>
              </a:rPr>
              <a:t>nfd</a:t>
            </a:r>
            <a:r>
              <a:rPr lang="en-US" sz="1400" dirty="0" smtClean="0">
                <a:solidFill>
                  <a:srgbClr val="008000"/>
                </a:solidFill>
              </a:rPr>
              <a:t> </a:t>
            </a:r>
            <a:r>
              <a:rPr lang="en-US" sz="1400" dirty="0">
                <a:solidFill>
                  <a:srgbClr val="008000"/>
                </a:solidFill>
              </a:rPr>
              <a:t>has to allow application to </a:t>
            </a:r>
            <a:r>
              <a:rPr lang="en-US" sz="1400" dirty="0" smtClean="0">
                <a:solidFill>
                  <a:srgbClr val="008000"/>
                </a:solidFill>
              </a:rPr>
              <a:t>know from which face a </a:t>
            </a:r>
            <a:r>
              <a:rPr lang="en-US" sz="1400" dirty="0">
                <a:solidFill>
                  <a:srgbClr val="008000"/>
                </a:solidFill>
              </a:rPr>
              <a:t>message </a:t>
            </a:r>
            <a:r>
              <a:rPr lang="en-US" sz="1400" dirty="0" smtClean="0">
                <a:solidFill>
                  <a:srgbClr val="008000"/>
                </a:solidFill>
              </a:rPr>
              <a:t>is received.</a:t>
            </a:r>
            <a:endParaRPr lang="en-US" sz="1400" dirty="0" smtClean="0"/>
          </a:p>
          <a:p>
            <a:pPr lvl="1"/>
            <a:r>
              <a:rPr lang="en-US" sz="1400" dirty="0" smtClean="0"/>
              <a:t>Hello Data name</a:t>
            </a:r>
            <a:r>
              <a:rPr lang="en-US" sz="1400" dirty="0"/>
              <a:t>: </a:t>
            </a:r>
            <a:r>
              <a:rPr lang="en-US" sz="1400" dirty="0" smtClean="0">
                <a:solidFill>
                  <a:srgbClr val="3366FF"/>
                </a:solidFill>
              </a:rPr>
              <a:t>/</a:t>
            </a:r>
            <a:r>
              <a:rPr lang="en-US" sz="1400" dirty="0" err="1" smtClean="0">
                <a:solidFill>
                  <a:srgbClr val="3366FF"/>
                </a:solidFill>
              </a:rPr>
              <a:t>locallink</a:t>
            </a:r>
            <a:r>
              <a:rPr lang="en-US" sz="1400" dirty="0" smtClean="0">
                <a:solidFill>
                  <a:srgbClr val="3366FF"/>
                </a:solidFill>
              </a:rPr>
              <a:t>/</a:t>
            </a:r>
            <a:r>
              <a:rPr lang="en-US" sz="1400" dirty="0" smtClean="0"/>
              <a:t>&lt;</a:t>
            </a:r>
            <a:r>
              <a:rPr lang="en-US" sz="1400" dirty="0" smtClean="0"/>
              <a:t>network&gt;/NLSR/hello/&lt;</a:t>
            </a:r>
            <a:r>
              <a:rPr lang="en-US" sz="1400" dirty="0" err="1"/>
              <a:t>num</a:t>
            </a:r>
            <a:r>
              <a:rPr lang="en-US" sz="1400" dirty="0" smtClean="0"/>
              <a:t>&gt;/&lt;</a:t>
            </a:r>
            <a:r>
              <a:rPr lang="en-US" sz="1400" dirty="0" err="1" smtClean="0"/>
              <a:t>nodeB</a:t>
            </a:r>
            <a:r>
              <a:rPr lang="en-US" sz="1400" dirty="0" smtClean="0"/>
              <a:t>&gt;/&lt;face2&gt;</a:t>
            </a:r>
          </a:p>
          <a:p>
            <a:pPr lvl="1"/>
            <a:r>
              <a:rPr lang="en-US" sz="1400" dirty="0" smtClean="0"/>
              <a:t>The Interest is received from &lt;face2&gt; and Data packet is sent to the same face.</a:t>
            </a:r>
          </a:p>
          <a:p>
            <a:r>
              <a:rPr lang="en-US" sz="1600" dirty="0" smtClean="0"/>
              <a:t>Once Node A receives the Data packet, it adds the link </a:t>
            </a:r>
            <a:r>
              <a:rPr lang="en-US" sz="1600" dirty="0"/>
              <a:t>(</a:t>
            </a:r>
            <a:r>
              <a:rPr lang="en-US" sz="1600" dirty="0" smtClean="0"/>
              <a:t>&lt;</a:t>
            </a:r>
            <a:r>
              <a:rPr lang="en-US" sz="1600" dirty="0" err="1"/>
              <a:t>nodeA</a:t>
            </a:r>
            <a:r>
              <a:rPr lang="en-US" sz="1600" dirty="0" smtClean="0"/>
              <a:t>&gt;/&lt;</a:t>
            </a:r>
            <a:r>
              <a:rPr lang="en-US" sz="1600" dirty="0"/>
              <a:t>face1</a:t>
            </a:r>
            <a:r>
              <a:rPr lang="en-US" sz="1600" dirty="0" smtClean="0"/>
              <a:t>&gt;, &lt;</a:t>
            </a:r>
            <a:r>
              <a:rPr lang="en-US" sz="1600" dirty="0" err="1"/>
              <a:t>nodeB</a:t>
            </a:r>
            <a:r>
              <a:rPr lang="en-US" sz="1600" dirty="0" smtClean="0"/>
              <a:t>&gt;/&lt;</a:t>
            </a:r>
            <a:r>
              <a:rPr lang="en-US" sz="1600" dirty="0"/>
              <a:t>face2</a:t>
            </a:r>
            <a:r>
              <a:rPr lang="en-US" sz="1600" dirty="0" smtClean="0"/>
              <a:t>&gt;) to its LSA and advertises the new LSA containing a set of &lt;link, cost&gt;</a:t>
            </a:r>
          </a:p>
          <a:p>
            <a:pPr lvl="1"/>
            <a:r>
              <a:rPr lang="en-US" sz="1400" dirty="0" smtClean="0"/>
              <a:t>Loss and failure are detected through timeout.  The specific mechanisms are described in later slides.</a:t>
            </a:r>
            <a:endParaRPr lang="en-US" sz="1400" dirty="0"/>
          </a:p>
          <a:p>
            <a:endParaRPr lang="en-US" sz="1600" dirty="0" smtClean="0"/>
          </a:p>
          <a:p>
            <a:r>
              <a:rPr lang="en-US" sz="1600" dirty="0" smtClean="0"/>
              <a:t>Node B performs the same procedure.</a:t>
            </a:r>
          </a:p>
          <a:p>
            <a:endParaRPr lang="en-US" sz="1600" dirty="0" smtClean="0"/>
          </a:p>
          <a:p>
            <a:r>
              <a:rPr lang="en-US" sz="1600" dirty="0" smtClean="0"/>
              <a:t>Every node’s path </a:t>
            </a:r>
            <a:r>
              <a:rPr lang="en-US" sz="1600" dirty="0"/>
              <a:t>calculation module </a:t>
            </a:r>
            <a:r>
              <a:rPr lang="en-US" sz="1600" dirty="0" smtClean="0"/>
              <a:t>will use the links advertised in the LSAs to </a:t>
            </a:r>
            <a:r>
              <a:rPr lang="en-US" sz="1600" i="1" dirty="0"/>
              <a:t>double check</a:t>
            </a:r>
            <a:r>
              <a:rPr lang="en-US" sz="1600" dirty="0"/>
              <a:t> bidirectional connectivity</a:t>
            </a:r>
            <a:r>
              <a:rPr lang="en-US" sz="1600" dirty="0" smtClean="0"/>
              <a:t>.</a:t>
            </a:r>
          </a:p>
          <a:p>
            <a:pPr lvl="1"/>
            <a:r>
              <a:rPr lang="en-US" sz="1400" dirty="0"/>
              <a:t>Node A’s LSA contains the link (&lt;</a:t>
            </a:r>
            <a:r>
              <a:rPr lang="en-US" sz="1400" dirty="0" err="1"/>
              <a:t>nodeA</a:t>
            </a:r>
            <a:r>
              <a:rPr lang="en-US" sz="1400" dirty="0" smtClean="0"/>
              <a:t>&gt;</a:t>
            </a:r>
            <a:r>
              <a:rPr lang="en-US" sz="1400" dirty="0"/>
              <a:t>/</a:t>
            </a:r>
            <a:r>
              <a:rPr lang="en-US" sz="1400" dirty="0" smtClean="0"/>
              <a:t>&lt;</a:t>
            </a:r>
            <a:r>
              <a:rPr lang="en-US" sz="1400" dirty="0"/>
              <a:t>face1&gt;, &lt;</a:t>
            </a:r>
            <a:r>
              <a:rPr lang="en-US" sz="1400" dirty="0" err="1"/>
              <a:t>nodeB</a:t>
            </a:r>
            <a:r>
              <a:rPr lang="en-US" sz="1400" dirty="0" smtClean="0"/>
              <a:t>&gt;</a:t>
            </a:r>
            <a:r>
              <a:rPr lang="en-US" sz="1400" dirty="0"/>
              <a:t>/</a:t>
            </a:r>
            <a:r>
              <a:rPr lang="en-US" sz="1400" dirty="0" smtClean="0"/>
              <a:t>&lt;</a:t>
            </a:r>
            <a:r>
              <a:rPr lang="en-US" sz="1400" dirty="0"/>
              <a:t>face2&gt;) </a:t>
            </a:r>
          </a:p>
          <a:p>
            <a:pPr lvl="1"/>
            <a:r>
              <a:rPr lang="en-US" sz="1400" dirty="0" smtClean="0"/>
              <a:t>Node </a:t>
            </a:r>
            <a:r>
              <a:rPr lang="en-US" sz="1400" dirty="0"/>
              <a:t>B’s LSA contains the link (&lt;</a:t>
            </a:r>
            <a:r>
              <a:rPr lang="en-US" sz="1400" dirty="0" err="1" smtClean="0"/>
              <a:t>nodeB</a:t>
            </a:r>
            <a:r>
              <a:rPr lang="en-US" sz="1400" dirty="0" smtClean="0"/>
              <a:t>&gt;/&lt;face2&gt;</a:t>
            </a:r>
            <a:r>
              <a:rPr lang="en-US" sz="1400" dirty="0"/>
              <a:t>, &lt;</a:t>
            </a:r>
            <a:r>
              <a:rPr lang="en-US" sz="1400" dirty="0" err="1" smtClean="0"/>
              <a:t>nodeA</a:t>
            </a:r>
            <a:r>
              <a:rPr lang="en-US" sz="1400" dirty="0" smtClean="0"/>
              <a:t>&gt;/&lt;face1&gt;</a:t>
            </a:r>
            <a:r>
              <a:rPr lang="en-US" sz="1400" dirty="0"/>
              <a:t>) </a:t>
            </a:r>
            <a:endParaRPr lang="en-US" sz="1400" dirty="0" smtClean="0"/>
          </a:p>
          <a:p>
            <a:pPr lvl="1"/>
            <a:r>
              <a:rPr lang="en-US" sz="1400" dirty="0"/>
              <a:t>I</a:t>
            </a:r>
            <a:r>
              <a:rPr lang="en-US" sz="1400" dirty="0" smtClean="0"/>
              <a:t>f the LSDB indicates that Node A </a:t>
            </a:r>
            <a:r>
              <a:rPr lang="en-US" sz="1400" dirty="0"/>
              <a:t>advertises (&lt;</a:t>
            </a:r>
            <a:r>
              <a:rPr lang="en-US" sz="1400" dirty="0" err="1"/>
              <a:t>nodeA</a:t>
            </a:r>
            <a:r>
              <a:rPr lang="en-US" sz="1400" dirty="0" smtClean="0"/>
              <a:t>&gt;</a:t>
            </a:r>
            <a:r>
              <a:rPr lang="en-US" sz="1400" dirty="0"/>
              <a:t>/</a:t>
            </a:r>
            <a:r>
              <a:rPr lang="en-US" sz="1400" dirty="0" smtClean="0"/>
              <a:t>&lt;</a:t>
            </a:r>
            <a:r>
              <a:rPr lang="en-US" sz="1400" dirty="0"/>
              <a:t>face1&gt;, &lt;</a:t>
            </a:r>
            <a:r>
              <a:rPr lang="en-US" sz="1400" dirty="0" err="1"/>
              <a:t>nodeB</a:t>
            </a:r>
            <a:r>
              <a:rPr lang="en-US" sz="1400" dirty="0" smtClean="0"/>
              <a:t>&gt;</a:t>
            </a:r>
            <a:r>
              <a:rPr lang="en-US" sz="1400" dirty="0"/>
              <a:t>/</a:t>
            </a:r>
            <a:r>
              <a:rPr lang="en-US" sz="1400" dirty="0" smtClean="0"/>
              <a:t>&lt;</a:t>
            </a:r>
            <a:r>
              <a:rPr lang="en-US" sz="1400" dirty="0"/>
              <a:t>face2&gt;</a:t>
            </a:r>
            <a:r>
              <a:rPr lang="en-US" sz="1400" dirty="0" smtClean="0"/>
              <a:t>), then check whether Node B also </a:t>
            </a:r>
            <a:r>
              <a:rPr lang="en-US" sz="1400" dirty="0"/>
              <a:t>advertises(&lt;</a:t>
            </a:r>
            <a:r>
              <a:rPr lang="en-US" sz="1400" dirty="0" err="1"/>
              <a:t>nodeB</a:t>
            </a:r>
            <a:r>
              <a:rPr lang="en-US" sz="1400" dirty="0" smtClean="0"/>
              <a:t>&gt;/&lt;</a:t>
            </a:r>
            <a:r>
              <a:rPr lang="en-US" sz="1400" dirty="0"/>
              <a:t>face2&gt;, &lt;</a:t>
            </a:r>
            <a:r>
              <a:rPr lang="en-US" sz="1400" dirty="0" err="1"/>
              <a:t>nodeA</a:t>
            </a:r>
            <a:r>
              <a:rPr lang="en-US" sz="1400" dirty="0" smtClean="0"/>
              <a:t>&gt;</a:t>
            </a:r>
            <a:r>
              <a:rPr lang="en-US" sz="1400" dirty="0"/>
              <a:t>/</a:t>
            </a:r>
            <a:r>
              <a:rPr lang="en-US" sz="1400" dirty="0" smtClean="0"/>
              <a:t>&lt;</a:t>
            </a:r>
            <a:r>
              <a:rPr lang="en-US" sz="1400" dirty="0"/>
              <a:t>face1&gt;</a:t>
            </a:r>
            <a:r>
              <a:rPr lang="en-US" sz="1400" dirty="0" smtClean="0"/>
              <a:t>).  If not, then ignore this link in path calculation.  </a:t>
            </a:r>
            <a:r>
              <a:rPr lang="en-US" sz="1400" dirty="0" smtClean="0">
                <a:sym typeface="Wingdings"/>
              </a:rPr>
              <a:t> this is done in IS-IS and OSPF.</a:t>
            </a:r>
          </a:p>
        </p:txBody>
      </p:sp>
      <p:sp>
        <p:nvSpPr>
          <p:cNvPr id="6" name="Slide Number Placeholder 5"/>
          <p:cNvSpPr>
            <a:spLocks noGrp="1"/>
          </p:cNvSpPr>
          <p:nvPr>
            <p:ph type="sldNum" sz="quarter" idx="12"/>
          </p:nvPr>
        </p:nvSpPr>
        <p:spPr/>
        <p:txBody>
          <a:bodyPr/>
          <a:lstStyle/>
          <a:p>
            <a:fld id="{5B6EA6E5-9008-CA4E-8758-90985AC0BFC9}" type="slidenum">
              <a:rPr lang="en-US" smtClean="0"/>
              <a:pPr/>
              <a:t>6</a:t>
            </a:fld>
            <a:endParaRPr lang="en-US"/>
          </a:p>
        </p:txBody>
      </p:sp>
    </p:spTree>
    <p:extLst>
      <p:ext uri="{BB962C8B-B14F-4D97-AF65-F5344CB8AC3E}">
        <p14:creationId xmlns:p14="http://schemas.microsoft.com/office/powerpoint/2010/main" val="335424274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526404" cy="1143000"/>
          </a:xfrm>
        </p:spPr>
        <p:txBody>
          <a:bodyPr>
            <a:normAutofit fontScale="90000"/>
          </a:bodyPr>
          <a:lstStyle/>
          <a:p>
            <a:r>
              <a:rPr lang="en-US" dirty="0" smtClean="0"/>
              <a:t>Example of Hello Protocol on a P-t-P link</a:t>
            </a:r>
            <a:endParaRPr lang="en-US" dirty="0"/>
          </a:p>
        </p:txBody>
      </p:sp>
      <p:grpSp>
        <p:nvGrpSpPr>
          <p:cNvPr id="30" name="Group 29"/>
          <p:cNvGrpSpPr/>
          <p:nvPr/>
        </p:nvGrpSpPr>
        <p:grpSpPr>
          <a:xfrm>
            <a:off x="5087093" y="2011513"/>
            <a:ext cx="3896511" cy="1216634"/>
            <a:chOff x="5087093" y="3433531"/>
            <a:chExt cx="3896511" cy="1216634"/>
          </a:xfrm>
        </p:grpSpPr>
        <p:sp>
          <p:nvSpPr>
            <p:cNvPr id="7" name="Oval 6"/>
            <p:cNvSpPr/>
            <p:nvPr/>
          </p:nvSpPr>
          <p:spPr>
            <a:xfrm>
              <a:off x="5087093" y="3645809"/>
              <a:ext cx="779975" cy="827808"/>
            </a:xfrm>
            <a:prstGeom prst="ellipse">
              <a:avLst/>
            </a:prstGeom>
            <a:solidFill>
              <a:srgbClr val="FF0000"/>
            </a:solidFill>
            <a:ln w="190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t>A</a:t>
              </a:r>
            </a:p>
          </p:txBody>
        </p:sp>
        <p:sp>
          <p:nvSpPr>
            <p:cNvPr id="9" name="Oval 8"/>
            <p:cNvSpPr/>
            <p:nvPr/>
          </p:nvSpPr>
          <p:spPr>
            <a:xfrm>
              <a:off x="8203629" y="3645809"/>
              <a:ext cx="779975" cy="827808"/>
            </a:xfrm>
            <a:prstGeom prst="ellipse">
              <a:avLst/>
            </a:prstGeom>
            <a:solidFill>
              <a:srgbClr val="FF0000"/>
            </a:solidFill>
            <a:ln w="190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B</a:t>
              </a:r>
              <a:endParaRPr lang="en-US" sz="2400" dirty="0"/>
            </a:p>
          </p:txBody>
        </p:sp>
        <p:sp>
          <p:nvSpPr>
            <p:cNvPr id="22" name="TextBox 21"/>
            <p:cNvSpPr txBox="1"/>
            <p:nvPr/>
          </p:nvSpPr>
          <p:spPr>
            <a:xfrm>
              <a:off x="5661018" y="3433531"/>
              <a:ext cx="301660" cy="369332"/>
            </a:xfrm>
            <a:prstGeom prst="rect">
              <a:avLst/>
            </a:prstGeom>
            <a:noFill/>
          </p:spPr>
          <p:txBody>
            <a:bodyPr wrap="none" rtlCol="0">
              <a:spAutoFit/>
            </a:bodyPr>
            <a:lstStyle/>
            <a:p>
              <a:r>
                <a:rPr lang="en-US" dirty="0"/>
                <a:t>3</a:t>
              </a:r>
            </a:p>
          </p:txBody>
        </p:sp>
        <p:sp>
          <p:nvSpPr>
            <p:cNvPr id="23" name="TextBox 22"/>
            <p:cNvSpPr txBox="1"/>
            <p:nvPr/>
          </p:nvSpPr>
          <p:spPr>
            <a:xfrm>
              <a:off x="5811848" y="4280833"/>
              <a:ext cx="301660" cy="369332"/>
            </a:xfrm>
            <a:prstGeom prst="rect">
              <a:avLst/>
            </a:prstGeom>
            <a:noFill/>
          </p:spPr>
          <p:txBody>
            <a:bodyPr wrap="none" rtlCol="0">
              <a:spAutoFit/>
            </a:bodyPr>
            <a:lstStyle/>
            <a:p>
              <a:r>
                <a:rPr lang="en-US" dirty="0"/>
                <a:t>4</a:t>
              </a:r>
            </a:p>
          </p:txBody>
        </p:sp>
        <p:sp>
          <p:nvSpPr>
            <p:cNvPr id="26" name="TextBox 25"/>
            <p:cNvSpPr txBox="1"/>
            <p:nvPr/>
          </p:nvSpPr>
          <p:spPr>
            <a:xfrm>
              <a:off x="8052799" y="4280833"/>
              <a:ext cx="301660" cy="369332"/>
            </a:xfrm>
            <a:prstGeom prst="rect">
              <a:avLst/>
            </a:prstGeom>
            <a:noFill/>
          </p:spPr>
          <p:txBody>
            <a:bodyPr wrap="none" rtlCol="0">
              <a:spAutoFit/>
            </a:bodyPr>
            <a:lstStyle/>
            <a:p>
              <a:r>
                <a:rPr lang="en-US" dirty="0"/>
                <a:t>6</a:t>
              </a:r>
            </a:p>
          </p:txBody>
        </p:sp>
      </p:grpSp>
      <p:cxnSp>
        <p:nvCxnSpPr>
          <p:cNvPr id="37" name="Curved Connector 36"/>
          <p:cNvCxnSpPr/>
          <p:nvPr/>
        </p:nvCxnSpPr>
        <p:spPr>
          <a:xfrm rot="5400000" flipH="1" flipV="1">
            <a:off x="7035349" y="665523"/>
            <a:ext cx="1588" cy="3116536"/>
          </a:xfrm>
          <a:prstGeom prst="curvedConnector3">
            <a:avLst>
              <a:gd name="adj1" fmla="val 14395466"/>
            </a:avLst>
          </a:prstGeom>
          <a:ln>
            <a:solidFill>
              <a:srgbClr val="0000FF"/>
            </a:solidFill>
          </a:ln>
        </p:spPr>
        <p:style>
          <a:lnRef idx="2">
            <a:schemeClr val="accent1"/>
          </a:lnRef>
          <a:fillRef idx="0">
            <a:schemeClr val="accent1"/>
          </a:fillRef>
          <a:effectRef idx="1">
            <a:schemeClr val="accent1"/>
          </a:effectRef>
          <a:fontRef idx="minor">
            <a:schemeClr val="tx1"/>
          </a:fontRef>
        </p:style>
      </p:cxnSp>
      <p:cxnSp>
        <p:nvCxnSpPr>
          <p:cNvPr id="39" name="Shape 38"/>
          <p:cNvCxnSpPr/>
          <p:nvPr/>
        </p:nvCxnSpPr>
        <p:spPr>
          <a:xfrm rot="5400000">
            <a:off x="7035349" y="1493331"/>
            <a:ext cx="1588" cy="3116536"/>
          </a:xfrm>
          <a:prstGeom prst="curvedConnector3">
            <a:avLst>
              <a:gd name="adj1" fmla="val 14395466"/>
            </a:avLst>
          </a:prstGeom>
          <a:ln>
            <a:solidFill>
              <a:srgbClr val="0000FF"/>
            </a:solidFill>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8121824" y="2011513"/>
            <a:ext cx="301660" cy="369332"/>
          </a:xfrm>
          <a:prstGeom prst="rect">
            <a:avLst/>
          </a:prstGeom>
          <a:noFill/>
        </p:spPr>
        <p:txBody>
          <a:bodyPr wrap="none" rtlCol="0">
            <a:spAutoFit/>
          </a:bodyPr>
          <a:lstStyle/>
          <a:p>
            <a:r>
              <a:rPr lang="en-US" dirty="0"/>
              <a:t>5</a:t>
            </a:r>
          </a:p>
        </p:txBody>
      </p:sp>
      <p:graphicFrame>
        <p:nvGraphicFramePr>
          <p:cNvPr id="44" name="Table 43"/>
          <p:cNvGraphicFramePr>
            <a:graphicFrameLocks noGrp="1"/>
          </p:cNvGraphicFramePr>
          <p:nvPr>
            <p:extLst>
              <p:ext uri="{D42A27DB-BD31-4B8C-83A1-F6EECF244321}">
                <p14:modId xmlns:p14="http://schemas.microsoft.com/office/powerpoint/2010/main" val="1157846167"/>
              </p:ext>
            </p:extLst>
          </p:nvPr>
        </p:nvGraphicFramePr>
        <p:xfrm>
          <a:off x="5181601" y="3380135"/>
          <a:ext cx="1061271" cy="741680"/>
        </p:xfrm>
        <a:graphic>
          <a:graphicData uri="http://schemas.openxmlformats.org/drawingml/2006/table">
            <a:tbl>
              <a:tblPr firstRow="1" bandRow="1">
                <a:tableStyleId>{69CF1AB2-1976-4502-BF36-3FF5EA218861}</a:tableStyleId>
              </a:tblPr>
              <a:tblGrid>
                <a:gridCol w="535491"/>
                <a:gridCol w="525780"/>
              </a:tblGrid>
              <a:tr h="370840">
                <a:tc>
                  <a:txBody>
                    <a:bodyPr/>
                    <a:lstStyle/>
                    <a:p>
                      <a:r>
                        <a:rPr lang="en-US" b="0" dirty="0" smtClean="0"/>
                        <a:t>A/3</a:t>
                      </a:r>
                      <a:endParaRPr lang="en-US" b="0" dirty="0"/>
                    </a:p>
                  </a:txBody>
                  <a:tcPr/>
                </a:tc>
                <a:tc>
                  <a:txBody>
                    <a:bodyPr/>
                    <a:lstStyle/>
                    <a:p>
                      <a:r>
                        <a:rPr lang="en-US" b="0" dirty="0" smtClean="0"/>
                        <a:t>B/5</a:t>
                      </a:r>
                      <a:endParaRPr lang="en-US" b="0" dirty="0"/>
                    </a:p>
                  </a:txBody>
                  <a:tcPr/>
                </a:tc>
              </a:tr>
              <a:tr h="370840">
                <a:tc>
                  <a:txBody>
                    <a:bodyPr/>
                    <a:lstStyle/>
                    <a:p>
                      <a:r>
                        <a:rPr lang="en-US" dirty="0" smtClean="0"/>
                        <a:t>A/4</a:t>
                      </a:r>
                      <a:endParaRPr lang="en-US" dirty="0"/>
                    </a:p>
                  </a:txBody>
                  <a:tcPr/>
                </a:tc>
                <a:tc>
                  <a:txBody>
                    <a:bodyPr/>
                    <a:lstStyle/>
                    <a:p>
                      <a:r>
                        <a:rPr lang="en-US" dirty="0" smtClean="0"/>
                        <a:t>B/6</a:t>
                      </a:r>
                      <a:endParaRPr lang="en-US" dirty="0"/>
                    </a:p>
                  </a:txBody>
                  <a:tcPr/>
                </a:tc>
              </a:tr>
            </a:tbl>
          </a:graphicData>
        </a:graphic>
      </p:graphicFrame>
      <p:graphicFrame>
        <p:nvGraphicFramePr>
          <p:cNvPr id="47" name="Table 46"/>
          <p:cNvGraphicFramePr>
            <a:graphicFrameLocks noGrp="1"/>
          </p:cNvGraphicFramePr>
          <p:nvPr>
            <p:extLst>
              <p:ext uri="{D42A27DB-BD31-4B8C-83A1-F6EECF244321}">
                <p14:modId xmlns:p14="http://schemas.microsoft.com/office/powerpoint/2010/main" val="1783942367"/>
              </p:ext>
            </p:extLst>
          </p:nvPr>
        </p:nvGraphicFramePr>
        <p:xfrm>
          <a:off x="7749301" y="3400244"/>
          <a:ext cx="1210316" cy="741680"/>
        </p:xfrm>
        <a:graphic>
          <a:graphicData uri="http://schemas.openxmlformats.org/drawingml/2006/table">
            <a:tbl>
              <a:tblPr firstRow="1" bandRow="1">
                <a:tableStyleId>{69CF1AB2-1976-4502-BF36-3FF5EA218861}</a:tableStyleId>
              </a:tblPr>
              <a:tblGrid>
                <a:gridCol w="525780"/>
                <a:gridCol w="684536"/>
              </a:tblGrid>
              <a:tr h="370840">
                <a:tc>
                  <a:txBody>
                    <a:bodyPr/>
                    <a:lstStyle/>
                    <a:p>
                      <a:r>
                        <a:rPr lang="en-US" b="0" dirty="0" smtClean="0"/>
                        <a:t>B/5</a:t>
                      </a:r>
                      <a:endParaRPr lang="en-US" b="0" dirty="0"/>
                    </a:p>
                  </a:txBody>
                  <a:tcPr/>
                </a:tc>
                <a:tc>
                  <a:txBody>
                    <a:bodyPr/>
                    <a:lstStyle/>
                    <a:p>
                      <a:r>
                        <a:rPr lang="en-US" b="0" dirty="0" smtClean="0"/>
                        <a:t>A/3</a:t>
                      </a:r>
                      <a:endParaRPr lang="en-US" b="0" dirty="0"/>
                    </a:p>
                  </a:txBody>
                  <a:tcPr/>
                </a:tc>
              </a:tr>
              <a:tr h="370840">
                <a:tc>
                  <a:txBody>
                    <a:bodyPr/>
                    <a:lstStyle/>
                    <a:p>
                      <a:r>
                        <a:rPr lang="en-US" dirty="0" smtClean="0"/>
                        <a:t>B/6</a:t>
                      </a:r>
                      <a:endParaRPr lang="en-US" dirty="0"/>
                    </a:p>
                  </a:txBody>
                  <a:tcPr/>
                </a:tc>
                <a:tc>
                  <a:txBody>
                    <a:bodyPr/>
                    <a:lstStyle/>
                    <a:p>
                      <a:r>
                        <a:rPr lang="en-US" dirty="0" smtClean="0"/>
                        <a:t>A/4</a:t>
                      </a:r>
                      <a:endParaRPr lang="en-US" dirty="0"/>
                    </a:p>
                  </a:txBody>
                  <a:tcPr/>
                </a:tc>
              </a:tr>
            </a:tbl>
          </a:graphicData>
        </a:graphic>
      </p:graphicFrame>
      <p:sp>
        <p:nvSpPr>
          <p:cNvPr id="50" name="Content Placeholder 2"/>
          <p:cNvSpPr>
            <a:spLocks noGrp="1"/>
          </p:cNvSpPr>
          <p:nvPr>
            <p:ph sz="half" idx="2"/>
          </p:nvPr>
        </p:nvSpPr>
        <p:spPr>
          <a:xfrm>
            <a:off x="254190" y="3858171"/>
            <a:ext cx="4546410" cy="2847429"/>
          </a:xfrm>
        </p:spPr>
        <p:txBody>
          <a:bodyPr>
            <a:noAutofit/>
          </a:bodyPr>
          <a:lstStyle/>
          <a:p>
            <a:pPr>
              <a:buNone/>
            </a:pPr>
            <a:r>
              <a:rPr lang="en-US" sz="3200" b="1" dirty="0" smtClean="0"/>
              <a:t>A to B</a:t>
            </a:r>
          </a:p>
          <a:p>
            <a:pPr>
              <a:buNone/>
            </a:pPr>
            <a:r>
              <a:rPr lang="en-US" sz="1800" b="1" dirty="0"/>
              <a:t>F</a:t>
            </a:r>
            <a:r>
              <a:rPr lang="en-US" sz="1800" b="1" dirty="0" smtClean="0"/>
              <a:t>ace </a:t>
            </a:r>
            <a:r>
              <a:rPr lang="en-US" sz="1800" b="1" dirty="0"/>
              <a:t>3</a:t>
            </a:r>
          </a:p>
          <a:p>
            <a:r>
              <a:rPr lang="en-US" sz="1800" dirty="0"/>
              <a:t>Interest: </a:t>
            </a:r>
            <a:r>
              <a:rPr lang="en-US" sz="1800" dirty="0" smtClean="0"/>
              <a:t>/</a:t>
            </a:r>
            <a:r>
              <a:rPr lang="en-US" sz="1800" dirty="0" err="1" smtClean="0"/>
              <a:t>ndn</a:t>
            </a:r>
            <a:r>
              <a:rPr lang="en-US" sz="1800" dirty="0" smtClean="0"/>
              <a:t>/</a:t>
            </a:r>
            <a:r>
              <a:rPr lang="en-US" sz="1800" dirty="0" err="1" smtClean="0"/>
              <a:t>nlsr</a:t>
            </a:r>
            <a:r>
              <a:rPr lang="en-US" sz="1800" dirty="0"/>
              <a:t>/hello</a:t>
            </a:r>
            <a:r>
              <a:rPr lang="en-US" sz="1800" dirty="0" smtClean="0"/>
              <a:t>/&lt;</a:t>
            </a:r>
            <a:r>
              <a:rPr lang="en-US" sz="1800" dirty="0" err="1" smtClean="0"/>
              <a:t>num</a:t>
            </a:r>
            <a:r>
              <a:rPr lang="en-US" sz="1800" dirty="0" smtClean="0"/>
              <a:t>&gt;</a:t>
            </a:r>
          </a:p>
          <a:p>
            <a:r>
              <a:rPr lang="en-US" sz="1800" dirty="0" smtClean="0"/>
              <a:t>Data</a:t>
            </a:r>
            <a:r>
              <a:rPr lang="en-US" sz="1800" dirty="0"/>
              <a:t>: </a:t>
            </a:r>
            <a:r>
              <a:rPr lang="en-US" sz="1800" dirty="0" smtClean="0"/>
              <a:t>/</a:t>
            </a:r>
            <a:r>
              <a:rPr lang="en-US" sz="1800" dirty="0" err="1" smtClean="0"/>
              <a:t>ndn</a:t>
            </a:r>
            <a:r>
              <a:rPr lang="en-US" sz="1800" dirty="0" smtClean="0"/>
              <a:t>/</a:t>
            </a:r>
            <a:r>
              <a:rPr lang="en-US" sz="1800" dirty="0" err="1" smtClean="0"/>
              <a:t>nlsr</a:t>
            </a:r>
            <a:r>
              <a:rPr lang="en-US" sz="1800" dirty="0"/>
              <a:t>/hello</a:t>
            </a:r>
            <a:r>
              <a:rPr lang="en-US" sz="1800" dirty="0" smtClean="0"/>
              <a:t>/&lt;</a:t>
            </a:r>
            <a:r>
              <a:rPr lang="en-US" sz="1800" dirty="0" err="1" smtClean="0"/>
              <a:t>num</a:t>
            </a:r>
            <a:r>
              <a:rPr lang="en-US" sz="1800" dirty="0" smtClean="0"/>
              <a:t>&gt;/&lt;B&gt;/5</a:t>
            </a:r>
            <a:endParaRPr lang="en-US" sz="1800" b="1" dirty="0" smtClean="0"/>
          </a:p>
          <a:p>
            <a:pPr>
              <a:buNone/>
            </a:pPr>
            <a:r>
              <a:rPr lang="en-US" sz="1800" b="1" dirty="0" smtClean="0"/>
              <a:t>Face 4</a:t>
            </a:r>
          </a:p>
          <a:p>
            <a:r>
              <a:rPr lang="en-US" sz="1800" dirty="0" smtClean="0"/>
              <a:t>Interest: /</a:t>
            </a:r>
            <a:r>
              <a:rPr lang="en-US" sz="1800" dirty="0" err="1" smtClean="0"/>
              <a:t>ndn</a:t>
            </a:r>
            <a:r>
              <a:rPr lang="en-US" sz="1800" dirty="0" smtClean="0"/>
              <a:t>/</a:t>
            </a:r>
            <a:r>
              <a:rPr lang="en-US" sz="1800" dirty="0" err="1" smtClean="0"/>
              <a:t>nlsr</a:t>
            </a:r>
            <a:r>
              <a:rPr lang="en-US" sz="1800" dirty="0" smtClean="0"/>
              <a:t>/hello/&lt;</a:t>
            </a:r>
            <a:r>
              <a:rPr lang="en-US" sz="1800" dirty="0" err="1" smtClean="0"/>
              <a:t>num</a:t>
            </a:r>
            <a:r>
              <a:rPr lang="en-US" sz="1800" dirty="0" smtClean="0"/>
              <a:t>&gt;</a:t>
            </a:r>
          </a:p>
          <a:p>
            <a:r>
              <a:rPr lang="en-US" sz="1800" dirty="0" smtClean="0"/>
              <a:t>Data: /</a:t>
            </a:r>
            <a:r>
              <a:rPr lang="en-US" sz="1800" dirty="0" err="1" smtClean="0"/>
              <a:t>ndn</a:t>
            </a:r>
            <a:r>
              <a:rPr lang="en-US" sz="1800" dirty="0" smtClean="0"/>
              <a:t>/</a:t>
            </a:r>
            <a:r>
              <a:rPr lang="en-US" sz="1800" dirty="0" err="1" smtClean="0"/>
              <a:t>nlsr</a:t>
            </a:r>
            <a:r>
              <a:rPr lang="en-US" sz="1800" dirty="0" smtClean="0"/>
              <a:t>/hello/&lt;</a:t>
            </a:r>
            <a:r>
              <a:rPr lang="en-US" sz="1800" dirty="0" err="1"/>
              <a:t>num</a:t>
            </a:r>
            <a:r>
              <a:rPr lang="en-US" sz="1800" dirty="0" smtClean="0"/>
              <a:t>&gt;/&lt;B&gt;/6</a:t>
            </a:r>
          </a:p>
        </p:txBody>
      </p:sp>
      <p:sp>
        <p:nvSpPr>
          <p:cNvPr id="53" name="Content Placeholder 2"/>
          <p:cNvSpPr>
            <a:spLocks noGrp="1"/>
          </p:cNvSpPr>
          <p:nvPr>
            <p:ph sz="half" idx="2"/>
          </p:nvPr>
        </p:nvSpPr>
        <p:spPr>
          <a:xfrm>
            <a:off x="4572000" y="4114800"/>
            <a:ext cx="4456642" cy="2590801"/>
          </a:xfrm>
        </p:spPr>
        <p:txBody>
          <a:bodyPr>
            <a:noAutofit/>
          </a:bodyPr>
          <a:lstStyle/>
          <a:p>
            <a:pPr>
              <a:buNone/>
            </a:pPr>
            <a:r>
              <a:rPr lang="en-US" sz="3200" b="1" dirty="0" smtClean="0"/>
              <a:t>B to </a:t>
            </a:r>
            <a:r>
              <a:rPr lang="en-US" sz="3200" b="1" dirty="0"/>
              <a:t>A</a:t>
            </a:r>
            <a:endParaRPr lang="en-US" sz="3200" b="1" dirty="0" smtClean="0"/>
          </a:p>
          <a:p>
            <a:pPr>
              <a:buNone/>
            </a:pPr>
            <a:r>
              <a:rPr lang="en-US" sz="1800" b="1" dirty="0" smtClean="0"/>
              <a:t>Face 5</a:t>
            </a:r>
          </a:p>
          <a:p>
            <a:r>
              <a:rPr lang="en-US" sz="1800" dirty="0" smtClean="0"/>
              <a:t>Interest: /</a:t>
            </a:r>
            <a:r>
              <a:rPr lang="en-US" sz="1800" dirty="0" err="1" smtClean="0"/>
              <a:t>ndn</a:t>
            </a:r>
            <a:r>
              <a:rPr lang="en-US" sz="1800" dirty="0" smtClean="0"/>
              <a:t>/</a:t>
            </a:r>
            <a:r>
              <a:rPr lang="en-US" sz="1800" dirty="0" err="1" smtClean="0"/>
              <a:t>nlsr</a:t>
            </a:r>
            <a:r>
              <a:rPr lang="en-US" sz="1800" dirty="0" smtClean="0"/>
              <a:t>/hello/&lt;</a:t>
            </a:r>
            <a:r>
              <a:rPr lang="en-US" sz="1800" dirty="0" err="1" smtClean="0"/>
              <a:t>num</a:t>
            </a:r>
            <a:r>
              <a:rPr lang="en-US" sz="1800" dirty="0" smtClean="0"/>
              <a:t>&gt;</a:t>
            </a:r>
          </a:p>
          <a:p>
            <a:r>
              <a:rPr lang="en-US" sz="1800" dirty="0" smtClean="0"/>
              <a:t>Data: /</a:t>
            </a:r>
            <a:r>
              <a:rPr lang="en-US" sz="1800" dirty="0" err="1" smtClean="0"/>
              <a:t>ndn</a:t>
            </a:r>
            <a:r>
              <a:rPr lang="en-US" sz="1800" dirty="0" smtClean="0"/>
              <a:t>/</a:t>
            </a:r>
            <a:r>
              <a:rPr lang="en-US" sz="1800" dirty="0" err="1" smtClean="0"/>
              <a:t>nlsr</a:t>
            </a:r>
            <a:r>
              <a:rPr lang="en-US" sz="1800" dirty="0" smtClean="0"/>
              <a:t>/hello/&lt;</a:t>
            </a:r>
            <a:r>
              <a:rPr lang="en-US" sz="1800" dirty="0" err="1" smtClean="0"/>
              <a:t>num</a:t>
            </a:r>
            <a:r>
              <a:rPr lang="en-US" sz="1800" dirty="0" smtClean="0"/>
              <a:t>&gt;/&lt;A&gt;/3</a:t>
            </a:r>
          </a:p>
          <a:p>
            <a:pPr>
              <a:buNone/>
            </a:pPr>
            <a:r>
              <a:rPr lang="en-US" sz="1800" b="1" dirty="0" smtClean="0"/>
              <a:t>Face 6</a:t>
            </a:r>
          </a:p>
          <a:p>
            <a:r>
              <a:rPr lang="en-US" sz="1800" dirty="0" smtClean="0"/>
              <a:t>Interest: /</a:t>
            </a:r>
            <a:r>
              <a:rPr lang="en-US" sz="1800" dirty="0" err="1" smtClean="0"/>
              <a:t>ndn</a:t>
            </a:r>
            <a:r>
              <a:rPr lang="en-US" sz="1800" dirty="0" smtClean="0"/>
              <a:t>/</a:t>
            </a:r>
            <a:r>
              <a:rPr lang="en-US" sz="1800" dirty="0" err="1" smtClean="0"/>
              <a:t>nlsr</a:t>
            </a:r>
            <a:r>
              <a:rPr lang="en-US" sz="1800" dirty="0" smtClean="0"/>
              <a:t>/hello/&lt;</a:t>
            </a:r>
            <a:r>
              <a:rPr lang="en-US" sz="1800" dirty="0" err="1" smtClean="0"/>
              <a:t>num</a:t>
            </a:r>
            <a:r>
              <a:rPr lang="en-US" sz="1800" dirty="0" smtClean="0"/>
              <a:t>&gt;</a:t>
            </a:r>
          </a:p>
          <a:p>
            <a:r>
              <a:rPr lang="en-US" sz="1800" dirty="0" smtClean="0"/>
              <a:t>Data: /</a:t>
            </a:r>
            <a:r>
              <a:rPr lang="en-US" sz="1800" dirty="0" err="1" smtClean="0"/>
              <a:t>ndn</a:t>
            </a:r>
            <a:r>
              <a:rPr lang="en-US" sz="1800" dirty="0" smtClean="0"/>
              <a:t>/</a:t>
            </a:r>
            <a:r>
              <a:rPr lang="en-US" sz="1800" dirty="0" err="1" smtClean="0"/>
              <a:t>nlsr</a:t>
            </a:r>
            <a:r>
              <a:rPr lang="en-US" sz="1800" dirty="0" smtClean="0"/>
              <a:t>/hello/&lt;</a:t>
            </a:r>
            <a:r>
              <a:rPr lang="en-US" sz="1800" dirty="0" err="1"/>
              <a:t>num</a:t>
            </a:r>
            <a:r>
              <a:rPr lang="en-US" sz="1800" dirty="0" smtClean="0"/>
              <a:t>&gt;/&lt;A&gt;/4</a:t>
            </a:r>
          </a:p>
        </p:txBody>
      </p:sp>
      <p:sp>
        <p:nvSpPr>
          <p:cNvPr id="3" name="TextBox 2"/>
          <p:cNvSpPr txBox="1"/>
          <p:nvPr/>
        </p:nvSpPr>
        <p:spPr>
          <a:xfrm>
            <a:off x="152401" y="1272849"/>
            <a:ext cx="4791016" cy="2585323"/>
          </a:xfrm>
          <a:prstGeom prst="rect">
            <a:avLst/>
          </a:prstGeom>
          <a:noFill/>
          <a:ln>
            <a:solidFill>
              <a:srgbClr val="4F81BD"/>
            </a:solidFill>
          </a:ln>
        </p:spPr>
        <p:txBody>
          <a:bodyPr wrap="square" rtlCol="0">
            <a:spAutoFit/>
          </a:bodyPr>
          <a:lstStyle/>
          <a:p>
            <a:r>
              <a:rPr lang="en-US" dirty="0" smtClean="0"/>
              <a:t>Suppose A and B have two P-t-P links</a:t>
            </a:r>
          </a:p>
          <a:p>
            <a:pPr marL="285750" indent="-285750">
              <a:buFont typeface="Arial"/>
              <a:buChar char="•"/>
            </a:pPr>
            <a:r>
              <a:rPr lang="en-US" dirty="0" smtClean="0"/>
              <a:t>A’s local face ids are 3 and 4 for the two links</a:t>
            </a:r>
          </a:p>
          <a:p>
            <a:pPr marL="285750" indent="-285750">
              <a:buFont typeface="Arial"/>
              <a:buChar char="•"/>
            </a:pPr>
            <a:r>
              <a:rPr lang="en-US" dirty="0" smtClean="0"/>
              <a:t>B’s </a:t>
            </a:r>
            <a:r>
              <a:rPr lang="en-US" dirty="0"/>
              <a:t>local face ids are </a:t>
            </a:r>
            <a:r>
              <a:rPr lang="en-US" dirty="0" smtClean="0"/>
              <a:t>5 </a:t>
            </a:r>
            <a:r>
              <a:rPr lang="en-US" dirty="0"/>
              <a:t>and </a:t>
            </a:r>
            <a:r>
              <a:rPr lang="en-US" dirty="0" smtClean="0"/>
              <a:t>6 </a:t>
            </a:r>
            <a:r>
              <a:rPr lang="en-US" dirty="0"/>
              <a:t>for the two </a:t>
            </a:r>
            <a:r>
              <a:rPr lang="en-US" dirty="0" smtClean="0"/>
              <a:t>links</a:t>
            </a:r>
          </a:p>
          <a:p>
            <a:r>
              <a:rPr lang="en-US" dirty="0" smtClean="0"/>
              <a:t>Notes:</a:t>
            </a:r>
          </a:p>
          <a:p>
            <a:pPr marL="285750" indent="-285750">
              <a:buFont typeface="Arial"/>
              <a:buChar char="•"/>
            </a:pPr>
            <a:r>
              <a:rPr lang="en-US" dirty="0" smtClean="0"/>
              <a:t>we assume NLSR can specify on which face a packet will be sent.</a:t>
            </a:r>
          </a:p>
          <a:p>
            <a:pPr marL="285750" indent="-285750">
              <a:buFont typeface="Arial"/>
              <a:buChar char="•"/>
            </a:pPr>
            <a:r>
              <a:rPr lang="en-US" dirty="0" smtClean="0"/>
              <a:t>&lt;</a:t>
            </a:r>
            <a:r>
              <a:rPr lang="en-US" dirty="0" err="1" smtClean="0"/>
              <a:t>num</a:t>
            </a:r>
            <a:r>
              <a:rPr lang="en-US" dirty="0" smtClean="0"/>
              <a:t>&gt; is a random number unique to each node to make it easy to match the Hello reply with the Hello Interest.</a:t>
            </a:r>
            <a:endParaRPr lang="en-US" dirty="0"/>
          </a:p>
        </p:txBody>
      </p:sp>
      <p:sp>
        <p:nvSpPr>
          <p:cNvPr id="4" name="TextBox 3"/>
          <p:cNvSpPr txBox="1"/>
          <p:nvPr/>
        </p:nvSpPr>
        <p:spPr>
          <a:xfrm>
            <a:off x="5181601" y="1285943"/>
            <a:ext cx="3802004" cy="646331"/>
          </a:xfrm>
          <a:prstGeom prst="rect">
            <a:avLst/>
          </a:prstGeom>
          <a:noFill/>
        </p:spPr>
        <p:txBody>
          <a:bodyPr wrap="square" rtlCol="0">
            <a:spAutoFit/>
          </a:bodyPr>
          <a:lstStyle/>
          <a:p>
            <a:r>
              <a:rPr lang="en-US" dirty="0" smtClean="0"/>
              <a:t>Each node keeps a table of its links, each link identified by the two ends.</a:t>
            </a:r>
            <a:endParaRPr lang="en-US" dirty="0"/>
          </a:p>
        </p:txBody>
      </p:sp>
      <p:sp>
        <p:nvSpPr>
          <p:cNvPr id="5" name="Slide Number Placeholder 4"/>
          <p:cNvSpPr>
            <a:spLocks noGrp="1"/>
          </p:cNvSpPr>
          <p:nvPr>
            <p:ph type="sldNum" sz="quarter" idx="12"/>
          </p:nvPr>
        </p:nvSpPr>
        <p:spPr/>
        <p:txBody>
          <a:bodyPr/>
          <a:lstStyle/>
          <a:p>
            <a:fld id="{5B6EA6E5-9008-CA4E-8758-90985AC0BFC9}" type="slidenum">
              <a:rPr lang="en-US" smtClean="0"/>
              <a:pPr/>
              <a:t>7</a:t>
            </a:fld>
            <a:endParaRPr lang="en-US"/>
          </a:p>
        </p:txBody>
      </p:sp>
    </p:spTree>
    <p:extLst>
      <p:ext uri="{BB962C8B-B14F-4D97-AF65-F5344CB8AC3E}">
        <p14:creationId xmlns:p14="http://schemas.microsoft.com/office/powerpoint/2010/main" val="52208930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Questions</a:t>
            </a:r>
            <a:endParaRPr lang="en-US" dirty="0"/>
          </a:p>
        </p:txBody>
      </p:sp>
      <p:sp>
        <p:nvSpPr>
          <p:cNvPr id="6" name="Content Placeholder 5"/>
          <p:cNvSpPr>
            <a:spLocks noGrp="1"/>
          </p:cNvSpPr>
          <p:nvPr>
            <p:ph idx="1"/>
          </p:nvPr>
        </p:nvSpPr>
        <p:spPr/>
        <p:txBody>
          <a:bodyPr>
            <a:normAutofit fontScale="92500" lnSpcReduction="20000"/>
          </a:bodyPr>
          <a:lstStyle/>
          <a:p>
            <a:r>
              <a:rPr lang="en-US" dirty="0" smtClean="0">
                <a:solidFill>
                  <a:srgbClr val="FF0000"/>
                </a:solidFill>
                <a:sym typeface="Wingdings"/>
              </a:rPr>
              <a:t>Question 1: </a:t>
            </a:r>
            <a:r>
              <a:rPr lang="en-US" dirty="0" smtClean="0">
                <a:sym typeface="Wingdings"/>
              </a:rPr>
              <a:t>shall we advertise the adjacency before the two nodes’ LSDBs are </a:t>
            </a:r>
            <a:r>
              <a:rPr lang="en-US" dirty="0" err="1" smtClean="0">
                <a:sym typeface="Wingdings"/>
              </a:rPr>
              <a:t>sync’ed</a:t>
            </a:r>
            <a:r>
              <a:rPr lang="en-US" dirty="0" smtClean="0">
                <a:sym typeface="Wingdings"/>
              </a:rPr>
              <a:t>? </a:t>
            </a:r>
          </a:p>
          <a:p>
            <a:pPr lvl="1"/>
            <a:r>
              <a:rPr lang="en-US" dirty="0" smtClean="0">
                <a:sym typeface="Wingdings"/>
              </a:rPr>
              <a:t>Advertise before the LSDBs are </a:t>
            </a:r>
            <a:r>
              <a:rPr lang="en-US" dirty="0" err="1" smtClean="0">
                <a:sym typeface="Wingdings"/>
              </a:rPr>
              <a:t>sync’ed</a:t>
            </a:r>
            <a:r>
              <a:rPr lang="en-US" dirty="0" smtClean="0">
                <a:sym typeface="Wingdings"/>
              </a:rPr>
              <a:t>, since the forwarding plane can handle black-holes.</a:t>
            </a:r>
          </a:p>
          <a:p>
            <a:r>
              <a:rPr lang="en-US" dirty="0" smtClean="0">
                <a:solidFill>
                  <a:srgbClr val="FF0000"/>
                </a:solidFill>
                <a:sym typeface="Wingdings"/>
              </a:rPr>
              <a:t>Question 2</a:t>
            </a:r>
            <a:r>
              <a:rPr lang="en-US" dirty="0" smtClean="0">
                <a:sym typeface="Wingdings"/>
              </a:rPr>
              <a:t>: </a:t>
            </a:r>
            <a:r>
              <a:rPr lang="en-US" dirty="0">
                <a:sym typeface="Wingdings"/>
              </a:rPr>
              <a:t>If we put the node name in another name, it is difficult to determine where the node name starts and ends.  What should be the general solution?  Use a marker?  Make the entire name as one component</a:t>
            </a:r>
            <a:r>
              <a:rPr lang="en-US" dirty="0" smtClean="0">
                <a:sym typeface="Wingdings"/>
              </a:rPr>
              <a:t>?</a:t>
            </a:r>
          </a:p>
          <a:p>
            <a:pPr lvl="1"/>
            <a:r>
              <a:rPr lang="en-US" dirty="0" smtClean="0">
                <a:solidFill>
                  <a:srgbClr val="000000"/>
                </a:solidFill>
                <a:sym typeface="Wingdings"/>
              </a:rPr>
              <a:t>Not a problem in the protocol yet, leave the question to later.</a:t>
            </a:r>
            <a:endParaRPr lang="en-US" dirty="0">
              <a:solidFill>
                <a:srgbClr val="000000"/>
              </a:solidFill>
            </a:endParaRPr>
          </a:p>
          <a:p>
            <a:endParaRPr lang="en-US" dirty="0"/>
          </a:p>
        </p:txBody>
      </p:sp>
      <p:sp>
        <p:nvSpPr>
          <p:cNvPr id="4" name="Slide Number Placeholder 3"/>
          <p:cNvSpPr>
            <a:spLocks noGrp="1"/>
          </p:cNvSpPr>
          <p:nvPr>
            <p:ph type="sldNum" sz="quarter" idx="12"/>
          </p:nvPr>
        </p:nvSpPr>
        <p:spPr/>
        <p:txBody>
          <a:bodyPr/>
          <a:lstStyle/>
          <a:p>
            <a:fld id="{5B6EA6E5-9008-CA4E-8758-90985AC0BFC9}" type="slidenum">
              <a:rPr lang="en-US" smtClean="0"/>
              <a:pPr/>
              <a:t>8</a:t>
            </a:fld>
            <a:endParaRPr lang="en-US"/>
          </a:p>
        </p:txBody>
      </p:sp>
    </p:spTree>
    <p:extLst>
      <p:ext uri="{BB962C8B-B14F-4D97-AF65-F5344CB8AC3E}">
        <p14:creationId xmlns:p14="http://schemas.microsoft.com/office/powerpoint/2010/main" val="27673964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normAutofit/>
          </a:bodyPr>
          <a:lstStyle/>
          <a:p>
            <a:r>
              <a:rPr lang="en-US" dirty="0" smtClean="0"/>
              <a:t>Handling Broadcast Links</a:t>
            </a:r>
            <a:endParaRPr lang="en-US" dirty="0"/>
          </a:p>
        </p:txBody>
      </p:sp>
      <p:sp>
        <p:nvSpPr>
          <p:cNvPr id="8" name="Content Placeholder 7"/>
          <p:cNvSpPr>
            <a:spLocks noGrp="1"/>
          </p:cNvSpPr>
          <p:nvPr>
            <p:ph idx="1"/>
          </p:nvPr>
        </p:nvSpPr>
        <p:spPr>
          <a:xfrm>
            <a:off x="488760" y="914400"/>
            <a:ext cx="8210397" cy="5715000"/>
          </a:xfrm>
        </p:spPr>
        <p:txBody>
          <a:bodyPr>
            <a:noAutofit/>
          </a:bodyPr>
          <a:lstStyle/>
          <a:p>
            <a:r>
              <a:rPr lang="en-US" sz="2400" dirty="0"/>
              <a:t>For a </a:t>
            </a:r>
            <a:r>
              <a:rPr lang="en-US" sz="2400" dirty="0" smtClean="0"/>
              <a:t>broadcast link, </a:t>
            </a:r>
            <a:r>
              <a:rPr lang="en-US" sz="2400" dirty="0"/>
              <a:t>bidirectional connectivity of the link </a:t>
            </a:r>
            <a:r>
              <a:rPr lang="en-US" sz="2400" dirty="0" smtClean="0"/>
              <a:t>for a node means the following:</a:t>
            </a:r>
            <a:endParaRPr lang="en-US" sz="2400" dirty="0"/>
          </a:p>
          <a:p>
            <a:pPr lvl="1"/>
            <a:r>
              <a:rPr lang="en-US" sz="2000" dirty="0" smtClean="0"/>
              <a:t>The node can </a:t>
            </a:r>
            <a:r>
              <a:rPr lang="en-US" sz="2000" dirty="0"/>
              <a:t>send </a:t>
            </a:r>
            <a:r>
              <a:rPr lang="en-US" sz="2000" dirty="0" err="1" smtClean="0"/>
              <a:t>msgs</a:t>
            </a:r>
            <a:r>
              <a:rPr lang="en-US" sz="2000" dirty="0" smtClean="0"/>
              <a:t> </a:t>
            </a:r>
            <a:r>
              <a:rPr lang="en-US" sz="2000" dirty="0"/>
              <a:t>to </a:t>
            </a:r>
            <a:r>
              <a:rPr lang="en-US" sz="2000" dirty="0" smtClean="0"/>
              <a:t>and </a:t>
            </a:r>
            <a:r>
              <a:rPr lang="en-US" sz="2000" dirty="0"/>
              <a:t>receive </a:t>
            </a:r>
            <a:r>
              <a:rPr lang="en-US" sz="2000" dirty="0" err="1" smtClean="0"/>
              <a:t>msgs</a:t>
            </a:r>
            <a:r>
              <a:rPr lang="en-US" sz="2000" dirty="0" smtClean="0"/>
              <a:t> </a:t>
            </a:r>
            <a:r>
              <a:rPr lang="en-US" sz="2000" dirty="0"/>
              <a:t>from </a:t>
            </a:r>
            <a:r>
              <a:rPr lang="en-US" sz="2000" dirty="0" smtClean="0"/>
              <a:t>other nodes </a:t>
            </a:r>
            <a:r>
              <a:rPr lang="en-US" sz="2000" dirty="0"/>
              <a:t>over the </a:t>
            </a:r>
            <a:r>
              <a:rPr lang="en-US" sz="2000" dirty="0" smtClean="0"/>
              <a:t>link.</a:t>
            </a:r>
            <a:endParaRPr lang="en-US" sz="2000" dirty="0"/>
          </a:p>
          <a:p>
            <a:r>
              <a:rPr lang="en-US" sz="2400" dirty="0" smtClean="0"/>
              <a:t>How to detect </a:t>
            </a:r>
            <a:r>
              <a:rPr lang="en-US" sz="2400" dirty="0"/>
              <a:t>bidirectional </a:t>
            </a:r>
            <a:r>
              <a:rPr lang="en-US" sz="2400" dirty="0" smtClean="0"/>
              <a:t>connectivity to the link?</a:t>
            </a:r>
          </a:p>
          <a:p>
            <a:pPr lvl="1"/>
            <a:r>
              <a:rPr lang="en-US" sz="2000" dirty="0" smtClean="0"/>
              <a:t>Na</a:t>
            </a:r>
            <a:r>
              <a:rPr lang="nl-NL" sz="2000" dirty="0" err="1" smtClean="0"/>
              <a:t>ï</a:t>
            </a:r>
            <a:r>
              <a:rPr lang="en-US" sz="2000" dirty="0" err="1" smtClean="0"/>
              <a:t>ve</a:t>
            </a:r>
            <a:r>
              <a:rPr lang="en-US" sz="2000" dirty="0" smtClean="0"/>
              <a:t> approach: every node periodically sends an Interest to the link and everyone replies to each Interest</a:t>
            </a:r>
          </a:p>
          <a:p>
            <a:pPr lvl="1"/>
            <a:r>
              <a:rPr lang="en-US" sz="2000" dirty="0" smtClean="0"/>
              <a:t>Problem: (1) only one Data packet to each Interest will be accepted by other nodes, even if multiple nodes reply; (2) </a:t>
            </a:r>
            <a:r>
              <a:rPr lang="en-US" sz="2000" dirty="0"/>
              <a:t>If the </a:t>
            </a:r>
            <a:r>
              <a:rPr lang="en-US" sz="2000" dirty="0" smtClean="0"/>
              <a:t>Data packet </a:t>
            </a:r>
            <a:r>
              <a:rPr lang="en-US" sz="2000" dirty="0"/>
              <a:t>contains important information (</a:t>
            </a:r>
            <a:r>
              <a:rPr lang="en-US" sz="2000" dirty="0" err="1"/>
              <a:t>eg</a:t>
            </a:r>
            <a:r>
              <a:rPr lang="en-US" sz="2000" dirty="0"/>
              <a:t>, for name selection), need to make sure that everyone will be heard at least once every </a:t>
            </a:r>
            <a:r>
              <a:rPr lang="en-US" sz="2000" dirty="0" smtClean="0"/>
              <a:t>period.</a:t>
            </a:r>
          </a:p>
          <a:p>
            <a:pPr lvl="1"/>
            <a:r>
              <a:rPr lang="en-US" sz="2000" dirty="0" smtClean="0"/>
              <a:t>Revised approach: everyone replies </a:t>
            </a:r>
            <a:r>
              <a:rPr lang="en-US" sz="2000" dirty="0"/>
              <a:t>to </a:t>
            </a:r>
            <a:r>
              <a:rPr lang="en-US" sz="2000" dirty="0" smtClean="0"/>
              <a:t>only one received Interest each Hello interval</a:t>
            </a:r>
          </a:p>
          <a:p>
            <a:pPr lvl="2"/>
            <a:r>
              <a:rPr lang="en-US" sz="1800" dirty="0" smtClean="0">
                <a:solidFill>
                  <a:srgbClr val="FF0000"/>
                </a:solidFill>
              </a:rPr>
              <a:t>how to do this? </a:t>
            </a:r>
            <a:r>
              <a:rPr lang="en-US" sz="1800" dirty="0" smtClean="0"/>
              <a:t>Random delay (we use this one), probability</a:t>
            </a:r>
          </a:p>
          <a:p>
            <a:pPr lvl="2"/>
            <a:r>
              <a:rPr lang="en-US" sz="1800" dirty="0" smtClean="0"/>
              <a:t>To use the random delay approach, we need to make sure that every reply will be heard by everyone else</a:t>
            </a:r>
            <a:r>
              <a:rPr lang="en-US" sz="1800" dirty="0" smtClean="0">
                <a:solidFill>
                  <a:srgbClr val="3366FF"/>
                </a:solidFill>
              </a:rPr>
              <a:t> </a:t>
            </a:r>
            <a:endParaRPr lang="en-US" sz="1800" dirty="0">
              <a:solidFill>
                <a:srgbClr val="3366FF"/>
              </a:solidFill>
            </a:endParaRPr>
          </a:p>
        </p:txBody>
      </p:sp>
      <p:sp>
        <p:nvSpPr>
          <p:cNvPr id="2" name="Slide Number Placeholder 1"/>
          <p:cNvSpPr>
            <a:spLocks noGrp="1"/>
          </p:cNvSpPr>
          <p:nvPr>
            <p:ph type="sldNum" sz="quarter" idx="12"/>
          </p:nvPr>
        </p:nvSpPr>
        <p:spPr/>
        <p:txBody>
          <a:bodyPr/>
          <a:lstStyle/>
          <a:p>
            <a:fld id="{5B6EA6E5-9008-CA4E-8758-90985AC0BFC9}" type="slidenum">
              <a:rPr lang="en-US" smtClean="0"/>
              <a:pPr/>
              <a:t>9</a:t>
            </a:fld>
            <a:endParaRPr lang="en-US" dirty="0"/>
          </a:p>
        </p:txBody>
      </p:sp>
    </p:spTree>
    <p:extLst>
      <p:ext uri="{BB962C8B-B14F-4D97-AF65-F5344CB8AC3E}">
        <p14:creationId xmlns:p14="http://schemas.microsoft.com/office/powerpoint/2010/main" val="165571290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6842</TotalTime>
  <Words>3892</Words>
  <Application>Microsoft Macintosh PowerPoint</Application>
  <PresentationFormat>On-screen Show (4:3)</PresentationFormat>
  <Paragraphs>354</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NLSR Design Revisited 2/12/2014</vt:lpstr>
      <vt:lpstr>Basic Functionality of NLSR </vt:lpstr>
      <vt:lpstr>1.1 Detecting adjacencies</vt:lpstr>
      <vt:lpstr>P-t-P Link Adjacencies</vt:lpstr>
      <vt:lpstr>One complication: multiple links between A and B</vt:lpstr>
      <vt:lpstr>Hello Protocol for P-t-P Links</vt:lpstr>
      <vt:lpstr>Example of Hello Protocol on a P-t-P link</vt:lpstr>
      <vt:lpstr>Questions</vt:lpstr>
      <vt:lpstr>Handling Broadcast Links</vt:lpstr>
      <vt:lpstr>Random delay in Replying to Hello Interest on Broadcast Link</vt:lpstr>
      <vt:lpstr>Handling Broadcast Links (cont’d)</vt:lpstr>
      <vt:lpstr>Challenge: can we get rid of DR (as in OSPF and IS-IS) in the Hello protocol?</vt:lpstr>
      <vt:lpstr>Straw-man proposal for selecting link name and advertising LAN membership </vt:lpstr>
      <vt:lpstr>Hello Protocol on a Broadcast Link</vt:lpstr>
      <vt:lpstr>Example of Hellos on Broadcast Links</vt:lpstr>
      <vt:lpstr>1.2 Link Failure and Recovery Detection</vt:lpstr>
      <vt:lpstr>2. Generate LSAs</vt:lpstr>
      <vt:lpstr>3. Disseminating LSAs</vt:lpstr>
      <vt:lpstr>More Open Questions</vt:lpstr>
      <vt:lpstr>4. Calculate FIB</vt:lpstr>
      <vt:lpstr>Backup Slides</vt:lpstr>
      <vt:lpstr>Design with ChronoSync</vt:lpstr>
      <vt:lpstr>Process Steps</vt:lpstr>
      <vt:lpstr>Process Steps</vt:lpstr>
      <vt:lpstr>Updates from ChronoSync</vt:lpstr>
      <vt:lpstr>Global Sequence No</vt:lpstr>
      <vt:lpstr>Sequence No Encoding</vt:lpstr>
      <vt:lpstr>Sequence No Decoding</vt:lpstr>
    </vt:vector>
  </TitlesOfParts>
  <Company>U of Memphis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 K M Mahmudul Hoque</dc:creator>
  <cp:lastModifiedBy>LAN WANG</cp:lastModifiedBy>
  <cp:revision>443</cp:revision>
  <dcterms:created xsi:type="dcterms:W3CDTF">2013-11-08T14:03:43Z</dcterms:created>
  <dcterms:modified xsi:type="dcterms:W3CDTF">2014-02-12T21:40:54Z</dcterms:modified>
</cp:coreProperties>
</file>