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1" r:id="rId4"/>
    <p:sldId id="263" r:id="rId5"/>
    <p:sldId id="260" r:id="rId6"/>
    <p:sldId id="259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2"/>
    <p:restoredTop sz="94646"/>
  </p:normalViewPr>
  <p:slideViewPr>
    <p:cSldViewPr snapToGrid="0" snapToObjects="1" showGuides="1">
      <p:cViewPr varScale="1">
        <p:scale>
          <a:sx n="91" d="100"/>
          <a:sy n="91" d="100"/>
        </p:scale>
        <p:origin x="21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D754F-9DBA-014E-B9FD-CDD120B38748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A996F-EEE4-3B4F-8D45-F80F8E95E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Previously assumed host node under infra namespace, now removed that restriction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A996F-EEE4-3B4F-8D45-F80F8E95EC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64B0-6F9C-5846-B36C-6BBFE6056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rgbClr val="2674AE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DB5EE-1FC3-6F45-AC3D-B2A043108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00954-D150-F045-8C46-BEE9AD20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/>
          <a:lstStyle/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EEA9D-39AB-D344-B78F-D6D3063E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00954-D150-F045-8C46-BEE9AD20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/>
          <a:lstStyle/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EEA9D-39AB-D344-B78F-D6D3063E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5B2F7D-4238-EE4E-BBBF-BB9E10FC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296884"/>
            <a:ext cx="11331616" cy="633541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D1321E-E160-3841-AEAD-B94F80F41AFD}"/>
              </a:ext>
            </a:extLst>
          </p:cNvPr>
          <p:cNvSpPr/>
          <p:nvPr/>
        </p:nvSpPr>
        <p:spPr>
          <a:xfrm>
            <a:off x="0" y="0"/>
            <a:ext cx="12192000" cy="925551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060D9-A2FB-D046-9B09-F747177C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4" y="0"/>
            <a:ext cx="11779405" cy="903249"/>
          </a:xfrm>
          <a:prstGeom prst="rect">
            <a:avLst/>
          </a:prstGeom>
        </p:spPr>
        <p:txBody>
          <a:bodyPr lIns="0" rIns="0" anchor="ctr" anchorCtr="0"/>
          <a:lstStyle>
            <a:lvl1pPr>
              <a:defRPr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431F7-EE04-4F43-AF3A-389757F7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080656"/>
            <a:ext cx="11331616" cy="5551638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70F9A8-292F-534B-87A0-E3E4F9FED371}"/>
              </a:ext>
            </a:extLst>
          </p:cNvPr>
          <p:cNvSpPr/>
          <p:nvPr/>
        </p:nvSpPr>
        <p:spPr>
          <a:xfrm>
            <a:off x="0" y="6678592"/>
            <a:ext cx="12192000" cy="179408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095F-09A8-034E-9FF2-61A0BFC0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76373"/>
            <a:ext cx="1453019" cy="18162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AA5BE-0C5C-E345-9820-D27FA1D8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346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D1321E-E160-3841-AEAD-B94F80F41AFD}"/>
              </a:ext>
            </a:extLst>
          </p:cNvPr>
          <p:cNvSpPr/>
          <p:nvPr/>
        </p:nvSpPr>
        <p:spPr>
          <a:xfrm>
            <a:off x="0" y="0"/>
            <a:ext cx="12192000" cy="925551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060D9-A2FB-D046-9B09-F747177C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4" y="0"/>
            <a:ext cx="11779405" cy="903249"/>
          </a:xfrm>
          <a:prstGeom prst="rect">
            <a:avLst/>
          </a:prstGeom>
        </p:spPr>
        <p:txBody>
          <a:bodyPr lIns="0" rIns="0" anchor="ctr" anchorCtr="0"/>
          <a:lstStyle>
            <a:lvl1pPr>
              <a:defRPr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70F9A8-292F-534B-87A0-E3E4F9FED371}"/>
              </a:ext>
            </a:extLst>
          </p:cNvPr>
          <p:cNvSpPr/>
          <p:nvPr/>
        </p:nvSpPr>
        <p:spPr>
          <a:xfrm>
            <a:off x="0" y="6678592"/>
            <a:ext cx="12192000" cy="179408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095F-09A8-034E-9FF2-61A0BFC0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76373"/>
            <a:ext cx="1453019" cy="18162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AA5BE-0C5C-E345-9820-D27FA1D8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3070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850073-483B-F642-B549-952B48FDCDFF}"/>
              </a:ext>
            </a:extLst>
          </p:cNvPr>
          <p:cNvSpPr/>
          <p:nvPr/>
        </p:nvSpPr>
        <p:spPr>
          <a:xfrm>
            <a:off x="0" y="6678592"/>
            <a:ext cx="12192000" cy="179408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A7EE-E28F-FE47-A205-2F6CFEADA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936" y="133948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5B31E-E253-D641-86FA-A94977296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3936" y="133948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09F49-3BFA-854C-B07D-4FC067B4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8B7E4-B1DC-7945-86E2-20CFDE2B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DD8B20-6D35-0A4F-98DC-691255EDF63F}"/>
              </a:ext>
            </a:extLst>
          </p:cNvPr>
          <p:cNvSpPr/>
          <p:nvPr/>
        </p:nvSpPr>
        <p:spPr>
          <a:xfrm>
            <a:off x="0" y="0"/>
            <a:ext cx="12192000" cy="925551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FA8D0-F822-814D-8B17-AD75433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1"/>
            <a:ext cx="10515600" cy="9144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3543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391F-9421-BB4A-8A29-D2E83DA5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1B75D-FFC1-DB4C-A4B8-24DAE6842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5F544-2DFC-6443-9D10-97F8EE4FF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B628C-AA45-5A46-8E12-AB3EF6DED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A535B-8EC0-154E-9CEB-19E722AAC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AAB6E-1920-A64D-9E0C-26A85AD4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/>
          <a:lstStyle/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E4B45-4D18-7C4C-87D0-B0238325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FD1BE-1926-3249-8849-DE900AA3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C307D-3352-1C43-A104-D9D99BFB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7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733AE5-8D4B-6946-B984-B5EFF0CC8E31}"/>
              </a:ext>
            </a:extLst>
          </p:cNvPr>
          <p:cNvSpPr/>
          <p:nvPr/>
        </p:nvSpPr>
        <p:spPr>
          <a:xfrm>
            <a:off x="0" y="6689102"/>
            <a:ext cx="12192000" cy="179408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76874-AA9B-D74C-97DA-20F188885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87" y="1018572"/>
            <a:ext cx="11331616" cy="5613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2B8E5B0-00ED-E249-8E8E-53D158CF0288}"/>
              </a:ext>
            </a:extLst>
          </p:cNvPr>
          <p:cNvSpPr txBox="1">
            <a:spLocks/>
          </p:cNvSpPr>
          <p:nvPr/>
        </p:nvSpPr>
        <p:spPr>
          <a:xfrm>
            <a:off x="412594" y="0"/>
            <a:ext cx="11779405" cy="90324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7C4F1-7D6F-F547-A314-6961D9EB2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680075"/>
            <a:ext cx="896382" cy="17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DF32E23-7050-B24B-92BC-44B2592D390C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77BBB-2975-D74D-8116-606D1B6D7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2792" y="6684578"/>
            <a:ext cx="719207" cy="173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i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F28E6080-7C4E-134D-8FF6-8AA898DBA3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91CD60-57BC-9143-90B2-8DE9C1EF973F}"/>
              </a:ext>
            </a:extLst>
          </p:cNvPr>
          <p:cNvSpPr/>
          <p:nvPr/>
        </p:nvSpPr>
        <p:spPr>
          <a:xfrm>
            <a:off x="0" y="0"/>
            <a:ext cx="12192000" cy="925551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i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8A3B3B0-7795-D74E-B37B-28C545BE0EBD}"/>
              </a:ext>
            </a:extLst>
          </p:cNvPr>
          <p:cNvSpPr txBox="1">
            <a:spLocks/>
          </p:cNvSpPr>
          <p:nvPr/>
        </p:nvSpPr>
        <p:spPr>
          <a:xfrm>
            <a:off x="412594" y="0"/>
            <a:ext cx="11779405" cy="903249"/>
          </a:xfrm>
          <a:prstGeom prst="rect">
            <a:avLst/>
          </a:prstGeom>
        </p:spPr>
        <p:txBody>
          <a:bodyPr lIns="0" rIns="0"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4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31520" indent="-36576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097280" indent="-36576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463040" indent="-36576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med-data.net/wp-content/uploads/2019/08/zhang2019a-note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35BD-4815-A047-9D70-DCC7DD70C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77" y="1122363"/>
            <a:ext cx="10170941" cy="2387600"/>
          </a:xfrm>
        </p:spPr>
        <p:txBody>
          <a:bodyPr/>
          <a:lstStyle/>
          <a:p>
            <a:r>
              <a:rPr lang="en-US" dirty="0"/>
              <a:t>Making Forwarding Hint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016AD-78EB-9942-A56B-0B8D10A58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12/11/2019</a:t>
            </a:r>
          </a:p>
        </p:txBody>
      </p:sp>
    </p:spTree>
    <p:extLst>
      <p:ext uri="{BB962C8B-B14F-4D97-AF65-F5344CB8AC3E}">
        <p14:creationId xmlns:p14="http://schemas.microsoft.com/office/powerpoint/2010/main" val="35359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CB1DA-5B3A-7E42-86CE-64A75A07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we need forwarding hint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5ED8-FA85-2645-992F-2B0B51901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“Different from an IP packet which can only carry a single identifier, an Interest packet can carry both “what” (data name) and from “where” (forwarding hint) to retrieve the data</a:t>
            </a:r>
          </a:p>
          <a:p>
            <a:r>
              <a:rPr lang="en-US" dirty="0"/>
              <a:t>While routers forward the Interest towards where data is available based on the forwarding hint, the data name remains </a:t>
            </a:r>
            <a:r>
              <a:rPr lang="en-US" i="1" dirty="0">
                <a:solidFill>
                  <a:srgbClr val="0070C0"/>
                </a:solidFill>
              </a:rPr>
              <a:t>visible</a:t>
            </a:r>
            <a:r>
              <a:rPr lang="en-US" dirty="0"/>
              <a:t> to intermediate routers, so that they may match the Interest to cached data, without the Interest necessarily reaching the “where” location</a:t>
            </a:r>
          </a:p>
          <a:p>
            <a:r>
              <a:rPr lang="en-US" dirty="0"/>
              <a:t>Moreover, an Interest can be resent carrying different forwarding hints, an option at the discretion of data consumers.”</a:t>
            </a:r>
          </a:p>
          <a:p>
            <a:pPr marL="0" indent="0">
              <a:buNone/>
            </a:pPr>
            <a:r>
              <a:rPr lang="en-US" dirty="0"/>
              <a:t>“A Note on Routing Scalability in Named Data Networking”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hlinkClick r:id="rId2"/>
              </a:rPr>
              <a:t>https://named-data.net/wp-content/uploads/2019/08/zhang2019a-note.pdf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484009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9CD2-40EC-7746-B62C-AD7C30ED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between forwarding hint and </a:t>
            </a:r>
            <a:r>
              <a:rPr lang="en-US" dirty="0" err="1"/>
              <a:t>encap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1211-C6CB-584E-95D8-B26AA174C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difference: expose, or hide, data name in an Interest</a:t>
            </a:r>
          </a:p>
          <a:p>
            <a:r>
              <a:rPr lang="en-US" dirty="0"/>
              <a:t>NDN must support the use of caching, and data delivery over mobile ad hoc, DTN environments</a:t>
            </a:r>
          </a:p>
          <a:p>
            <a:pPr lvl="1"/>
            <a:r>
              <a:rPr lang="en-US" dirty="0"/>
              <a:t>Making the original data name visible all the time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make full use of caches</a:t>
            </a:r>
          </a:p>
          <a:p>
            <a:pPr lvl="1"/>
            <a:r>
              <a:rPr lang="en-US" dirty="0"/>
              <a:t>In mobile ad hoc environment, the delegation (where data is stored)’s connectivity may change frequently, making a lookup system, or keeping it updated, infeasible</a:t>
            </a:r>
          </a:p>
          <a:p>
            <a:pPr lvl="2"/>
            <a:r>
              <a:rPr lang="en-US" dirty="0"/>
              <a:t>One can use Forwarding hint to try different directions, while being able to fetch data whenever the interest hits a cached copy</a:t>
            </a:r>
          </a:p>
        </p:txBody>
      </p:sp>
    </p:spTree>
    <p:extLst>
      <p:ext uri="{BB962C8B-B14F-4D97-AF65-F5344CB8AC3E}">
        <p14:creationId xmlns:p14="http://schemas.microsoft.com/office/powerpoint/2010/main" val="13988655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568A-9966-A947-8D58-004DC74C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forwarding hint identifies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69BF-133D-2C46-976E-3958ABA9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FH cam identify a node, or a local network scope</a:t>
            </a:r>
          </a:p>
          <a:p>
            <a:pPr lvl="1"/>
            <a:r>
              <a:rPr lang="en-US" dirty="0"/>
              <a:t>In NDN: every node must know its own name</a:t>
            </a:r>
          </a:p>
          <a:p>
            <a:pPr lvl="1"/>
            <a:r>
              <a:rPr lang="en-US" dirty="0"/>
              <a:t>If the latter: requires local admin to configure the “region” parameter at each node</a:t>
            </a:r>
          </a:p>
          <a:p>
            <a:r>
              <a:rPr lang="en-US" dirty="0"/>
              <a:t>The only requirement: once reach the FH identified location,</a:t>
            </a:r>
          </a:p>
          <a:p>
            <a:pPr lvl="1"/>
            <a:r>
              <a:rPr lang="en-US" dirty="0"/>
              <a:t>strip off FH</a:t>
            </a:r>
          </a:p>
          <a:p>
            <a:pPr lvl="1"/>
            <a:r>
              <a:rPr lang="en-US" dirty="0"/>
              <a:t>Forward the interest based on its name</a:t>
            </a:r>
          </a:p>
          <a:p>
            <a:r>
              <a:rPr lang="en-US" dirty="0"/>
              <a:t>At this time, handle the interest the same way as any other interest without a forwarding hint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3967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76D6F-5F1D-5843-83A3-2D31A4DA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hint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E71A2-5D5D-E14D-B950-4C49B820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interest carries FH: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Compare FH with the node’s own name, if match, remove FH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Else Compare FH with the node’s configured “region” parameter: if match, remove FH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Else use FH to lookup FIB, </a:t>
            </a:r>
            <a:r>
              <a:rPr lang="en-US" dirty="0" err="1"/>
              <a:t>goto</a:t>
            </a:r>
            <a:r>
              <a:rPr lang="en-US" dirty="0"/>
              <a:t> send out</a:t>
            </a:r>
          </a:p>
          <a:p>
            <a:r>
              <a:rPr lang="en-US" dirty="0"/>
              <a:t>use Interest name to look 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an Interest carries multiple forwarding hints: repeating steps 1 &amp; 2 while walking down the list </a:t>
            </a:r>
          </a:p>
        </p:txBody>
      </p:sp>
    </p:spTree>
    <p:extLst>
      <p:ext uri="{BB962C8B-B14F-4D97-AF65-F5344CB8AC3E}">
        <p14:creationId xmlns:p14="http://schemas.microsoft.com/office/powerpoint/2010/main" val="3503077276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343A-FBB3-904C-8000-F3F56142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Who/when/how to find a forwarding hint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701DB-BD56-7C48-B8DD-B0E6315A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Depends on specific use cases</a:t>
            </a:r>
          </a:p>
          <a:p>
            <a:r>
              <a:rPr lang="en-US" dirty="0"/>
              <a:t>Some app already know that they need forwarding hints, and designed it in</a:t>
            </a:r>
          </a:p>
          <a:p>
            <a:pPr lvl="1"/>
            <a:r>
              <a:rPr lang="en-US" dirty="0"/>
              <a:t>NDN-FIT: has who/when/how as part of the design</a:t>
            </a:r>
          </a:p>
          <a:p>
            <a:pPr lvl="2"/>
            <a:r>
              <a:rPr lang="en-US" dirty="0"/>
              <a:t>Mobile collects and updates data to DSU</a:t>
            </a:r>
          </a:p>
          <a:p>
            <a:pPr lvl="2"/>
            <a:r>
              <a:rPr lang="en-US" dirty="0"/>
              <a:t>Mobile sends an interest to notify DSU to fetch data</a:t>
            </a:r>
          </a:p>
          <a:p>
            <a:pPr lvl="3"/>
            <a:r>
              <a:rPr lang="en-US" dirty="0"/>
              <a:t>The notification Interest carries mobile’s attachment point at the time</a:t>
            </a:r>
          </a:p>
          <a:p>
            <a:pPr lvl="3"/>
            <a:r>
              <a:rPr lang="en-US" dirty="0"/>
              <a:t>When mobile moves (or upload stops), notify DSU again</a:t>
            </a:r>
          </a:p>
        </p:txBody>
      </p:sp>
    </p:spTree>
    <p:extLst>
      <p:ext uri="{BB962C8B-B14F-4D97-AF65-F5344CB8AC3E}">
        <p14:creationId xmlns:p14="http://schemas.microsoft.com/office/powerpoint/2010/main" val="126768613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98C334-EBD8-D64F-95FC-EE2D69D87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use case: Zhiyi visiting Arizona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B6ED9-DF5A-9E43-87D8-3F24D6DA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laptop 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r>
              <a:rPr lang="en-US" dirty="0"/>
              <a:t> connects to /</a:t>
            </a:r>
            <a:r>
              <a:rPr lang="en-US" dirty="0" err="1"/>
              <a:t>arizona</a:t>
            </a:r>
            <a:r>
              <a:rPr lang="en-US" dirty="0"/>
              <a:t>/cs hub</a:t>
            </a:r>
          </a:p>
          <a:p>
            <a:r>
              <a:rPr lang="en-US" dirty="0"/>
              <a:t>register /</a:t>
            </a:r>
            <a:r>
              <a:rPr lang="en-US" dirty="0" err="1"/>
              <a:t>arizona</a:t>
            </a:r>
            <a:r>
              <a:rPr lang="en-US" dirty="0"/>
              <a:t>/cs/guest/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r>
              <a:rPr lang="en-US" dirty="0"/>
              <a:t>, using 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zz's</a:t>
            </a:r>
            <a:r>
              <a:rPr lang="en-US" dirty="0"/>
              <a:t> cert</a:t>
            </a:r>
          </a:p>
          <a:p>
            <a:pPr lvl="1"/>
            <a:r>
              <a:rPr lang="en-US" dirty="0"/>
              <a:t>trust schema decides whether accept such registration</a:t>
            </a:r>
          </a:p>
          <a:p>
            <a:pPr lvl="1"/>
            <a:r>
              <a:rPr lang="en-US" dirty="0"/>
              <a:t>If successful, the laptop learns the forwarding hint to use: /</a:t>
            </a:r>
            <a:r>
              <a:rPr lang="en-US" dirty="0" err="1"/>
              <a:t>arizona</a:t>
            </a:r>
            <a:r>
              <a:rPr lang="en-US" dirty="0"/>
              <a:t>/cs/guest/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r>
              <a:rPr lang="en-US" dirty="0"/>
              <a:t>, send this back to forwarding node /</a:t>
            </a:r>
            <a:r>
              <a:rPr lang="en-US" dirty="0" err="1"/>
              <a:t>ucla</a:t>
            </a:r>
            <a:r>
              <a:rPr lang="en-US" dirty="0"/>
              <a:t>/cs/</a:t>
            </a:r>
          </a:p>
          <a:p>
            <a:r>
              <a:rPr lang="en-US" dirty="0"/>
              <a:t>When 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r>
              <a:rPr lang="en-US" dirty="0"/>
              <a:t> no longer “home”, leave behind a “home-agent” which can forward interest using the forwarding hint</a:t>
            </a:r>
          </a:p>
          <a:p>
            <a:r>
              <a:rPr lang="en-US" dirty="0"/>
              <a:t>Summary: 3 namespaces</a:t>
            </a:r>
          </a:p>
          <a:p>
            <a:pPr lvl="2"/>
            <a:r>
              <a:rPr lang="en-US" dirty="0"/>
              <a:t>App name</a:t>
            </a:r>
          </a:p>
          <a:p>
            <a:pPr lvl="2"/>
            <a:r>
              <a:rPr lang="en-US" dirty="0"/>
              <a:t>App hosting entity: 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endParaRPr lang="en-US" dirty="0"/>
          </a:p>
          <a:p>
            <a:pPr lvl="2"/>
            <a:r>
              <a:rPr lang="en-US" dirty="0"/>
              <a:t>attachment point (to the infrastructure): /</a:t>
            </a:r>
            <a:r>
              <a:rPr lang="en-US" dirty="0" err="1"/>
              <a:t>arizona</a:t>
            </a:r>
            <a:r>
              <a:rPr lang="en-US" dirty="0"/>
              <a:t>/cs/</a:t>
            </a:r>
          </a:p>
          <a:p>
            <a:r>
              <a:rPr lang="en-US" dirty="0"/>
              <a:t>Support running multiple apps </a:t>
            </a:r>
            <a:r>
              <a:rPr lang="en-US" i="1" dirty="0">
                <a:solidFill>
                  <a:schemeClr val="accent1"/>
                </a:solidFill>
              </a:rPr>
              <a:t>using their own (location/host independent) names</a:t>
            </a:r>
            <a:r>
              <a:rPr lang="en-US" dirty="0"/>
              <a:t> on </a:t>
            </a:r>
            <a:r>
              <a:rPr lang="en-US" dirty="0" err="1"/>
              <a:t>Zhiyi’s</a:t>
            </a:r>
            <a:r>
              <a:rPr lang="en-US" dirty="0"/>
              <a:t> laptop /</a:t>
            </a:r>
            <a:r>
              <a:rPr lang="en-US" dirty="0" err="1"/>
              <a:t>ucla</a:t>
            </a:r>
            <a:r>
              <a:rPr lang="en-US" dirty="0"/>
              <a:t>/cs/</a:t>
            </a:r>
            <a:r>
              <a:rPr lang="en-US" dirty="0" err="1"/>
              <a:t>zz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8390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A9ED-6888-9F44-9818-3859F941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9ACF-A550-F143-A696-6BFB832A2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Forwarding hint: equivalent to "Aggregator” in </a:t>
            </a:r>
            <a:r>
              <a:rPr lang="en-US" dirty="0" err="1"/>
              <a:t>Shenker</a:t>
            </a:r>
            <a:r>
              <a:rPr lang="en-US" dirty="0"/>
              <a:t> ICN’2011 “Naming in Content-Oriented Architectures”</a:t>
            </a:r>
          </a:p>
          <a:p>
            <a:r>
              <a:rPr lang="en-US" dirty="0" err="1"/>
              <a:t>Junxiao</a:t>
            </a:r>
            <a:r>
              <a:rPr lang="en-US" dirty="0"/>
              <a:t> (June 1 2017): “Forwarding Hint has nothing to do with DDoS mitigation.”</a:t>
            </a:r>
          </a:p>
          <a:p>
            <a:pPr lvl="1"/>
            <a:r>
              <a:rPr lang="en-US" dirty="0"/>
              <a:t>Incorrect statement, e.g. can inject FH to redirect traffic</a:t>
            </a:r>
          </a:p>
          <a:p>
            <a:r>
              <a:rPr lang="en-US" dirty="0"/>
              <a:t>If trying multiple hints in parallel: if they go out the same face, can’t tell which one retrieved data</a:t>
            </a:r>
          </a:p>
          <a:p>
            <a:r>
              <a:rPr lang="en-US" dirty="0"/>
              <a:t>send Interest without link first, get a NACK, then try with LINK but router still has PIT entry (for 100ms), does not forward</a:t>
            </a:r>
          </a:p>
          <a:p>
            <a:r>
              <a:rPr lang="en-US" dirty="0"/>
              <a:t>LP fragmentation: no impact on forwarding hint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5650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905rep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7Scopt.potx" id="{3BF1680D-0F0E-B94F-91E3-D4464AB71E0C}" vid="{FF546CC7-6008-0448-AE02-C7860A31A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191215HotICN</Template>
  <TotalTime>103</TotalTime>
  <Words>764</Words>
  <Application>Microsoft Macintosh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Helvetica Neue Condensed</vt:lpstr>
      <vt:lpstr>1905repos</vt:lpstr>
      <vt:lpstr>Making Forwarding Hint Work</vt:lpstr>
      <vt:lpstr>Why we need forwarding hint </vt:lpstr>
      <vt:lpstr>Comparison between forwarding hint and encap</vt:lpstr>
      <vt:lpstr>What a forwarding hint identifies</vt:lpstr>
      <vt:lpstr>Forwarding hint processing</vt:lpstr>
      <vt:lpstr>Who/when/how to find a forwarding hint</vt:lpstr>
      <vt:lpstr>Another use case: Zhiyi visiting Arizona</vt:lpstr>
      <vt:lpstr>Misc 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forwarding hint processing rule description</dc:title>
  <dc:creator>Lixia</dc:creator>
  <cp:lastModifiedBy>Lixia</cp:lastModifiedBy>
  <cp:revision>13</cp:revision>
  <dcterms:created xsi:type="dcterms:W3CDTF">2019-12-04T20:36:28Z</dcterms:created>
  <dcterms:modified xsi:type="dcterms:W3CDTF">2019-12-11T22:00:40Z</dcterms:modified>
</cp:coreProperties>
</file>