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21"/>
  </p:notesMasterIdLst>
  <p:sldIdLst>
    <p:sldId id="256" r:id="rId2"/>
    <p:sldId id="307" r:id="rId3"/>
    <p:sldId id="365" r:id="rId4"/>
    <p:sldId id="366" r:id="rId5"/>
    <p:sldId id="309" r:id="rId6"/>
    <p:sldId id="308" r:id="rId7"/>
    <p:sldId id="306" r:id="rId8"/>
    <p:sldId id="310" r:id="rId9"/>
    <p:sldId id="359" r:id="rId10"/>
    <p:sldId id="311" r:id="rId11"/>
    <p:sldId id="312" r:id="rId12"/>
    <p:sldId id="367" r:id="rId13"/>
    <p:sldId id="321" r:id="rId14"/>
    <p:sldId id="314" r:id="rId15"/>
    <p:sldId id="322" r:id="rId16"/>
    <p:sldId id="368" r:id="rId17"/>
    <p:sldId id="316" r:id="rId18"/>
    <p:sldId id="317" r:id="rId19"/>
    <p:sldId id="318" r:id="rId2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360" autoAdjust="0"/>
    <p:restoredTop sz="94660"/>
  </p:normalViewPr>
  <p:slideViewPr>
    <p:cSldViewPr snapToGrid="0">
      <p:cViewPr varScale="1">
        <p:scale>
          <a:sx n="92" d="100"/>
          <a:sy n="92" d="100"/>
        </p:scale>
        <p:origin x="366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1/29/2014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1/29/2014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9986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1/29/2014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89635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1/29/2014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8081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1/29/2014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814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1/29/2014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00538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1/29/2014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65888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1/29/2014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0082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1/29/2014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6470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1/29/2014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8968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1/29/2014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0617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1/29/2014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23739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1/29/2014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7241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forwarding pipelines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2014-01-29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10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4488112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</a:t>
            </a:r>
            <a:r>
              <a:rPr lang="en-US" dirty="0" err="1" smtClean="0"/>
              <a:t>OutRecord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475450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pick Interest</a:t>
            </a:r>
            <a:endParaRPr lang="en-US" dirty="0"/>
          </a:p>
        </p:txBody>
      </p:sp>
      <p:cxnSp>
        <p:nvCxnSpPr>
          <p:cNvPr id="8" name="Straight Arrow Connector 7"/>
          <p:cNvCxnSpPr>
            <a:endCxn id="6" idx="1"/>
          </p:cNvCxnSpPr>
          <p:nvPr/>
        </p:nvCxnSpPr>
        <p:spPr>
          <a:xfrm>
            <a:off x="1932709" y="3465872"/>
            <a:ext cx="542741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5" idx="3"/>
            <a:endCxn id="23" idx="1"/>
          </p:cNvCxnSpPr>
          <p:nvPr/>
        </p:nvCxnSpPr>
        <p:spPr>
          <a:xfrm flipV="1">
            <a:off x="6134032" y="3465872"/>
            <a:ext cx="36674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6" idx="3"/>
            <a:endCxn id="5" idx="1"/>
          </p:cNvCxnSpPr>
          <p:nvPr/>
        </p:nvCxnSpPr>
        <p:spPr>
          <a:xfrm>
            <a:off x="4121370" y="34689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8513436" y="319155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send Interest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6500774" y="319155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cxnSp>
        <p:nvCxnSpPr>
          <p:cNvPr id="27" name="Straight Arrow Connector 26"/>
          <p:cNvCxnSpPr>
            <a:stCxn id="23" idx="3"/>
            <a:endCxn id="19" idx="1"/>
          </p:cNvCxnSpPr>
          <p:nvPr/>
        </p:nvCxnSpPr>
        <p:spPr>
          <a:xfrm>
            <a:off x="8146694" y="346587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Flowchart: Predefined Process 12"/>
          <p:cNvSpPr/>
          <p:nvPr/>
        </p:nvSpPr>
        <p:spPr>
          <a:xfrm>
            <a:off x="6500774" y="430684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unsatisfied</a:t>
            </a:r>
            <a:endParaRPr lang="en-US" dirty="0"/>
          </a:p>
        </p:txBody>
      </p:sp>
      <p:cxnSp>
        <p:nvCxnSpPr>
          <p:cNvPr id="7" name="Straight Arrow Connector 6"/>
          <p:cNvCxnSpPr>
            <a:stCxn id="23" idx="2"/>
            <a:endCxn id="13" idx="0"/>
          </p:cNvCxnSpPr>
          <p:nvPr/>
        </p:nvCxnSpPr>
        <p:spPr>
          <a:xfrm>
            <a:off x="7323734" y="3740192"/>
            <a:ext cx="0" cy="566654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6685931" y="3829846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 outgoing Interest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 and </a:t>
            </a:r>
            <a:r>
              <a:rPr lang="en-US" dirty="0" err="1" smtClean="0"/>
              <a:t>nexthop</a:t>
            </a:r>
            <a:r>
              <a:rPr lang="en-US" dirty="0" smtClean="0"/>
              <a:t>, decide the guiders on the outgoing Interest</a:t>
            </a:r>
            <a:endParaRPr lang="en-US" dirty="0"/>
          </a:p>
          <a:p>
            <a:pPr lvl="1"/>
            <a:r>
              <a:rPr lang="en-US" strike="sngStrike" dirty="0" smtClean="0"/>
              <a:t>Nonce and </a:t>
            </a:r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come from an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longest remaining lifetime, however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same Face as the </a:t>
            </a:r>
            <a:r>
              <a:rPr lang="en-US" strike="sngStrike" dirty="0" err="1" smtClean="0"/>
              <a:t>nexthop</a:t>
            </a:r>
            <a:r>
              <a:rPr lang="en-US" strike="sngStrike" dirty="0" smtClean="0"/>
              <a:t> cannot be used</a:t>
            </a:r>
          </a:p>
          <a:p>
            <a:pPr lvl="1"/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is carried from the original packet without deducting the time elapsed</a:t>
            </a:r>
          </a:p>
          <a:p>
            <a:pPr lvl="1"/>
            <a:r>
              <a:rPr lang="en-US" strike="sngStrike" dirty="0" smtClean="0"/>
              <a:t>Scope is the most relaxed among all unexpired </a:t>
            </a:r>
            <a:r>
              <a:rPr lang="en-US" strike="sngStrike" dirty="0" err="1" smtClean="0"/>
              <a:t>InRecords</a:t>
            </a:r>
            <a:endParaRPr lang="en-US" strike="sngStrike" dirty="0" smtClean="0"/>
          </a:p>
          <a:p>
            <a:pPr lvl="1"/>
            <a:r>
              <a:rPr lang="en-US" dirty="0" smtClean="0"/>
              <a:t>The last incoming Interest is picked</a:t>
            </a:r>
          </a:p>
          <a:p>
            <a:pPr lvl="2"/>
            <a:r>
              <a:rPr lang="en-US" dirty="0" smtClean="0"/>
              <a:t>This is a simple choice until we understand the effect of guiders better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82460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an </a:t>
            </a:r>
            <a:r>
              <a:rPr lang="en-US" dirty="0" err="1" smtClean="0"/>
              <a:t>unsatisfy</a:t>
            </a:r>
            <a:r>
              <a:rPr lang="en-US" dirty="0" smtClean="0"/>
              <a:t> timer which fires when </a:t>
            </a:r>
            <a:r>
              <a:rPr lang="en-US" dirty="0" err="1" smtClean="0"/>
              <a:t>InterestLifetime</a:t>
            </a:r>
            <a:r>
              <a:rPr lang="en-US" dirty="0" smtClean="0"/>
              <a:t> expires for all unexpired </a:t>
            </a:r>
            <a:r>
              <a:rPr lang="en-US" dirty="0" err="1" smtClean="0"/>
              <a:t>InRecords</a:t>
            </a:r>
            <a:endParaRPr lang="en-US" dirty="0" smtClean="0"/>
          </a:p>
          <a:p>
            <a:r>
              <a:rPr lang="en-US" dirty="0" smtClean="0"/>
              <a:t>When the </a:t>
            </a:r>
            <a:r>
              <a:rPr lang="en-US" dirty="0" err="1" smtClean="0"/>
              <a:t>unsatisfy</a:t>
            </a:r>
            <a:r>
              <a:rPr lang="en-US" dirty="0" smtClean="0"/>
              <a:t> timer fires, Interest unsatisfied pipeline is entered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3659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rebuff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decided that it has nowhere to go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 dirty="0"/>
          </a:p>
        </p:txBody>
      </p:sp>
      <p:cxnSp>
        <p:nvCxnSpPr>
          <p:cNvPr id="12" name="Straight Arrow Connector 11"/>
          <p:cNvCxnSpPr>
            <a:endCxn id="23" idx="1"/>
          </p:cNvCxnSpPr>
          <p:nvPr/>
        </p:nvCxnSpPr>
        <p:spPr>
          <a:xfrm flipV="1">
            <a:off x="2770732" y="3500695"/>
            <a:ext cx="36674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3137474" y="32263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straggler timer</a:t>
            </a:r>
            <a:endParaRPr lang="en-US" dirty="0"/>
          </a:p>
        </p:txBody>
      </p:sp>
      <p:cxnSp>
        <p:nvCxnSpPr>
          <p:cNvPr id="8" name="Straight Arrow Connector 7"/>
          <p:cNvCxnSpPr>
            <a:stCxn id="23" idx="2"/>
            <a:endCxn id="10" idx="0"/>
          </p:cNvCxnSpPr>
          <p:nvPr/>
        </p:nvCxnSpPr>
        <p:spPr>
          <a:xfrm>
            <a:off x="3960434" y="3775015"/>
            <a:ext cx="0" cy="565192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3322631" y="3868152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3137474" y="434020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  <p:cxnSp>
        <p:nvCxnSpPr>
          <p:cNvPr id="13" name="Straight Arrow Connector 12"/>
          <p:cNvCxnSpPr>
            <a:stCxn id="23" idx="3"/>
          </p:cNvCxnSpPr>
          <p:nvPr/>
        </p:nvCxnSpPr>
        <p:spPr>
          <a:xfrm>
            <a:off x="4783394" y="3500695"/>
            <a:ext cx="464015" cy="1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925073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unsatisfied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2272887" y="3191950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invoke PIT unsatisfied callback</a:t>
            </a:r>
            <a:endParaRPr lang="en-US" dirty="0"/>
          </a:p>
        </p:txBody>
      </p:sp>
      <p:cxnSp>
        <p:nvCxnSpPr>
          <p:cNvPr id="35" name="Straight Arrow Connector 34"/>
          <p:cNvCxnSpPr>
            <a:endCxn id="23" idx="1"/>
          </p:cNvCxnSpPr>
          <p:nvPr/>
        </p:nvCxnSpPr>
        <p:spPr>
          <a:xfrm>
            <a:off x="1832893" y="3461054"/>
            <a:ext cx="439994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23" idx="3"/>
            <a:endCxn id="12" idx="1"/>
          </p:cNvCxnSpPr>
          <p:nvPr/>
        </p:nvCxnSpPr>
        <p:spPr>
          <a:xfrm flipV="1">
            <a:off x="4467447" y="3461054"/>
            <a:ext cx="366742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4834189" y="3186734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719434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747246" y="2148999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match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21566" y="1369728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receive Data</a:t>
            </a:r>
            <a:endParaRPr lang="en-US" dirty="0"/>
          </a:p>
        </p:txBody>
      </p:sp>
      <p:sp>
        <p:nvSpPr>
          <p:cNvPr id="10" name="TextBox 9"/>
          <p:cNvSpPr txBox="1"/>
          <p:nvPr/>
        </p:nvSpPr>
        <p:spPr>
          <a:xfrm>
            <a:off x="1844526" y="32587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6" idx="3"/>
            <a:endCxn id="41" idx="1"/>
          </p:cNvCxnSpPr>
          <p:nvPr/>
        </p:nvCxnSpPr>
        <p:spPr>
          <a:xfrm flipV="1">
            <a:off x="2941806" y="2694285"/>
            <a:ext cx="498414" cy="335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1021566" y="36509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insert</a:t>
            </a:r>
            <a:endParaRPr lang="en-US" dirty="0"/>
          </a:p>
        </p:txBody>
      </p:sp>
      <p:cxnSp>
        <p:nvCxnSpPr>
          <p:cNvPr id="18" name="Straight Arrow Connector 17"/>
          <p:cNvCxnSpPr>
            <a:stCxn id="6" idx="2"/>
            <a:endCxn id="16" idx="0"/>
          </p:cNvCxnSpPr>
          <p:nvPr/>
        </p:nvCxnSpPr>
        <p:spPr>
          <a:xfrm>
            <a:off x="1844526" y="32462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lowchart: Predefined Process 18"/>
          <p:cNvSpPr/>
          <p:nvPr/>
        </p:nvSpPr>
        <p:spPr>
          <a:xfrm>
            <a:off x="8257206" y="502030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4085380" y="508737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invoke PIT satisfy callback</a:t>
            </a:r>
            <a:endParaRPr lang="en-US" dirty="0"/>
          </a:p>
        </p:txBody>
      </p:sp>
      <p:sp>
        <p:nvSpPr>
          <p:cNvPr id="26" name="Rectangle 25"/>
          <p:cNvSpPr/>
          <p:nvPr/>
        </p:nvSpPr>
        <p:spPr>
          <a:xfrm>
            <a:off x="4085380" y="369788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</a:t>
            </a:r>
            <a:r>
              <a:rPr lang="en-US" sz="1600" dirty="0" err="1" smtClean="0"/>
              <a:t>unsatisfy</a:t>
            </a:r>
            <a:r>
              <a:rPr lang="en-US" sz="1600" dirty="0" smtClean="0"/>
              <a:t> &amp; straggler timer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6171293" y="369947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mark PIT satisfied</a:t>
            </a:r>
            <a:endParaRPr lang="en-US" dirty="0"/>
          </a:p>
        </p:txBody>
      </p:sp>
      <p:cxnSp>
        <p:nvCxnSpPr>
          <p:cNvPr id="32" name="Straight Arrow Connector 31"/>
          <p:cNvCxnSpPr>
            <a:stCxn id="26" idx="3"/>
            <a:endCxn id="31" idx="1"/>
          </p:cNvCxnSpPr>
          <p:nvPr/>
        </p:nvCxnSpPr>
        <p:spPr>
          <a:xfrm>
            <a:off x="5731300" y="3972202"/>
            <a:ext cx="439993" cy="15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36" idx="3"/>
            <a:endCxn id="23" idx="1"/>
          </p:cNvCxnSpPr>
          <p:nvPr/>
        </p:nvCxnSpPr>
        <p:spPr>
          <a:xfrm flipH="1">
            <a:off x="4085380" y="3979336"/>
            <a:ext cx="5817746" cy="1382359"/>
          </a:xfrm>
          <a:prstGeom prst="bentConnector5">
            <a:avLst>
              <a:gd name="adj1" fmla="val -3929"/>
              <a:gd name="adj2" fmla="val 50000"/>
              <a:gd name="adj3" fmla="val 10392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8257206" y="37050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set PIT straggler timer</a:t>
            </a:r>
            <a:endParaRPr lang="en-US" dirty="0"/>
          </a:p>
        </p:txBody>
      </p:sp>
      <p:cxnSp>
        <p:nvCxnSpPr>
          <p:cNvPr id="39" name="Straight Arrow Connector 38"/>
          <p:cNvCxnSpPr>
            <a:stCxn id="31" idx="3"/>
            <a:endCxn id="36" idx="1"/>
          </p:cNvCxnSpPr>
          <p:nvPr/>
        </p:nvCxnSpPr>
        <p:spPr>
          <a:xfrm>
            <a:off x="7817213" y="3973792"/>
            <a:ext cx="439993" cy="55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Left Brace 1"/>
          <p:cNvSpPr/>
          <p:nvPr/>
        </p:nvSpPr>
        <p:spPr>
          <a:xfrm>
            <a:off x="2984682" y="3411629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16" idx="3"/>
            <a:endCxn id="2" idx="1"/>
          </p:cNvCxnSpPr>
          <p:nvPr/>
        </p:nvCxnSpPr>
        <p:spPr>
          <a:xfrm>
            <a:off x="2667486" y="3925319"/>
            <a:ext cx="317196" cy="321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113982" y="3623447"/>
            <a:ext cx="102367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/>
          </a:p>
          <a:p>
            <a:r>
              <a:rPr lang="en-US" dirty="0" smtClean="0"/>
              <a:t>PIT entry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7" idx="2"/>
            <a:endCxn id="6" idx="0"/>
          </p:cNvCxnSpPr>
          <p:nvPr/>
        </p:nvCxnSpPr>
        <p:spPr>
          <a:xfrm>
            <a:off x="1844526" y="1918368"/>
            <a:ext cx="0" cy="2306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ight Brace 24"/>
          <p:cNvSpPr/>
          <p:nvPr/>
        </p:nvSpPr>
        <p:spPr>
          <a:xfrm>
            <a:off x="6451676" y="4850332"/>
            <a:ext cx="152400" cy="103381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Left Brace 36"/>
          <p:cNvSpPr/>
          <p:nvPr/>
        </p:nvSpPr>
        <p:spPr>
          <a:xfrm>
            <a:off x="6879953" y="485033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Arrow Connector 37"/>
          <p:cNvCxnSpPr>
            <a:stCxn id="25" idx="1"/>
            <a:endCxn id="37" idx="1"/>
          </p:cNvCxnSpPr>
          <p:nvPr/>
        </p:nvCxnSpPr>
        <p:spPr>
          <a:xfrm>
            <a:off x="6604076" y="5367239"/>
            <a:ext cx="2758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6994219" y="4920120"/>
            <a:ext cx="136601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 smtClean="0"/>
          </a:p>
          <a:p>
            <a:r>
              <a:rPr lang="en-US" dirty="0" smtClean="0"/>
              <a:t>pending</a:t>
            </a:r>
          </a:p>
          <a:p>
            <a:r>
              <a:rPr lang="en-US" dirty="0" smtClean="0"/>
              <a:t>downstream</a:t>
            </a:r>
            <a:endParaRPr lang="en-US" dirty="0"/>
          </a:p>
        </p:txBody>
      </p:sp>
      <p:sp>
        <p:nvSpPr>
          <p:cNvPr id="41" name="Flowchart: Predefined Process 40"/>
          <p:cNvSpPr/>
          <p:nvPr/>
        </p:nvSpPr>
        <p:spPr>
          <a:xfrm>
            <a:off x="3440220" y="24199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unsolicited</a:t>
            </a:r>
            <a:endParaRPr lang="en-US" dirty="0"/>
          </a:p>
        </p:txBody>
      </p:sp>
      <p:cxnSp>
        <p:nvCxnSpPr>
          <p:cNvPr id="45" name="Straight Arrow Connector 44"/>
          <p:cNvCxnSpPr>
            <a:stCxn id="36" idx="0"/>
            <a:endCxn id="46" idx="0"/>
          </p:cNvCxnSpPr>
          <p:nvPr/>
        </p:nvCxnSpPr>
        <p:spPr>
          <a:xfrm flipV="1">
            <a:off x="9080166" y="3249589"/>
            <a:ext cx="0" cy="455427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8442363" y="3249589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timer event</a:t>
            </a:r>
            <a:endParaRPr lang="en-US" dirty="0"/>
          </a:p>
        </p:txBody>
      </p:sp>
      <p:sp>
        <p:nvSpPr>
          <p:cNvPr id="30" name="Rectangle 29"/>
          <p:cNvSpPr/>
          <p:nvPr/>
        </p:nvSpPr>
        <p:spPr>
          <a:xfrm>
            <a:off x="8257206" y="267676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delete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598235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straggler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 straggler timer which fires after a short time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straggler</a:t>
            </a:r>
            <a:r>
              <a:rPr lang="en-US" dirty="0" smtClean="0"/>
              <a:t> = 100ms</a:t>
            </a:r>
          </a:p>
          <a:p>
            <a:r>
              <a:rPr lang="en-US" dirty="0" smtClean="0"/>
              <a:t>When the straggler timer fires, PIT entry is deleted</a:t>
            </a:r>
          </a:p>
          <a:p>
            <a:endParaRPr lang="en-US" dirty="0" smtClean="0"/>
          </a:p>
          <a:p>
            <a:r>
              <a:rPr lang="en-US" dirty="0" smtClean="0"/>
              <a:t>The purpose of retaining PIT entry for a short time is to facilitate loop detection and to collect measurement for non-fastest </a:t>
            </a:r>
            <a:r>
              <a:rPr lang="en-US" dirty="0" err="1" smtClean="0"/>
              <a:t>upstreams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79730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817346" y="233949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accept to cache?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914626" y="34492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3091666" y="38414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insert</a:t>
            </a:r>
            <a:endParaRPr lang="en-US" dirty="0"/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3914626" y="34367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011906" y="288813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247900" y="288813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18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317116" y="3194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traffic manager</a:t>
            </a:r>
            <a:endParaRPr lang="en-US" dirty="0"/>
          </a:p>
        </p:txBody>
      </p:sp>
      <p:cxnSp>
        <p:nvCxnSpPr>
          <p:cNvPr id="7" name="Straight Arrow Connector 6"/>
          <p:cNvCxnSpPr>
            <a:endCxn id="6" idx="1"/>
          </p:cNvCxnSpPr>
          <p:nvPr/>
        </p:nvCxnSpPr>
        <p:spPr>
          <a:xfrm flipV="1">
            <a:off x="2774375" y="3468981"/>
            <a:ext cx="542741" cy="58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4963036" y="34689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329778" y="319466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send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Overview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Forwarding consists of pipelines and strategies</a:t>
            </a:r>
          </a:p>
          <a:p>
            <a:r>
              <a:rPr lang="en-US" smtClean="0"/>
              <a:t>Pipeline: a series of steps that operate on a packet or a PIT entry</a:t>
            </a:r>
          </a:p>
          <a:p>
            <a:r>
              <a:rPr lang="en-US" smtClean="0"/>
              <a:t>Strategy: a decision maker on whether, when, and where to forward an Interest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 dirty="0" smtClean="0"/>
              <a:t>Interest loop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rebuff</a:t>
            </a:r>
          </a:p>
          <a:p>
            <a:r>
              <a:rPr lang="en-US" dirty="0" smtClean="0"/>
              <a:t>Interest unsatisfied</a:t>
            </a:r>
          </a:p>
          <a:p>
            <a:r>
              <a:rPr lang="en-US" dirty="0" smtClean="0"/>
              <a:t>incoming Data</a:t>
            </a:r>
          </a:p>
          <a:p>
            <a:r>
              <a:rPr lang="en-US" dirty="0" smtClean="0"/>
              <a:t>Data unsolicited</a:t>
            </a:r>
          </a:p>
          <a:p>
            <a:r>
              <a:rPr lang="en-US" dirty="0" smtClean="0"/>
              <a:t>outgoing Data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557780" y="315376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building block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2557780" y="247380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pipeline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2557780" y="45136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tables feature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2557780" y="3833733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2557780" y="519366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face feature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2357284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incoming Interest</a:t>
            </a:r>
            <a:endParaRPr lang="en-US" dirty="0"/>
          </a:p>
        </p:txBody>
      </p:sp>
      <p:sp>
        <p:nvSpPr>
          <p:cNvPr id="7" name="Flowchart: Predefined Process 6"/>
          <p:cNvSpPr/>
          <p:nvPr/>
        </p:nvSpPr>
        <p:spPr>
          <a:xfrm>
            <a:off x="2357284" y="398712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incoming Data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777289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Interest</a:t>
            </a:r>
            <a:endParaRPr lang="en-US" dirty="0"/>
          </a:p>
        </p:txBody>
      </p:sp>
      <p:sp>
        <p:nvSpPr>
          <p:cNvPr id="9" name="Flowchart: Predefined Process 8"/>
          <p:cNvSpPr/>
          <p:nvPr/>
        </p:nvSpPr>
        <p:spPr>
          <a:xfrm>
            <a:off x="7772892" y="400541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072462" y="218993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 API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5072462" y="327709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original strategy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072462" y="273351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broadcast strategy</a:t>
            </a:r>
            <a:endParaRPr lang="en-US" dirty="0"/>
          </a:p>
        </p:txBody>
      </p:sp>
      <p:sp>
        <p:nvSpPr>
          <p:cNvPr id="13" name="Flowchart: Predefined Process 12"/>
          <p:cNvSpPr/>
          <p:nvPr/>
        </p:nvSpPr>
        <p:spPr>
          <a:xfrm>
            <a:off x="7772892" y="202853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rebuff</a:t>
            </a:r>
            <a:endParaRPr lang="en-US" dirty="0"/>
          </a:p>
        </p:txBody>
      </p:sp>
      <p:sp>
        <p:nvSpPr>
          <p:cNvPr id="14" name="Flowchart: Predefined Process 13"/>
          <p:cNvSpPr/>
          <p:nvPr/>
        </p:nvSpPr>
        <p:spPr>
          <a:xfrm>
            <a:off x="941881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unsatisfied</a:t>
            </a:r>
            <a:endParaRPr lang="en-US" dirty="0"/>
          </a:p>
        </p:txBody>
      </p:sp>
      <p:sp>
        <p:nvSpPr>
          <p:cNvPr id="15" name="Flowchart: Predefined Process 14"/>
          <p:cNvSpPr/>
          <p:nvPr/>
        </p:nvSpPr>
        <p:spPr>
          <a:xfrm>
            <a:off x="2357284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loop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5072462" y="3820672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best route strategy</a:t>
            </a:r>
            <a:endParaRPr lang="en-US" dirty="0"/>
          </a:p>
        </p:txBody>
      </p:sp>
      <p:sp>
        <p:nvSpPr>
          <p:cNvPr id="18" name="Flowchart: Predefined Process 17"/>
          <p:cNvSpPr/>
          <p:nvPr/>
        </p:nvSpPr>
        <p:spPr>
          <a:xfrm>
            <a:off x="2357284" y="45357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unsolicited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630620" y="4072980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CS lookup</a:t>
            </a:r>
            <a:endParaRPr lang="en-US" dirty="0"/>
          </a:p>
        </p:txBody>
      </p:sp>
      <p:sp>
        <p:nvSpPr>
          <p:cNvPr id="8" name="Flowchart: Predefined Process 7"/>
          <p:cNvSpPr/>
          <p:nvPr/>
        </p:nvSpPr>
        <p:spPr>
          <a:xfrm>
            <a:off x="2892176" y="565885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Data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2641945" y="2736105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PIT insert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9546921" y="273140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</a:t>
            </a:r>
            <a:r>
              <a:rPr lang="en-US" sz="1600" dirty="0" err="1" smtClean="0"/>
              <a:t>unsatisfy</a:t>
            </a:r>
            <a:r>
              <a:rPr lang="en-US" sz="1600" dirty="0" smtClean="0"/>
              <a:t> &amp; straggler timer</a:t>
            </a:r>
            <a:endParaRPr lang="en-US" sz="1600" dirty="0"/>
          </a:p>
        </p:txBody>
      </p:sp>
      <p:cxnSp>
        <p:nvCxnSpPr>
          <p:cNvPr id="17" name="Straight Arrow Connector 16"/>
          <p:cNvCxnSpPr>
            <a:stCxn id="6" idx="2"/>
            <a:endCxn id="8" idx="0"/>
          </p:cNvCxnSpPr>
          <p:nvPr/>
        </p:nvCxnSpPr>
        <p:spPr>
          <a:xfrm flipH="1">
            <a:off x="3715136" y="5170260"/>
            <a:ext cx="12764" cy="48859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Flowchart: Decision 22"/>
          <p:cNvSpPr/>
          <p:nvPr/>
        </p:nvSpPr>
        <p:spPr>
          <a:xfrm>
            <a:off x="5300567" y="4072980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app-chosen </a:t>
            </a:r>
            <a:r>
              <a:rPr lang="en-US" dirty="0" err="1" smtClean="0"/>
              <a:t>nexthops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29" name="Rectangle 28"/>
          <p:cNvSpPr/>
          <p:nvPr/>
        </p:nvSpPr>
        <p:spPr>
          <a:xfrm>
            <a:off x="7837292" y="4347300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FIB lookup</a:t>
            </a:r>
            <a:endParaRPr lang="en-US" dirty="0"/>
          </a:p>
        </p:txBody>
      </p:sp>
      <p:cxnSp>
        <p:nvCxnSpPr>
          <p:cNvPr id="31" name="Straight Arrow Connector 30"/>
          <p:cNvCxnSpPr>
            <a:stCxn id="23" idx="3"/>
            <a:endCxn id="29" idx="1"/>
          </p:cNvCxnSpPr>
          <p:nvPr/>
        </p:nvCxnSpPr>
        <p:spPr>
          <a:xfrm>
            <a:off x="7495127" y="4621620"/>
            <a:ext cx="34216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/>
          <p:cNvSpPr/>
          <p:nvPr/>
        </p:nvSpPr>
        <p:spPr>
          <a:xfrm>
            <a:off x="9958599" y="434730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dispatch to strategy</a:t>
            </a:r>
            <a:endParaRPr lang="en-US" dirty="0"/>
          </a:p>
        </p:txBody>
      </p:sp>
      <p:cxnSp>
        <p:nvCxnSpPr>
          <p:cNvPr id="36" name="Straight Arrow Connector 35"/>
          <p:cNvCxnSpPr>
            <a:stCxn id="29" idx="3"/>
            <a:endCxn id="34" idx="1"/>
          </p:cNvCxnSpPr>
          <p:nvPr/>
        </p:nvCxnSpPr>
        <p:spPr>
          <a:xfrm>
            <a:off x="9483212" y="4621620"/>
            <a:ext cx="4753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Elbow Connector 54"/>
          <p:cNvCxnSpPr>
            <a:stCxn id="11" idx="3"/>
            <a:endCxn id="6" idx="1"/>
          </p:cNvCxnSpPr>
          <p:nvPr/>
        </p:nvCxnSpPr>
        <p:spPr>
          <a:xfrm flipH="1">
            <a:off x="2630620" y="3005721"/>
            <a:ext cx="8562221" cy="1615899"/>
          </a:xfrm>
          <a:prstGeom prst="bentConnector5">
            <a:avLst>
              <a:gd name="adj1" fmla="val -2670"/>
              <a:gd name="adj2" fmla="val 41512"/>
              <a:gd name="adj3" fmla="val 10267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Flowchart: Predefined Process 56"/>
          <p:cNvSpPr/>
          <p:nvPr/>
        </p:nvSpPr>
        <p:spPr>
          <a:xfrm>
            <a:off x="8074985" y="565885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outgoing Interest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3730414" y="525991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6414618" y="517026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64" name="Rectangle 63"/>
          <p:cNvSpPr/>
          <p:nvPr/>
        </p:nvSpPr>
        <p:spPr>
          <a:xfrm>
            <a:off x="495562" y="2736105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receive Interest</a:t>
            </a:r>
            <a:endParaRPr lang="en-US" dirty="0"/>
          </a:p>
        </p:txBody>
      </p:sp>
      <p:cxnSp>
        <p:nvCxnSpPr>
          <p:cNvPr id="74" name="Straight Arrow Connector 73"/>
          <p:cNvCxnSpPr>
            <a:stCxn id="34" idx="3"/>
          </p:cNvCxnSpPr>
          <p:nvPr/>
        </p:nvCxnSpPr>
        <p:spPr>
          <a:xfrm>
            <a:off x="11604519" y="4621620"/>
            <a:ext cx="3416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Flowchart: Decision 29"/>
          <p:cNvSpPr/>
          <p:nvPr/>
        </p:nvSpPr>
        <p:spPr>
          <a:xfrm>
            <a:off x="4902711" y="24570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detect loop</a:t>
            </a:r>
            <a:endParaRPr lang="en-US" dirty="0"/>
          </a:p>
        </p:txBody>
      </p:sp>
      <p:cxnSp>
        <p:nvCxnSpPr>
          <p:cNvPr id="20" name="Straight Arrow Connector 19"/>
          <p:cNvCxnSpPr>
            <a:stCxn id="64" idx="3"/>
            <a:endCxn id="10" idx="1"/>
          </p:cNvCxnSpPr>
          <p:nvPr/>
        </p:nvCxnSpPr>
        <p:spPr>
          <a:xfrm>
            <a:off x="2141482" y="3010425"/>
            <a:ext cx="50046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lowchart: Predefined Process 38"/>
          <p:cNvSpPr/>
          <p:nvPr/>
        </p:nvSpPr>
        <p:spPr>
          <a:xfrm>
            <a:off x="5177031" y="161024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Interest loop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30" idx="0"/>
            <a:endCxn id="39" idx="2"/>
          </p:cNvCxnSpPr>
          <p:nvPr/>
        </p:nvCxnSpPr>
        <p:spPr>
          <a:xfrm flipV="1">
            <a:off x="5999991" y="2158881"/>
            <a:ext cx="0" cy="2982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>
            <a:stCxn id="6" idx="3"/>
            <a:endCxn id="23" idx="1"/>
          </p:cNvCxnSpPr>
          <p:nvPr/>
        </p:nvCxnSpPr>
        <p:spPr>
          <a:xfrm>
            <a:off x="4825180" y="4621620"/>
            <a:ext cx="47538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5999991" y="213616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47" name="Rectangle 46"/>
          <p:cNvSpPr/>
          <p:nvPr/>
        </p:nvSpPr>
        <p:spPr>
          <a:xfrm>
            <a:off x="7499136" y="273140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insert </a:t>
            </a:r>
            <a:r>
              <a:rPr lang="en-US" dirty="0" err="1" smtClean="0"/>
              <a:t>InRecord</a:t>
            </a:r>
            <a:endParaRPr lang="en-US" dirty="0"/>
          </a:p>
        </p:txBody>
      </p:sp>
      <p:cxnSp>
        <p:nvCxnSpPr>
          <p:cNvPr id="9" name="Straight Arrow Connector 8"/>
          <p:cNvCxnSpPr>
            <a:stCxn id="10" idx="3"/>
            <a:endCxn id="30" idx="1"/>
          </p:cNvCxnSpPr>
          <p:nvPr/>
        </p:nvCxnSpPr>
        <p:spPr>
          <a:xfrm flipV="1">
            <a:off x="4287865" y="3005721"/>
            <a:ext cx="614846" cy="470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30" idx="3"/>
            <a:endCxn id="47" idx="1"/>
          </p:cNvCxnSpPr>
          <p:nvPr/>
        </p:nvCxnSpPr>
        <p:spPr>
          <a:xfrm>
            <a:off x="7097271" y="3005721"/>
            <a:ext cx="40186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47" idx="3"/>
            <a:endCxn id="11" idx="1"/>
          </p:cNvCxnSpPr>
          <p:nvPr/>
        </p:nvCxnSpPr>
        <p:spPr>
          <a:xfrm>
            <a:off x="9145056" y="3005721"/>
            <a:ext cx="40186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Left Brace 39"/>
          <p:cNvSpPr/>
          <p:nvPr/>
        </p:nvSpPr>
        <p:spPr>
          <a:xfrm>
            <a:off x="6867253" y="551073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1" name="TextBox 40"/>
          <p:cNvSpPr txBox="1"/>
          <p:nvPr/>
        </p:nvSpPr>
        <p:spPr>
          <a:xfrm>
            <a:off x="6981519" y="5580520"/>
            <a:ext cx="96096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foreach</a:t>
            </a:r>
            <a:endParaRPr lang="en-US" dirty="0" smtClean="0"/>
          </a:p>
          <a:p>
            <a:r>
              <a:rPr lang="en-US" dirty="0" err="1" smtClean="0"/>
              <a:t>nexthop</a:t>
            </a:r>
            <a:endParaRPr lang="en-US" dirty="0"/>
          </a:p>
        </p:txBody>
      </p:sp>
      <p:cxnSp>
        <p:nvCxnSpPr>
          <p:cNvPr id="18" name="Elbow Connector 17"/>
          <p:cNvCxnSpPr>
            <a:stCxn id="23" idx="2"/>
            <a:endCxn id="40" idx="1"/>
          </p:cNvCxnSpPr>
          <p:nvPr/>
        </p:nvCxnSpPr>
        <p:spPr>
          <a:xfrm rot="16200000" flipH="1">
            <a:off x="6203861" y="5364246"/>
            <a:ext cx="857379" cy="46940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forward according to app-chosen </a:t>
            </a:r>
            <a:r>
              <a:rPr lang="en-US" dirty="0" err="1" smtClean="0"/>
              <a:t>nexthops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incoming Interest, if its local control header contains </a:t>
            </a:r>
            <a:r>
              <a:rPr lang="en-US" dirty="0" err="1" smtClean="0"/>
              <a:t>nexthops</a:t>
            </a:r>
            <a:r>
              <a:rPr lang="en-US" dirty="0" smtClean="0"/>
              <a:t> chosen by application, forward to these </a:t>
            </a:r>
            <a:r>
              <a:rPr lang="en-US" dirty="0" err="1" smtClean="0"/>
              <a:t>nexthops</a:t>
            </a:r>
            <a:endParaRPr lang="en-US" dirty="0" smtClean="0"/>
          </a:p>
          <a:p>
            <a:pPr lvl="1"/>
            <a:r>
              <a:rPr lang="en-US" dirty="0" smtClean="0"/>
              <a:t>Strategy is not used; outgoing Interest pipeline is still used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34014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Interest 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FIB entry and incoming Interest, determine which strategy should process this Interest, and trigger that strategy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59201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considered looped</a:t>
            </a:r>
          </a:p>
          <a:p>
            <a:pPr lvl="1"/>
            <a:r>
              <a:rPr lang="en-US" dirty="0" smtClean="0"/>
              <a:t>This pipeline is currently empty, which means Interest packet is dropped. NACK support could be added here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9</a:t>
            </a:fld>
            <a:endParaRPr lang="en-US" dirty="0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4050970" y="5181067"/>
            <a:ext cx="67253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534</Words>
  <Application>Microsoft Office PowerPoint</Application>
  <PresentationFormat>Widescreen</PresentationFormat>
  <Paragraphs>136</Paragraphs>
  <Slides>19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3" baseType="lpstr">
      <vt:lpstr>Arial</vt:lpstr>
      <vt:lpstr>Calibri</vt:lpstr>
      <vt:lpstr>Calibri Light</vt:lpstr>
      <vt:lpstr>Office Theme</vt:lpstr>
      <vt:lpstr>NFD forwarding pipelines</vt:lpstr>
      <vt:lpstr>Overview</vt:lpstr>
      <vt:lpstr>Pipelines</vt:lpstr>
      <vt:lpstr>Legend in diagrams</vt:lpstr>
      <vt:lpstr>PowerPoint Presentation</vt:lpstr>
      <vt:lpstr>incoming Interest pipeline</vt:lpstr>
      <vt:lpstr>forward according to app-chosen nexthops</vt:lpstr>
      <vt:lpstr>dispatch incoming Interest to strategy</vt:lpstr>
      <vt:lpstr>Interest loop pipeline</vt:lpstr>
      <vt:lpstr>outgoing Interest pipeline</vt:lpstr>
      <vt:lpstr>pick outgoing Interest packet</vt:lpstr>
      <vt:lpstr>set PIT unsatisfy timer</vt:lpstr>
      <vt:lpstr>Interest rebuff pipeline</vt:lpstr>
      <vt:lpstr>Interest unsatisfied pipeline</vt:lpstr>
      <vt:lpstr>incoming Data pipeline</vt:lpstr>
      <vt:lpstr>set PIT straggler timer</vt:lpstr>
      <vt:lpstr>Data unsolicited pipeline</vt:lpstr>
      <vt:lpstr>outgoing Data pipeline</vt:lpstr>
      <vt:lpstr>Pass-through traffic manager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2014-01-30T06:18:57Z</dcterms:modified>
</cp:coreProperties>
</file>

<file path=docProps/thumbnail.jpeg>
</file>