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57" r:id="rId3"/>
    <p:sldId id="276" r:id="rId4"/>
    <p:sldId id="260" r:id="rId5"/>
    <p:sldId id="277" r:id="rId6"/>
    <p:sldId id="278" r:id="rId7"/>
    <p:sldId id="288" r:id="rId8"/>
    <p:sldId id="287" r:id="rId9"/>
    <p:sldId id="280" r:id="rId10"/>
    <p:sldId id="281" r:id="rId11"/>
    <p:sldId id="283" r:id="rId12"/>
    <p:sldId id="285" r:id="rId13"/>
    <p:sldId id="282" r:id="rId14"/>
    <p:sldId id="284" r:id="rId15"/>
    <p:sldId id="290" r:id="rId1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00A15C55-8517-42AA-B614-E9B94910E393}" styleName="Medium Style 2 - Acc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1E171933-4619-4E11-9A3F-F7608DF75F80}" styleName="Medium Style 1 - Accent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4"/>
              </a:solidFill>
            </a:ln>
          </a:left>
          <a:right>
            <a:ln w="12700" cmpd="sng">
              <a:solidFill>
                <a:schemeClr val="accent4"/>
              </a:solidFill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 w="12700" cmpd="sng">
              <a:solidFill>
                <a:schemeClr val="accent4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4">
              <a:tint val="20000"/>
            </a:schemeClr>
          </a:solidFill>
        </a:fill>
      </a:tcStyle>
    </a:band1H>
    <a:band1V>
      <a:tcStyle>
        <a:tcBdr/>
        <a:fill>
          <a:solidFill>
            <a:schemeClr val="accent4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4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4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75" d="100"/>
          <a:sy n="75" d="100"/>
        </p:scale>
        <p:origin x="354" y="7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A317640-B821-4E3C-83BD-67A5E47171CD}" type="datetimeFigureOut">
              <a:rPr lang="en-US" smtClean="0"/>
              <a:t>6/27/2014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B1FE9F9-EDCE-494C-A88E-FFD238A228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101534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5B1FE9F9-EDCE-494C-A88E-FFD238A228B1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02995980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01D1AF2-0777-475F-A4FF-01CA02F4D0B9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147195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BA731DC-0B92-47AF-9E47-086309D88902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939293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4656FE3-6163-46DA-91C1-23FB7E8687AB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778717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95DBDD-CC34-4E8C-A7DE-BC0976EBD45C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0672732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2BDCE26-7179-4EE1-A5CC-DE6EA955FB89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8877294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6CC0865-AEA8-4516-923C-59A403728CD4}" type="datetime1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530175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27F3883-E8FC-4265-95ED-49E74A309D27}" type="datetime1">
              <a:rPr lang="en-US" smtClean="0"/>
              <a:t>6/27/2014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551283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6F2952-3449-44E8-B8A2-48A7C3EE273D}" type="datetime1">
              <a:rPr lang="en-US" smtClean="0"/>
              <a:t>6/27/2014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536095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81AECD3-2DD5-46C1-97B8-27142B1A0234}" type="datetime1">
              <a:rPr lang="en-US" smtClean="0"/>
              <a:t>6/27/2014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0989203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05A965-1F55-4757-8CAF-03C9BB17EE42}" type="datetime1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2117679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B891608-9669-4D5E-907B-927B811319DE}" type="datetime1">
              <a:rPr lang="en-US" smtClean="0"/>
              <a:t>6/27/2014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177025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6EDF6C0-AB73-44FB-BD90-95A0991355C1}" type="datetime1">
              <a:rPr lang="en-US" smtClean="0"/>
              <a:t>6/27/2014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19081F-58A7-4D4C-A098-5DAE32C4F8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279859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NFD tables conceptual structure and algorithms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err="1" smtClean="0"/>
              <a:t>Junxiao</a:t>
            </a:r>
            <a:r>
              <a:rPr lang="en-US" dirty="0" smtClean="0"/>
              <a:t> Shi, 2014-01-17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80641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CS 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Given an Interest, find the best CS entry that satisfies this Interest, or determine that no CS entry could satisfy this Interest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in the ordered sequence, locate the starting point</a:t>
            </a:r>
          </a:p>
          <a:p>
            <a:pPr lvl="2"/>
            <a:r>
              <a:rPr lang="en-US" dirty="0" smtClean="0"/>
              <a:t>if Interest has Exclude selector that start with &lt;Any&gt;&lt;</a:t>
            </a:r>
            <a:r>
              <a:rPr lang="en-US" dirty="0" err="1" smtClean="0"/>
              <a:t>Compoent</a:t>
            </a:r>
            <a:r>
              <a:rPr lang="en-US" dirty="0" smtClean="0"/>
              <a:t>&gt;K&lt;/Component&gt; (so that anything less than or equal to K is excluded, starting point is Interest Name plus K</a:t>
            </a:r>
          </a:p>
          <a:p>
            <a:pPr lvl="2"/>
            <a:r>
              <a:rPr lang="en-US" dirty="0" smtClean="0"/>
              <a:t>otherwise, starting point is the first CS entry whose Name is greater than or equal to Interest Name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set </a:t>
            </a:r>
            <a:r>
              <a:rPr lang="en-US" dirty="0" err="1" smtClean="0"/>
              <a:t>nameLength</a:t>
            </a:r>
            <a:r>
              <a:rPr lang="en-US" dirty="0" smtClean="0"/>
              <a:t> to the number of components in the Interest, set </a:t>
            </a:r>
            <a:r>
              <a:rPr lang="en-US" dirty="0" err="1" smtClean="0"/>
              <a:t>lastMatch</a:t>
            </a:r>
            <a:r>
              <a:rPr lang="en-US" dirty="0" smtClean="0"/>
              <a:t> to nil</a:t>
            </a: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990306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CS lookup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if last component in Interest Name may be an implicit digest, compute the digest of current CS entry</a:t>
            </a:r>
          </a:p>
          <a:p>
            <a:pPr lvl="2"/>
            <a:r>
              <a:rPr lang="en-US" dirty="0" smtClean="0"/>
              <a:t>last component in Interest Name may be an implicit digest, if </a:t>
            </a:r>
            <a:r>
              <a:rPr lang="en-US" dirty="0" err="1" smtClean="0"/>
              <a:t>MinSuffixComponents</a:t>
            </a:r>
            <a:r>
              <a:rPr lang="en-US" dirty="0" smtClean="0"/>
              <a:t> is less than or equal to 1, and last component has 32 octets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if Interest Name is not a prefix of current CS entry's Name plus implicit digest if computed, </a:t>
            </a:r>
            <a:r>
              <a:rPr lang="en-US" dirty="0" err="1" smtClean="0"/>
              <a:t>goto</a:t>
            </a:r>
            <a:r>
              <a:rPr lang="en-US" dirty="0" smtClean="0"/>
              <a:t> step 9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if current CS entry violates </a:t>
            </a:r>
            <a:r>
              <a:rPr lang="en-US" dirty="0" err="1" smtClean="0"/>
              <a:t>MinSuffixComponents</a:t>
            </a:r>
            <a:r>
              <a:rPr lang="en-US" dirty="0" smtClean="0"/>
              <a:t>, </a:t>
            </a:r>
            <a:r>
              <a:rPr lang="en-US" dirty="0" err="1" smtClean="0"/>
              <a:t>MaxSuffixComponents</a:t>
            </a:r>
            <a:r>
              <a:rPr lang="en-US" dirty="0" smtClean="0"/>
              <a:t>, </a:t>
            </a:r>
            <a:r>
              <a:rPr lang="en-US" dirty="0" err="1" smtClean="0"/>
              <a:t>PublisherPublicKeyLocator</a:t>
            </a:r>
            <a:r>
              <a:rPr lang="en-US" dirty="0" smtClean="0"/>
              <a:t>, Exclude, </a:t>
            </a:r>
            <a:r>
              <a:rPr lang="en-US" dirty="0" err="1" smtClean="0"/>
              <a:t>MustBeFresh</a:t>
            </a:r>
            <a:r>
              <a:rPr lang="en-US" dirty="0" smtClean="0"/>
              <a:t> selectors, go to step 8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if </a:t>
            </a:r>
            <a:r>
              <a:rPr lang="en-US" dirty="0" err="1" smtClean="0"/>
              <a:t>ChildSelector</a:t>
            </a:r>
            <a:r>
              <a:rPr lang="en-US" dirty="0" smtClean="0"/>
              <a:t> prefers leftmost child, return current CS entry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if </a:t>
            </a:r>
            <a:r>
              <a:rPr lang="en-US" dirty="0" err="1" smtClean="0"/>
              <a:t>ChildSelector</a:t>
            </a:r>
            <a:r>
              <a:rPr lang="en-US" dirty="0" smtClean="0"/>
              <a:t> prefers rightmost child, and ((</a:t>
            </a:r>
            <a:r>
              <a:rPr lang="en-US" dirty="0" err="1" smtClean="0"/>
              <a:t>lastMatch</a:t>
            </a:r>
            <a:r>
              <a:rPr lang="en-US" dirty="0" smtClean="0"/>
              <a:t> is nil) or (current CS entry and </a:t>
            </a:r>
            <a:r>
              <a:rPr lang="en-US" dirty="0" err="1" smtClean="0"/>
              <a:t>lastMatch</a:t>
            </a:r>
            <a:r>
              <a:rPr lang="en-US" dirty="0" smtClean="0"/>
              <a:t> have different </a:t>
            </a:r>
            <a:r>
              <a:rPr lang="en-US" dirty="0" err="1" smtClean="0"/>
              <a:t>nameLength-th</a:t>
            </a:r>
            <a:r>
              <a:rPr lang="en-US" dirty="0" smtClean="0"/>
              <a:t> component)), set </a:t>
            </a:r>
            <a:r>
              <a:rPr lang="en-US" dirty="0" err="1" smtClean="0"/>
              <a:t>lastMatch</a:t>
            </a:r>
            <a:r>
              <a:rPr lang="en-US" dirty="0" smtClean="0"/>
              <a:t> to current CS entry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move to next CS entry in the ordered sequence, and </a:t>
            </a:r>
            <a:r>
              <a:rPr lang="en-US" dirty="0" err="1" smtClean="0"/>
              <a:t>goto</a:t>
            </a:r>
            <a:r>
              <a:rPr lang="en-US" dirty="0" smtClean="0"/>
              <a:t> step 3</a:t>
            </a:r>
          </a:p>
          <a:p>
            <a:pPr marL="914400" lvl="1" indent="-457200">
              <a:buFont typeface="+mj-lt"/>
              <a:buAutoNum type="arabicPeriod" startAt="3"/>
            </a:pPr>
            <a:r>
              <a:rPr lang="en-US" dirty="0" smtClean="0"/>
              <a:t>return </a:t>
            </a:r>
            <a:r>
              <a:rPr lang="en-US" dirty="0" err="1" smtClean="0"/>
              <a:t>lastMatch</a:t>
            </a:r>
            <a:endParaRPr lang="en-US" dirty="0" smtClean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7059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90688"/>
            <a:ext cx="232102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</a:t>
            </a:r>
          </a:p>
          <a:p>
            <a:r>
              <a:rPr lang="en-US" dirty="0" smtClean="0"/>
              <a:t>Name: /example/C</a:t>
            </a:r>
          </a:p>
          <a:p>
            <a:r>
              <a:rPr lang="en-US" dirty="0" err="1" smtClean="0"/>
              <a:t>ChildSelector</a:t>
            </a:r>
            <a:r>
              <a:rPr lang="en-US" dirty="0" smtClean="0"/>
              <a:t>: leftmost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077496169"/>
              </p:ext>
            </p:extLst>
          </p:nvPr>
        </p:nvGraphicFramePr>
        <p:xfrm>
          <a:off x="3682632" y="2003205"/>
          <a:ext cx="4164038" cy="111252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12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93933" y="2774132"/>
            <a:ext cx="133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 of prefix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2288775" y="2766422"/>
            <a:ext cx="1350498" cy="37704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51047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90688"/>
            <a:ext cx="2504660" cy="147732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</a:t>
            </a:r>
          </a:p>
          <a:p>
            <a:r>
              <a:rPr lang="en-US" dirty="0" smtClean="0"/>
              <a:t>Name: /example/C</a:t>
            </a:r>
          </a:p>
          <a:p>
            <a:r>
              <a:rPr lang="en-US" dirty="0" smtClean="0"/>
              <a:t>Exclude: (-∞,m],[</a:t>
            </a:r>
            <a:r>
              <a:rPr lang="en-US" dirty="0" err="1" smtClean="0"/>
              <a:t>s,w</a:t>
            </a:r>
            <a:r>
              <a:rPr lang="en-US" dirty="0" smtClean="0"/>
              <a:t>]</a:t>
            </a:r>
          </a:p>
          <a:p>
            <a:r>
              <a:rPr lang="en-US" dirty="0" err="1" smtClean="0"/>
              <a:t>ChildSelector</a:t>
            </a:r>
            <a:r>
              <a:rPr lang="en-US" dirty="0" smtClean="0"/>
              <a:t>: leftmost</a:t>
            </a:r>
          </a:p>
          <a:p>
            <a:r>
              <a:rPr lang="en-US" dirty="0" err="1" smtClean="0"/>
              <a:t>MinSuffixComponents</a:t>
            </a:r>
            <a:r>
              <a:rPr lang="en-US" dirty="0" smtClean="0"/>
              <a:t>: 3</a:t>
            </a:r>
            <a:endParaRPr lang="en-US" dirty="0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83571575"/>
              </p:ext>
            </p:extLst>
          </p:nvPr>
        </p:nvGraphicFramePr>
        <p:xfrm>
          <a:off x="3682632" y="2003205"/>
          <a:ext cx="4164038" cy="333756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/example/C/h/1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/example/C/m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</a:t>
                      </a:r>
                      <a:r>
                        <a:rPr lang="en-US" dirty="0" err="1" smtClean="0"/>
                        <a:t>C/n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/example/C/s/2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/example/C/y/3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/example/C/y/4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2176218" y="3480533"/>
            <a:ext cx="1350498" cy="37704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13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93934" y="3488243"/>
            <a:ext cx="167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violates Exclude</a:t>
            </a:r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7893934" y="3857575"/>
            <a:ext cx="304506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violates </a:t>
            </a:r>
            <a:r>
              <a:rPr lang="en-US" dirty="0" err="1" smtClean="0"/>
              <a:t>MinSuffixComponents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7893934" y="4189463"/>
            <a:ext cx="167366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violates Exclude</a:t>
            </a:r>
            <a:endParaRPr lang="en-US" dirty="0"/>
          </a:p>
        </p:txBody>
      </p:sp>
      <p:sp>
        <p:nvSpPr>
          <p:cNvPr id="14" name="TextBox 13"/>
          <p:cNvSpPr txBox="1"/>
          <p:nvPr/>
        </p:nvSpPr>
        <p:spPr>
          <a:xfrm>
            <a:off x="7893933" y="4521351"/>
            <a:ext cx="9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matches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264999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6 -3.7037E-6 L -0.00026 0.0574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3" y="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05741 L -0.00026 0.11158 " pathEditMode="relative" rAng="0" ptsTypes="AA">
                                      <p:cBhvr>
                                        <p:cTn id="2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00026 0.11158 L -0.00026 0.16389 " pathEditMode="relative" rAng="0" ptsTypes="AA">
                                      <p:cBhvr>
                                        <p:cTn id="3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616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11" grpId="0"/>
      <p:bldP spid="12" grpId="0"/>
      <p:bldP spid="13" grpId="0"/>
      <p:bldP spid="14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90688"/>
            <a:ext cx="2445991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</a:t>
            </a:r>
          </a:p>
          <a:p>
            <a:r>
              <a:rPr lang="en-US" dirty="0" smtClean="0"/>
              <a:t>Name: /example/C</a:t>
            </a:r>
          </a:p>
          <a:p>
            <a:r>
              <a:rPr lang="en-US" dirty="0" err="1" smtClean="0"/>
              <a:t>ChildSelector</a:t>
            </a:r>
            <a:r>
              <a:rPr lang="en-US" dirty="0" smtClean="0"/>
              <a:t>: rightmost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646979119"/>
              </p:ext>
            </p:extLst>
          </p:nvPr>
        </p:nvGraphicFramePr>
        <p:xfrm>
          <a:off x="3682632" y="2003205"/>
          <a:ext cx="4164038" cy="333756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/example/C/p/1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/example/C/p/2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/example/C/q/1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/example/C/q/2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/example/C/r/1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/example/C/r/2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6" name="Right Arrow 5"/>
          <p:cNvSpPr/>
          <p:nvPr/>
        </p:nvSpPr>
        <p:spPr>
          <a:xfrm>
            <a:off x="2288775" y="2728977"/>
            <a:ext cx="1350498" cy="37704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14</a:t>
            </a:fld>
            <a:endParaRPr lang="en-US"/>
          </a:p>
        </p:txBody>
      </p:sp>
      <p:sp>
        <p:nvSpPr>
          <p:cNvPr id="3" name="Right Arrow 2"/>
          <p:cNvSpPr/>
          <p:nvPr/>
        </p:nvSpPr>
        <p:spPr>
          <a:xfrm flipH="1">
            <a:off x="7932998" y="1313646"/>
            <a:ext cx="1355203" cy="377042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dirty="0" smtClean="0"/>
              <a:t>last match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7932998" y="4965540"/>
            <a:ext cx="133857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out of prefix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7307752" y="1321356"/>
            <a:ext cx="41229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nil</a:t>
            </a:r>
            <a:endParaRPr lang="en-US" dirty="0"/>
          </a:p>
        </p:txBody>
      </p:sp>
      <p:sp>
        <p:nvSpPr>
          <p:cNvPr id="15" name="TextBox 14"/>
          <p:cNvSpPr txBox="1"/>
          <p:nvPr/>
        </p:nvSpPr>
        <p:spPr>
          <a:xfrm>
            <a:off x="7932998" y="2774116"/>
            <a:ext cx="219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violates </a:t>
            </a:r>
            <a:r>
              <a:rPr lang="en-US" dirty="0" err="1" smtClean="0"/>
              <a:t>ChildSelector</a:t>
            </a:r>
            <a:endParaRPr lang="en-US" dirty="0"/>
          </a:p>
        </p:txBody>
      </p:sp>
      <p:sp>
        <p:nvSpPr>
          <p:cNvPr id="16" name="TextBox 15"/>
          <p:cNvSpPr txBox="1"/>
          <p:nvPr/>
        </p:nvSpPr>
        <p:spPr>
          <a:xfrm>
            <a:off x="7932998" y="3512780"/>
            <a:ext cx="219438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violates </a:t>
            </a:r>
            <a:r>
              <a:rPr lang="en-US" dirty="0" err="1" smtClean="0"/>
              <a:t>ChildSelector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759809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-1.48148E-6 L 0 0.2081 " pathEditMode="relative" rAng="0" ptsTypes="AA">
                                      <p:cBhvr>
                                        <p:cTn id="12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0394"/>
                                    </p:animMotion>
                                  </p:childTnLst>
                                </p:cTn>
                              </p:par>
                              <p:par>
                                <p:cTn id="13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-2.96296E-6 L 1.04167E-6 0.05718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47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26" presetClass="emph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22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23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05718 L 1.04167E-6 0.11459 " pathEditMode="relative" rAng="0" ptsTypes="AA">
                                      <p:cBhvr>
                                        <p:cTn id="2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42" presetClass="path" presetSubtype="0" accel="50000" decel="50000" fill="hold" grpId="2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2081 L 0 0.31783 " pathEditMode="relative" rAng="0" ptsTypes="AA">
                                      <p:cBhvr>
                                        <p:cTn id="31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64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42" presetClass="path" presetSubtype="0" accel="50000" decel="5000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16667E-7 0.11459 L 1.04167E-6 0.16366 " pathEditMode="relative" rAng="0" ptsTypes="AA">
                                      <p:cBhvr>
                                        <p:cTn id="4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52" y="2454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26" presetClass="emph" presetSubtype="0" fill="hold" grpId="3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4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45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1.04167E-6 0.16366 L 0.00091 0.21598 " pathEditMode="relative" rAng="0" ptsTypes="AA">
                                      <p:cBhvr>
                                        <p:cTn id="4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9" y="1852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42" presetClass="path" presetSubtype="0" accel="50000" decel="50000" fill="hold" grpId="4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.31782 L 0 0.4206 " pathEditMode="relative" rAng="0" ptsTypes="AA">
                                      <p:cBhvr>
                                        <p:cTn id="53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5301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2000"/>
                            </p:stCondLst>
                            <p:childTnLst>
                              <p:par>
                                <p:cTn id="5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42" presetClass="path" presetSubtype="0" accel="50000" decel="5000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0.21598 L 0.00091 0.27338 " pathEditMode="relative" rAng="0" ptsTypes="AA">
                                      <p:cBhvr>
                                        <p:cTn id="62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87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6" presetClass="emph" presetSubtype="0" fill="hold" grpId="5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6" dur="500" tmFilter="0, 0; .2, .5; .8, .5; 1, 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67" dur="250" autoRev="1" fill="hold"/>
                                        <p:tgtEl>
                                          <p:spTgt spid="3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8" fill="hold">
                      <p:stCondLst>
                        <p:cond delay="indefinite"/>
                      </p:stCondLst>
                      <p:childTnLst>
                        <p:par>
                          <p:cTn id="69" fill="hold">
                            <p:stCondLst>
                              <p:cond delay="0"/>
                            </p:stCondLst>
                            <p:childTnLst>
                              <p:par>
                                <p:cTn id="70" presetID="42" presetClass="path" presetSubtype="0" accel="50000" decel="50000" fill="hold" grpId="6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00091 0.27338 L 0.00182 0.33241 " pathEditMode="relative" rAng="0" ptsTypes="AA">
                                      <p:cBhvr>
                                        <p:cTn id="71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708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2" fill="hold">
                      <p:stCondLst>
                        <p:cond delay="indefinite"/>
                      </p:stCondLst>
                      <p:childTnLst>
                        <p:par>
                          <p:cTn id="73" fill="hold">
                            <p:stCondLst>
                              <p:cond delay="0"/>
                            </p:stCondLst>
                            <p:childTnLst>
                              <p:par>
                                <p:cTn id="74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6" grpId="1" animBg="1"/>
      <p:bldP spid="6" grpId="2" animBg="1"/>
      <p:bldP spid="6" grpId="3" animBg="1"/>
      <p:bldP spid="6" grpId="4" animBg="1"/>
      <p:bldP spid="6" grpId="5" animBg="1"/>
      <p:bldP spid="6" grpId="6" animBg="1"/>
      <p:bldP spid="3" grpId="0" animBg="1"/>
      <p:bldP spid="3" grpId="1" animBg="1"/>
      <p:bldP spid="3" grpId="2" animBg="1"/>
      <p:bldP spid="3" grpId="3" animBg="1"/>
      <p:bldP spid="3" grpId="4" animBg="1"/>
      <p:bldP spid="3" grpId="5" animBg="1"/>
      <p:bldP spid="8" grpId="0"/>
      <p:bldP spid="9" grpId="0"/>
      <p:bldP spid="15" grpId="0"/>
      <p:bldP spid="1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lookup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690688"/>
            <a:ext cx="2667140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Interest</a:t>
            </a:r>
          </a:p>
          <a:p>
            <a:r>
              <a:rPr lang="en-US" dirty="0" smtClean="0"/>
              <a:t>Name: /example/C/…0002</a:t>
            </a:r>
          </a:p>
          <a:p>
            <a:r>
              <a:rPr lang="en-US" dirty="0" err="1" smtClean="0"/>
              <a:t>ChildSelector</a:t>
            </a:r>
            <a:r>
              <a:rPr lang="en-US" dirty="0" smtClean="0"/>
              <a:t>: leftmost</a:t>
            </a: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61350070"/>
              </p:ext>
            </p:extLst>
          </p:nvPr>
        </p:nvGraphicFramePr>
        <p:xfrm>
          <a:off x="3682632" y="2003205"/>
          <a:ext cx="4164038" cy="148336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15</a:t>
            </a:fld>
            <a:endParaRPr lang="en-US"/>
          </a:p>
        </p:txBody>
      </p:sp>
      <p:sp>
        <p:nvSpPr>
          <p:cNvPr id="11" name="TextBox 10"/>
          <p:cNvSpPr txBox="1"/>
          <p:nvPr/>
        </p:nvSpPr>
        <p:spPr>
          <a:xfrm>
            <a:off x="7893933" y="2731771"/>
            <a:ext cx="9764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/>
              <a:t>matches</a:t>
            </a:r>
            <a:endParaRPr lang="en-US" dirty="0"/>
          </a:p>
        </p:txBody>
      </p:sp>
      <p:sp>
        <p:nvSpPr>
          <p:cNvPr id="15" name="Right Arrow 14"/>
          <p:cNvSpPr/>
          <p:nvPr/>
        </p:nvSpPr>
        <p:spPr>
          <a:xfrm>
            <a:off x="2288775" y="2766422"/>
            <a:ext cx="1350498" cy="377042"/>
          </a:xfrm>
          <a:prstGeom prst="rightArrow">
            <a:avLst/>
          </a:prstGeom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5809527" y="2766422"/>
            <a:ext cx="1933937" cy="3009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…0002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418148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/>
      <p:bldP spid="15" grpId="0" animBg="1"/>
      <p:bldP spid="8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About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This document describes the conceptual structure of core tables in NFD, and the semantics of table algorithms</a:t>
            </a:r>
          </a:p>
          <a:p>
            <a:pPr lvl="1"/>
            <a:r>
              <a:rPr lang="en-US" dirty="0" smtClean="0"/>
              <a:t>The physical layout (</a:t>
            </a:r>
            <a:r>
              <a:rPr lang="en-US" dirty="0" err="1" smtClean="0"/>
              <a:t>eg</a:t>
            </a:r>
            <a:r>
              <a:rPr lang="en-US" dirty="0" smtClean="0"/>
              <a:t>. </a:t>
            </a:r>
            <a:r>
              <a:rPr lang="en-US" dirty="0" err="1" smtClean="0"/>
              <a:t>hashtable</a:t>
            </a:r>
            <a:r>
              <a:rPr lang="en-US" dirty="0" smtClean="0"/>
              <a:t>, tree, </a:t>
            </a:r>
            <a:r>
              <a:rPr lang="en-US" dirty="0" err="1" smtClean="0"/>
              <a:t>trie</a:t>
            </a:r>
            <a:r>
              <a:rPr lang="en-US" dirty="0" smtClean="0"/>
              <a:t>) is chosen by implementer, as long as all described algorithms can be provided</a:t>
            </a:r>
          </a:p>
          <a:p>
            <a:r>
              <a:rPr lang="en-US" dirty="0" smtClean="0"/>
              <a:t>This document focuses on how table entries are organized and accessed; it does not describe every field in an entry</a:t>
            </a:r>
          </a:p>
          <a:p>
            <a:pPr lvl="1"/>
            <a:r>
              <a:rPr lang="en-US" dirty="0" smtClean="0"/>
              <a:t>Fields that need to be understood by tables are described</a:t>
            </a:r>
          </a:p>
          <a:p>
            <a:pPr lvl="1"/>
            <a:r>
              <a:rPr lang="en-US" dirty="0" smtClean="0"/>
              <a:t>Fields inside an entry are not described, such as measurement, PIT downstream/upstream records, attributes and timers</a:t>
            </a:r>
          </a:p>
          <a:p>
            <a:r>
              <a:rPr lang="en-US" dirty="0" smtClean="0"/>
              <a:t>This slide deck contains animations. Enter slideshow to see them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54983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6191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entry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 entry contains information about a Data packet</a:t>
            </a:r>
          </a:p>
          <a:p>
            <a:r>
              <a:rPr lang="en-US" dirty="0" smtClean="0"/>
              <a:t>No duplicate CS entry is allowed</a:t>
            </a:r>
          </a:p>
          <a:p>
            <a:pPr lvl="1"/>
            <a:r>
              <a:rPr lang="en-US" dirty="0" smtClean="0"/>
              <a:t>Two Data packets are duplicate if they are identical byte-by-byte</a:t>
            </a:r>
          </a:p>
          <a:p>
            <a:r>
              <a:rPr lang="en-US" dirty="0" smtClean="0"/>
              <a:t>CS entry</a:t>
            </a:r>
          </a:p>
          <a:p>
            <a:pPr lvl="1"/>
            <a:r>
              <a:rPr lang="en-US" dirty="0" smtClean="0"/>
              <a:t>has a Data packet</a:t>
            </a:r>
          </a:p>
          <a:p>
            <a:pPr lvl="1"/>
            <a:r>
              <a:rPr lang="en-US" dirty="0" smtClean="0"/>
              <a:t>has the implicit digest, or indicates that the implicit digest is not yet computed</a:t>
            </a:r>
          </a:p>
          <a:p>
            <a:pPr lvl="1"/>
            <a:r>
              <a:rPr lang="en-US" dirty="0" smtClean="0"/>
              <a:t>has a stale time</a:t>
            </a:r>
          </a:p>
          <a:p>
            <a:pPr lvl="1"/>
            <a:r>
              <a:rPr lang="en-US" dirty="0" smtClean="0"/>
              <a:t>indicates whether the Data packet is unsolicited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26347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initialize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CS is initialized as empty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953666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insert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dirty="0" smtClean="0"/>
              <a:t>Given a Data packet, if CS admission policy permits it to be cached,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Data packet is not a duplicate to any existing CS entry, create a new CS entry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current Data packet is unsolicited, but the existing CS entry is not unsolicited, abort these steps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if the current Data packet is unsolicited, mark the CS entry as unsolicited; otherwise, mark the CS entry as not unsolicited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the stale time of CS entry is updated to now()+</a:t>
            </a:r>
            <a:r>
              <a:rPr lang="en-US" dirty="0" err="1" smtClean="0"/>
              <a:t>FreshnessPeriod</a:t>
            </a:r>
            <a:endParaRPr lang="en-US" dirty="0" smtClean="0"/>
          </a:p>
          <a:p>
            <a:r>
              <a:rPr lang="en-US" dirty="0" smtClean="0"/>
              <a:t>Notes for physical structure</a:t>
            </a:r>
          </a:p>
          <a:p>
            <a:pPr lvl="1"/>
            <a:r>
              <a:rPr lang="en-US" dirty="0" smtClean="0"/>
              <a:t>For supporting CS lookup algorithm, CS should be organized as an ordered sequence, sorted by canonical ordering of the Name with implicit digest</a:t>
            </a:r>
          </a:p>
          <a:p>
            <a:pPr lvl="1"/>
            <a:r>
              <a:rPr lang="en-US" dirty="0" smtClean="0"/>
              <a:t>Computation of implicit digest can be deferred until it's necessary to determine the order</a:t>
            </a: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487751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insert – deferred implicit digest computation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7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938854822"/>
              </p:ext>
            </p:extLst>
          </p:nvPr>
        </p:nvGraphicFramePr>
        <p:xfrm>
          <a:off x="1124627" y="2570364"/>
          <a:ext cx="4164038" cy="148336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50655"/>
              </p:ext>
            </p:extLst>
          </p:nvPr>
        </p:nvGraphicFramePr>
        <p:xfrm>
          <a:off x="6528581" y="3255199"/>
          <a:ext cx="4164038" cy="370840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610600" y="3275635"/>
            <a:ext cx="1933937" cy="3009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…0002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393803" y="3426106"/>
            <a:ext cx="1122744" cy="25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Rectangle 8"/>
          <p:cNvSpPr/>
          <p:nvPr/>
        </p:nvSpPr>
        <p:spPr>
          <a:xfrm>
            <a:off x="3205223" y="3368232"/>
            <a:ext cx="1933937" cy="3009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…0001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825936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insert – deferred implicit digest computation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8</a:t>
            </a:fld>
            <a:endParaRPr lang="en-US"/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183826347"/>
              </p:ext>
            </p:extLst>
          </p:nvPr>
        </p:nvGraphicFramePr>
        <p:xfrm>
          <a:off x="1124627" y="2570364"/>
          <a:ext cx="4164038" cy="1483360"/>
        </p:xfrm>
        <a:graphic>
          <a:graphicData uri="http://schemas.openxmlformats.org/drawingml/2006/table">
            <a:tbl>
              <a:tblPr firstRow="1"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Name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implicit digest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/example/B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/example/C/…0001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/example/D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dirty="0" smtClean="0"/>
                        <a:t>not computed</a:t>
                      </a:r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Table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46550655"/>
              </p:ext>
            </p:extLst>
          </p:nvPr>
        </p:nvGraphicFramePr>
        <p:xfrm>
          <a:off x="6528581" y="3255199"/>
          <a:ext cx="4164038" cy="370840"/>
        </p:xfrm>
        <a:graphic>
          <a:graphicData uri="http://schemas.openxmlformats.org/drawingml/2006/table">
            <a:tbl>
              <a:tblPr>
                <a:tableStyleId>{1E171933-4619-4E11-9A3F-F7608DF75F80}</a:tableStyleId>
              </a:tblPr>
              <a:tblGrid>
                <a:gridCol w="2082019"/>
                <a:gridCol w="2082019"/>
              </a:tblGrid>
              <a:tr h="370840">
                <a:tc>
                  <a:txBody>
                    <a:bodyPr/>
                    <a:lstStyle/>
                    <a:p>
                      <a:r>
                        <a:rPr lang="en-US" dirty="0" smtClean="0"/>
                        <a:t>/example/C</a:t>
                      </a:r>
                      <a:endParaRPr lang="en-US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dirty="0" smtClean="0"/>
                        <a:t>not computed</a:t>
                      </a:r>
                      <a:endParaRPr lang="en-US" dirty="0"/>
                    </a:p>
                  </a:txBody>
                  <a:tcPr/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8610600" y="3275635"/>
            <a:ext cx="1933937" cy="300942"/>
          </a:xfrm>
          <a:prstGeom prst="rect">
            <a:avLst/>
          </a:prstGeom>
          <a:ln>
            <a:noFill/>
          </a:ln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dirty="0" smtClean="0"/>
              <a:t>…0002</a:t>
            </a:r>
            <a:endParaRPr lang="en-US" dirty="0"/>
          </a:p>
        </p:txBody>
      </p:sp>
      <p:cxnSp>
        <p:nvCxnSpPr>
          <p:cNvPr id="13" name="Straight Arrow Connector 12"/>
          <p:cNvCxnSpPr/>
          <p:nvPr/>
        </p:nvCxnSpPr>
        <p:spPr>
          <a:xfrm flipH="1">
            <a:off x="5393803" y="3426106"/>
            <a:ext cx="1122744" cy="254643"/>
          </a:xfrm>
          <a:prstGeom prst="straightConnector1">
            <a:avLst/>
          </a:prstGeom>
          <a:ln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7677872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CS cleanup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Periodically check the size of CS (number of CS entries). If the size is exceeding a certain threshold, evict some entries to bring the size down to the threshold</a:t>
            </a:r>
          </a:p>
          <a:p>
            <a:r>
              <a:rPr lang="en-US" dirty="0" smtClean="0"/>
              <a:t>Which entries to evict is determined by CS eviction policy, such as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unsolicited entries are evicted first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stale entries (stale time in the past) are evicted next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dirty="0" smtClean="0"/>
              <a:t>other entries are evicted by the order they are created</a:t>
            </a:r>
            <a:endParaRPr lang="en-US" dirty="0"/>
          </a:p>
        </p:txBody>
      </p:sp>
      <p:sp>
        <p:nvSpPr>
          <p:cNvPr id="17" name="Slide Number Placeholder 1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419081F-58A7-4D4C-A098-5DAE32C4F817}" type="slidenum">
              <a:rPr lang="en-US" smtClean="0"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01857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317</TotalTime>
  <Words>889</Words>
  <Application>Microsoft Office PowerPoint</Application>
  <PresentationFormat>Widescreen</PresentationFormat>
  <Paragraphs>172</Paragraphs>
  <Slides>15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9" baseType="lpstr">
      <vt:lpstr>Arial</vt:lpstr>
      <vt:lpstr>Calibri</vt:lpstr>
      <vt:lpstr>Calibri Light</vt:lpstr>
      <vt:lpstr>Office Theme</vt:lpstr>
      <vt:lpstr>NFD tables conceptual structure and algorithms</vt:lpstr>
      <vt:lpstr>About</vt:lpstr>
      <vt:lpstr>CS</vt:lpstr>
      <vt:lpstr>CS entry</vt:lpstr>
      <vt:lpstr>CS initialize</vt:lpstr>
      <vt:lpstr>CS insert</vt:lpstr>
      <vt:lpstr>CS insert – deferred implicit digest computation</vt:lpstr>
      <vt:lpstr>CS insert – deferred implicit digest computation</vt:lpstr>
      <vt:lpstr>CS cleanup</vt:lpstr>
      <vt:lpstr>CS lookup</vt:lpstr>
      <vt:lpstr>CS lookup</vt:lpstr>
      <vt:lpstr>CS lookup</vt:lpstr>
      <vt:lpstr>CS lookup</vt:lpstr>
      <vt:lpstr>CS lookup</vt:lpstr>
      <vt:lpstr>CS lookup</vt:lpstr>
    </vt:vector>
  </TitlesOfParts>
  <Company>yoursunny.com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sunny boy</dc:creator>
  <cp:lastModifiedBy>sunny boy</cp:lastModifiedBy>
  <cp:revision>50</cp:revision>
  <dcterms:created xsi:type="dcterms:W3CDTF">2014-01-17T17:00:50Z</dcterms:created>
  <dcterms:modified xsi:type="dcterms:W3CDTF">2014-06-27T06:37:10Z</dcterms:modified>
</cp:coreProperties>
</file>