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4" r:id="rId7"/>
    <p:sldId id="261" r:id="rId8"/>
    <p:sldId id="265" r:id="rId9"/>
    <p:sldId id="262" r:id="rId10"/>
    <p:sldId id="263" r:id="rId11"/>
    <p:sldId id="268" r:id="rId12"/>
    <p:sldId id="269" r:id="rId13"/>
    <p:sldId id="267" r:id="rId14"/>
    <p:sldId id="266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CAEB295E-FE20-4DC0-B4D9-9AB3F3A84D04}">
          <p14:sldIdLst>
            <p14:sldId id="256"/>
            <p14:sldId id="257"/>
          </p14:sldIdLst>
        </p14:section>
        <p14:section name="Introduction" id="{019CA0EB-CE28-49BE-92E5-CACBCBEDBAC3}">
          <p14:sldIdLst>
            <p14:sldId id="258"/>
            <p14:sldId id="259"/>
            <p14:sldId id="260"/>
            <p14:sldId id="264"/>
            <p14:sldId id="261"/>
            <p14:sldId id="265"/>
          </p14:sldIdLst>
        </p14:section>
        <p14:section name="Generic LAL" id="{95211AE9-83EA-4B17-8964-B28190ECE1F6}">
          <p14:sldIdLst>
            <p14:sldId id="262"/>
            <p14:sldId id="263"/>
            <p14:sldId id="268"/>
            <p14:sldId id="269"/>
            <p14:sldId id="267"/>
            <p14:sldId id="266"/>
          </p14:sldIdLst>
        </p14:section>
        <p14:section name="$" id="{F5DA3CA0-8BE9-4E85-B996-019366DD0B94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2" d="100"/>
          <a:sy n="72" d="100"/>
        </p:scale>
        <p:origin x="132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92A2C7-6012-4100-A09A-AA03C52A6215}" type="datetimeFigureOut">
              <a:rPr lang="en-US" smtClean="0"/>
              <a:t>2015-08-14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6649E13-BFFC-4739-92DB-CE99E66A8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06174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6649E13-BFFC-4739-92DB-CE99E66A8352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37708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8F96D-46B0-467B-811A-AAACE18F6B67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49371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0EEBF-30C1-49CC-B9E4-75DEB557FF94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25665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13A8F1-9B2F-4806-8AC0-91E70BD3C3BF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77285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F95C55-36E9-4EE8-9D15-89E45613F960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45227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84D45B-47F2-4A99-9899-C5D778FA15B0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97521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18882-C52C-466C-AC1A-71E04AE32BCC}" type="datetime1">
              <a:rPr lang="en-US" smtClean="0"/>
              <a:t>2015-08-14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0420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BDB02-4065-430D-83E2-E163F408727A}" type="datetime1">
              <a:rPr lang="en-US" smtClean="0"/>
              <a:t>2015-08-14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2689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5FDEE-FF73-4D79-8CA5-B2D1D5D87542}" type="datetime1">
              <a:rPr lang="en-US" smtClean="0"/>
              <a:t>2015-08-14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611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F5D70-3E2E-42F5-945D-56C9168B35CF}" type="datetime1">
              <a:rPr lang="en-US" smtClean="0"/>
              <a:t>2015-08-14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88458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2A729-429B-42BB-9D10-4633EF280C9E}" type="datetime1">
              <a:rPr lang="en-US" smtClean="0"/>
              <a:t>2015-08-14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28886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7727BA-4AAA-4687-9E5C-616446AAAADB}" type="datetime1">
              <a:rPr lang="en-US" smtClean="0"/>
              <a:t>2015-08-14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6334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0625F8-8FBD-4FD2-98B5-95777085BA44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1804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asiafi.net/meeting/2013/summerschool/ppt/2013-08-11-AsiaFI-VNDN-Final-Pau.pdf" TargetMode="Externa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Link Service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Junxiao Shi, </a:t>
            </a:r>
            <a:r>
              <a:rPr lang="en-US" dirty="0" smtClean="0"/>
              <a:t>2015-08-14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6921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GenericLinkService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</a:t>
            </a:r>
            <a:r>
              <a:rPr lang="en-US" dirty="0" err="1" smtClean="0"/>
              <a:t>GenericLinkService</a:t>
            </a:r>
            <a:r>
              <a:rPr lang="en-US" dirty="0" smtClean="0"/>
              <a:t> is a link service design that covers these NDNLPv2 features:</a:t>
            </a:r>
          </a:p>
          <a:p>
            <a:pPr lvl="1"/>
            <a:r>
              <a:rPr lang="en-US" dirty="0" smtClean="0"/>
              <a:t>indexed fragmentation</a:t>
            </a:r>
          </a:p>
          <a:p>
            <a:pPr lvl="1"/>
            <a:r>
              <a:rPr lang="en-US" dirty="0" smtClean="0"/>
              <a:t>ARQ</a:t>
            </a:r>
          </a:p>
          <a:p>
            <a:pPr lvl="1"/>
            <a:r>
              <a:rPr lang="en-US" dirty="0" smtClean="0"/>
              <a:t>BFD</a:t>
            </a:r>
          </a:p>
          <a:p>
            <a:pPr lvl="1"/>
            <a:r>
              <a:rPr lang="en-US" dirty="0" smtClean="0"/>
              <a:t>HMAC</a:t>
            </a:r>
          </a:p>
          <a:p>
            <a:pPr lvl="1"/>
            <a:r>
              <a:rPr lang="en-US" dirty="0" smtClean="0"/>
              <a:t>NACK</a:t>
            </a:r>
          </a:p>
          <a:p>
            <a:pPr lvl="1"/>
            <a:r>
              <a:rPr lang="en-US" dirty="0" smtClean="0"/>
              <a:t>extra fields for forwarding: </a:t>
            </a:r>
            <a:r>
              <a:rPr lang="en-US" dirty="0" err="1" smtClean="0"/>
              <a:t>NextHopFaceId</a:t>
            </a:r>
            <a:r>
              <a:rPr lang="en-US" dirty="0" smtClean="0"/>
              <a:t>, </a:t>
            </a:r>
            <a:r>
              <a:rPr lang="en-US" dirty="0" err="1" smtClean="0"/>
              <a:t>HopLimit</a:t>
            </a:r>
            <a:r>
              <a:rPr lang="en-US" dirty="0" smtClean="0"/>
              <a:t>, </a:t>
            </a:r>
            <a:r>
              <a:rPr lang="en-US" dirty="0" err="1" smtClean="0"/>
              <a:t>CachePolicy</a:t>
            </a:r>
            <a:r>
              <a:rPr lang="en-US" dirty="0" smtClean="0"/>
              <a:t>, </a:t>
            </a:r>
            <a:r>
              <a:rPr lang="en-US" dirty="0" err="1" smtClean="0"/>
              <a:t>IncomingFaceId</a:t>
            </a:r>
            <a:endParaRPr lang="en-US" dirty="0" smtClean="0"/>
          </a:p>
          <a:p>
            <a:r>
              <a:rPr lang="en-US" dirty="0" smtClean="0"/>
              <a:t>Every feature can be individually turned on or off.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42494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Send Path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11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614386" y="1690689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encode net packet</a:t>
            </a:r>
            <a:endParaRPr lang="en-US" dirty="0"/>
          </a:p>
        </p:txBody>
      </p:sp>
      <p:cxnSp>
        <p:nvCxnSpPr>
          <p:cNvPr id="7" name="Straight Arrow Connector 6"/>
          <p:cNvCxnSpPr>
            <a:endCxn id="5" idx="1"/>
          </p:cNvCxnSpPr>
          <p:nvPr/>
        </p:nvCxnSpPr>
        <p:spPr>
          <a:xfrm>
            <a:off x="493486" y="2147886"/>
            <a:ext cx="2120900" cy="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644102" y="1533208"/>
            <a:ext cx="198573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Interest/Data/</a:t>
            </a:r>
            <a:r>
              <a:rPr lang="en-US" dirty="0" err="1" smtClean="0"/>
              <a:t>Nack</a:t>
            </a:r>
            <a:endParaRPr lang="en-US" dirty="0" smtClean="0"/>
          </a:p>
          <a:p>
            <a:r>
              <a:rPr lang="en-US" dirty="0" smtClean="0"/>
              <a:t>+ Tags for: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HopLimit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IncomingFaceId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4572000" y="670561"/>
            <a:ext cx="4226029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Block of network layer packet</a:t>
            </a:r>
          </a:p>
          <a:p>
            <a:r>
              <a:rPr lang="en-US" dirty="0" smtClean="0"/>
              <a:t>+ </a:t>
            </a:r>
            <a:r>
              <a:rPr lang="en-US" dirty="0" err="1" smtClean="0"/>
              <a:t>LpPacket</a:t>
            </a:r>
            <a:r>
              <a:rPr lang="en-US" dirty="0" smtClean="0"/>
              <a:t> header (for first fragment) with: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HopLimit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IncomingFaceId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Nack</a:t>
            </a:r>
            <a:endParaRPr lang="en-US" dirty="0" smtClean="0"/>
          </a:p>
        </p:txBody>
      </p:sp>
      <p:sp>
        <p:nvSpPr>
          <p:cNvPr id="11" name="Rectangle 10"/>
          <p:cNvSpPr/>
          <p:nvPr/>
        </p:nvSpPr>
        <p:spPr>
          <a:xfrm>
            <a:off x="6533242" y="1690689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fragmentation</a:t>
            </a:r>
            <a:endParaRPr lang="en-US" dirty="0"/>
          </a:p>
        </p:txBody>
      </p:sp>
      <p:cxnSp>
        <p:nvCxnSpPr>
          <p:cNvPr id="13" name="Straight Arrow Connector 12"/>
          <p:cNvCxnSpPr>
            <a:stCxn id="5" idx="3"/>
            <a:endCxn id="11" idx="1"/>
          </p:cNvCxnSpPr>
          <p:nvPr/>
        </p:nvCxnSpPr>
        <p:spPr>
          <a:xfrm>
            <a:off x="4443186" y="2147889"/>
            <a:ext cx="20900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3467781" y="3243378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assign Sequence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5923643" y="3243378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HMAC</a:t>
            </a:r>
            <a:endParaRPr lang="en-US" dirty="0"/>
          </a:p>
        </p:txBody>
      </p:sp>
      <p:cxnSp>
        <p:nvCxnSpPr>
          <p:cNvPr id="19" name="Straight Arrow Connector 18"/>
          <p:cNvCxnSpPr>
            <a:stCxn id="16" idx="3"/>
            <a:endCxn id="17" idx="1"/>
          </p:cNvCxnSpPr>
          <p:nvPr/>
        </p:nvCxnSpPr>
        <p:spPr>
          <a:xfrm>
            <a:off x="5296581" y="3700578"/>
            <a:ext cx="62706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lbow Connector 20"/>
          <p:cNvCxnSpPr>
            <a:stCxn id="11" idx="2"/>
            <a:endCxn id="25" idx="0"/>
          </p:cNvCxnSpPr>
          <p:nvPr/>
        </p:nvCxnSpPr>
        <p:spPr>
          <a:xfrm rot="5400000">
            <a:off x="4367836" y="163573"/>
            <a:ext cx="638290" cy="552132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4500400" y="2625706"/>
            <a:ext cx="28464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LpPackets</a:t>
            </a:r>
            <a:r>
              <a:rPr lang="en-US" dirty="0" smtClean="0"/>
              <a:t> without Sequence</a:t>
            </a:r>
            <a:endParaRPr lang="en-US" dirty="0"/>
          </a:p>
        </p:txBody>
      </p:sp>
      <p:sp>
        <p:nvSpPr>
          <p:cNvPr id="25" name="Rectangle 24"/>
          <p:cNvSpPr/>
          <p:nvPr/>
        </p:nvSpPr>
        <p:spPr>
          <a:xfrm>
            <a:off x="1011919" y="3243379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piggyback</a:t>
            </a:r>
            <a:endParaRPr lang="en-US" dirty="0"/>
          </a:p>
        </p:txBody>
      </p:sp>
      <p:cxnSp>
        <p:nvCxnSpPr>
          <p:cNvPr id="31" name="Straight Arrow Connector 30"/>
          <p:cNvCxnSpPr>
            <a:stCxn id="25" idx="3"/>
            <a:endCxn id="16" idx="1"/>
          </p:cNvCxnSpPr>
          <p:nvPr/>
        </p:nvCxnSpPr>
        <p:spPr>
          <a:xfrm flipV="1">
            <a:off x="2840719" y="3700578"/>
            <a:ext cx="627062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/>
          <p:cNvSpPr/>
          <p:nvPr/>
        </p:nvSpPr>
        <p:spPr>
          <a:xfrm>
            <a:off x="1011919" y="4759781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ARQ</a:t>
            </a:r>
            <a:endParaRPr lang="en-US" dirty="0"/>
          </a:p>
        </p:txBody>
      </p:sp>
      <p:cxnSp>
        <p:nvCxnSpPr>
          <p:cNvPr id="36" name="Straight Arrow Connector 35"/>
          <p:cNvCxnSpPr>
            <a:stCxn id="34" idx="0"/>
            <a:endCxn id="25" idx="2"/>
          </p:cNvCxnSpPr>
          <p:nvPr/>
        </p:nvCxnSpPr>
        <p:spPr>
          <a:xfrm flipV="1">
            <a:off x="1926319" y="4157779"/>
            <a:ext cx="0" cy="6020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334161" y="4156874"/>
            <a:ext cx="16460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Repeat </a:t>
            </a:r>
            <a:r>
              <a:rPr lang="en-US" dirty="0" err="1" smtClean="0"/>
              <a:t>reQuest</a:t>
            </a:r>
            <a:endParaRPr lang="en-US" dirty="0"/>
          </a:p>
        </p:txBody>
      </p:sp>
      <p:cxnSp>
        <p:nvCxnSpPr>
          <p:cNvPr id="48" name="Straight Arrow Connector 47"/>
          <p:cNvCxnSpPr>
            <a:stCxn id="17" idx="2"/>
          </p:cNvCxnSpPr>
          <p:nvPr/>
        </p:nvCxnSpPr>
        <p:spPr>
          <a:xfrm>
            <a:off x="6838043" y="4157778"/>
            <a:ext cx="0" cy="23696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6447070" y="6488668"/>
            <a:ext cx="7819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</a:t>
            </a:r>
            <a:r>
              <a:rPr lang="en-US" dirty="0" smtClean="0"/>
              <a:t>ocket</a:t>
            </a:r>
            <a:endParaRPr lang="en-US" dirty="0"/>
          </a:p>
        </p:txBody>
      </p:sp>
      <p:sp>
        <p:nvSpPr>
          <p:cNvPr id="51" name="Rectangle 50"/>
          <p:cNvSpPr/>
          <p:nvPr/>
        </p:nvSpPr>
        <p:spPr>
          <a:xfrm>
            <a:off x="3467781" y="4759781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BFD</a:t>
            </a:r>
            <a:endParaRPr lang="en-US" dirty="0"/>
          </a:p>
        </p:txBody>
      </p:sp>
      <p:cxnSp>
        <p:nvCxnSpPr>
          <p:cNvPr id="56" name="Straight Arrow Connector 55"/>
          <p:cNvCxnSpPr>
            <a:stCxn id="51" idx="0"/>
            <a:endCxn id="16" idx="2"/>
          </p:cNvCxnSpPr>
          <p:nvPr/>
        </p:nvCxnSpPr>
        <p:spPr>
          <a:xfrm flipV="1">
            <a:off x="4382181" y="4157778"/>
            <a:ext cx="0" cy="6020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4413316" y="4356054"/>
            <a:ext cx="59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IDLE</a:t>
            </a:r>
            <a:endParaRPr lang="en-US" dirty="0"/>
          </a:p>
        </p:txBody>
      </p:sp>
      <p:cxnSp>
        <p:nvCxnSpPr>
          <p:cNvPr id="59" name="Elbow Connector 58"/>
          <p:cNvCxnSpPr>
            <a:stCxn id="34" idx="3"/>
            <a:endCxn id="16" idx="1"/>
          </p:cNvCxnSpPr>
          <p:nvPr/>
        </p:nvCxnSpPr>
        <p:spPr>
          <a:xfrm flipV="1">
            <a:off x="2840719" y="3700578"/>
            <a:ext cx="627062" cy="151640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2656776" y="4397044"/>
            <a:ext cx="59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IDLE</a:t>
            </a:r>
            <a:endParaRPr lang="en-US" dirty="0"/>
          </a:p>
        </p:txBody>
      </p:sp>
      <p:cxnSp>
        <p:nvCxnSpPr>
          <p:cNvPr id="63" name="Elbow Connector 62"/>
          <p:cNvCxnSpPr>
            <a:stCxn id="17" idx="2"/>
            <a:endCxn id="51" idx="2"/>
          </p:cNvCxnSpPr>
          <p:nvPr/>
        </p:nvCxnSpPr>
        <p:spPr>
          <a:xfrm rot="5400000">
            <a:off x="4851911" y="3688048"/>
            <a:ext cx="1516403" cy="2455862"/>
          </a:xfrm>
          <a:prstGeom prst="bentConnector3">
            <a:avLst>
              <a:gd name="adj1" fmla="val 115075"/>
            </a:avLst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lbow Connector 64"/>
          <p:cNvCxnSpPr>
            <a:stCxn id="17" idx="2"/>
            <a:endCxn id="34" idx="2"/>
          </p:cNvCxnSpPr>
          <p:nvPr/>
        </p:nvCxnSpPr>
        <p:spPr>
          <a:xfrm rot="5400000">
            <a:off x="3623980" y="2460117"/>
            <a:ext cx="1516403" cy="4911724"/>
          </a:xfrm>
          <a:prstGeom prst="bentConnector3">
            <a:avLst>
              <a:gd name="adj1" fmla="val 129432"/>
            </a:avLst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Box 70"/>
          <p:cNvSpPr txBox="1"/>
          <p:nvPr/>
        </p:nvSpPr>
        <p:spPr>
          <a:xfrm>
            <a:off x="2351908" y="5797883"/>
            <a:ext cx="7261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cache</a:t>
            </a:r>
            <a:endParaRPr lang="en-US" dirty="0"/>
          </a:p>
        </p:txBody>
      </p:sp>
      <p:sp>
        <p:nvSpPr>
          <p:cNvPr id="72" name="TextBox 71"/>
          <p:cNvSpPr txBox="1"/>
          <p:nvPr/>
        </p:nvSpPr>
        <p:spPr>
          <a:xfrm>
            <a:off x="6879774" y="4425954"/>
            <a:ext cx="16778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signed </a:t>
            </a:r>
            <a:r>
              <a:rPr lang="en-US" dirty="0" err="1" smtClean="0"/>
              <a:t>LpPacket</a:t>
            </a:r>
            <a:endParaRPr lang="en-US" dirty="0"/>
          </a:p>
        </p:txBody>
      </p:sp>
      <p:sp>
        <p:nvSpPr>
          <p:cNvPr id="74" name="TextBox 73"/>
          <p:cNvSpPr txBox="1"/>
          <p:nvPr/>
        </p:nvSpPr>
        <p:spPr>
          <a:xfrm>
            <a:off x="5238525" y="5601611"/>
            <a:ext cx="14752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suppress IDLE</a:t>
            </a:r>
            <a:endParaRPr lang="en-US" dirty="0"/>
          </a:p>
        </p:txBody>
      </p:sp>
      <p:cxnSp>
        <p:nvCxnSpPr>
          <p:cNvPr id="6" name="Elbow Connector 5"/>
          <p:cNvCxnSpPr>
            <a:stCxn id="34" idx="1"/>
            <a:endCxn id="49" idx="0"/>
          </p:cNvCxnSpPr>
          <p:nvPr/>
        </p:nvCxnSpPr>
        <p:spPr>
          <a:xfrm rot="10800000" flipH="1" flipV="1">
            <a:off x="1011919" y="5216980"/>
            <a:ext cx="5826124" cy="1271687"/>
          </a:xfrm>
          <a:prstGeom prst="bentConnector4">
            <a:avLst>
              <a:gd name="adj1" fmla="val -3924"/>
              <a:gd name="adj2" fmla="val 8295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644102" y="6307499"/>
            <a:ext cx="31625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cached </a:t>
            </a:r>
            <a:r>
              <a:rPr lang="en-US" dirty="0" err="1" smtClean="0"/>
              <a:t>LpPacket</a:t>
            </a:r>
            <a:r>
              <a:rPr lang="en-US" dirty="0" smtClean="0"/>
              <a:t> retransmission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314490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Receive Path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12</a:t>
            </a:fld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3467781" y="1489719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HMAC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467780" y="3421180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reassembly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216931" y="2974524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BFD</a:t>
            </a:r>
            <a:endParaRPr lang="en-US" dirty="0"/>
          </a:p>
        </p:txBody>
      </p:sp>
      <p:cxnSp>
        <p:nvCxnSpPr>
          <p:cNvPr id="8" name="Straight Arrow Connector 7"/>
          <p:cNvCxnSpPr>
            <a:endCxn id="4" idx="1"/>
          </p:cNvCxnSpPr>
          <p:nvPr/>
        </p:nvCxnSpPr>
        <p:spPr>
          <a:xfrm>
            <a:off x="2667458" y="1946919"/>
            <a:ext cx="80032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2433197" y="1506023"/>
            <a:ext cx="7819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socket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718631" y="2974524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ARQ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4" idx="2"/>
            <a:endCxn id="5" idx="0"/>
          </p:cNvCxnSpPr>
          <p:nvPr/>
        </p:nvCxnSpPr>
        <p:spPr>
          <a:xfrm flipH="1">
            <a:off x="4382180" y="2404119"/>
            <a:ext cx="1" cy="10170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lbow Connector 13"/>
          <p:cNvCxnSpPr>
            <a:stCxn id="4" idx="2"/>
            <a:endCxn id="6" idx="0"/>
          </p:cNvCxnSpPr>
          <p:nvPr/>
        </p:nvCxnSpPr>
        <p:spPr>
          <a:xfrm rot="5400000">
            <a:off x="2971554" y="1563896"/>
            <a:ext cx="570405" cy="2250850"/>
          </a:xfrm>
          <a:prstGeom prst="bentConnector3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lbow Connector 15"/>
          <p:cNvCxnSpPr>
            <a:stCxn id="4" idx="2"/>
            <a:endCxn id="10" idx="0"/>
          </p:cNvCxnSpPr>
          <p:nvPr/>
        </p:nvCxnSpPr>
        <p:spPr>
          <a:xfrm rot="16200000" flipH="1">
            <a:off x="5222404" y="1563896"/>
            <a:ext cx="570405" cy="2250850"/>
          </a:xfrm>
          <a:prstGeom prst="bentConnector3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131331" y="2423888"/>
            <a:ext cx="11207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keep alive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5716362" y="2329250"/>
            <a:ext cx="27521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detect gap; Repeat </a:t>
            </a:r>
            <a:r>
              <a:rPr lang="en-US" dirty="0" err="1" smtClean="0"/>
              <a:t>reQuest</a:t>
            </a:r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3556001" y="2974524"/>
            <a:ext cx="17782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verified </a:t>
            </a:r>
            <a:r>
              <a:rPr lang="en-US" dirty="0" err="1" smtClean="0"/>
              <a:t>LpPacket</a:t>
            </a:r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3461903" y="5235466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decode net packet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5" idx="2"/>
            <a:endCxn id="22" idx="0"/>
          </p:cNvCxnSpPr>
          <p:nvPr/>
        </p:nvCxnSpPr>
        <p:spPr>
          <a:xfrm flipH="1">
            <a:off x="4376303" y="4335580"/>
            <a:ext cx="5877" cy="89988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793397" y="4511316"/>
            <a:ext cx="3719095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Block of network layer packet</a:t>
            </a:r>
          </a:p>
          <a:p>
            <a:r>
              <a:rPr lang="en-US" dirty="0" smtClean="0"/>
              <a:t>+ </a:t>
            </a:r>
            <a:r>
              <a:rPr lang="en-US" dirty="0" err="1" smtClean="0"/>
              <a:t>LpPacket</a:t>
            </a:r>
            <a:r>
              <a:rPr lang="en-US" dirty="0" smtClean="0"/>
              <a:t> of first fragment, contains: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Nack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NextHopFaceId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HopLimit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CachePolicy</a:t>
            </a:r>
            <a:endParaRPr lang="en-US" dirty="0" smtClean="0"/>
          </a:p>
        </p:txBody>
      </p:sp>
      <p:cxnSp>
        <p:nvCxnSpPr>
          <p:cNvPr id="27" name="Straight Arrow Connector 26"/>
          <p:cNvCxnSpPr>
            <a:stCxn id="22" idx="3"/>
          </p:cNvCxnSpPr>
          <p:nvPr/>
        </p:nvCxnSpPr>
        <p:spPr>
          <a:xfrm>
            <a:off x="5290703" y="5692666"/>
            <a:ext cx="244541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5435529" y="5065313"/>
            <a:ext cx="1985736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Interest/Data/</a:t>
            </a:r>
            <a:r>
              <a:rPr lang="en-US" dirty="0" err="1" smtClean="0"/>
              <a:t>Nack</a:t>
            </a:r>
            <a:endParaRPr lang="en-US" dirty="0" smtClean="0"/>
          </a:p>
          <a:p>
            <a:r>
              <a:rPr lang="en-US" dirty="0" smtClean="0"/>
              <a:t>+ Tags for: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NextHopFaceId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HopLimit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CachePolicy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569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Intermediate Packet Structure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struct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Packet {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union {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&lt;Interest&gt; interest;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&lt;Data&gt; data;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&gt;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}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&lt;Block&gt;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netPacketWire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size_t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fragStartOffset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LpPacket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</a:t>
            </a:r>
            <a:r>
              <a:rPr lang="en-US" sz="1600" dirty="0" err="1">
                <a:latin typeface="Consolas" panose="020B0609020204030204" pitchFamily="49" charset="0"/>
                <a:cs typeface="Consolas" panose="020B0609020204030204" pitchFamily="49" charset="0"/>
              </a:rPr>
              <a:t>lpPacket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NetworkAddress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localAddr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NetworkAddress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remoteAddr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} 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// note: This is a conceptual representation, not a real C++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struct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.</a:t>
            </a:r>
            <a:endParaRPr lang="en-US" sz="16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04746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Intermediate Packet Structure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In the send </a:t>
            </a:r>
            <a:r>
              <a:rPr lang="en-US" dirty="0" smtClean="0"/>
              <a:t>path:</a:t>
            </a:r>
          </a:p>
          <a:p>
            <a:pPr lvl="1"/>
            <a:r>
              <a:rPr lang="en-US" dirty="0" smtClean="0"/>
              <a:t>The </a:t>
            </a:r>
            <a:r>
              <a:rPr lang="en-US" dirty="0"/>
              <a:t>original network layer packet is referenced for LP features to </a:t>
            </a:r>
            <a:r>
              <a:rPr lang="en-US" dirty="0" smtClean="0"/>
              <a:t>inspect.</a:t>
            </a:r>
          </a:p>
          <a:p>
            <a:pPr lvl="1"/>
            <a:r>
              <a:rPr lang="en-US" dirty="0" smtClean="0"/>
              <a:t>Forwarding can control </a:t>
            </a:r>
            <a:r>
              <a:rPr lang="en-US" dirty="0" err="1" smtClean="0"/>
              <a:t>localAddr</a:t>
            </a:r>
            <a:r>
              <a:rPr lang="en-US" dirty="0" smtClean="0"/>
              <a:t> and </a:t>
            </a:r>
            <a:r>
              <a:rPr lang="en-US" dirty="0" err="1" smtClean="0"/>
              <a:t>remoteAddr</a:t>
            </a:r>
            <a:r>
              <a:rPr lang="en-US" dirty="0"/>
              <a:t> </a:t>
            </a:r>
            <a:r>
              <a:rPr lang="en-US" dirty="0" smtClean="0"/>
              <a:t>(if face represents L2 interface, and socket is capable of setting </a:t>
            </a:r>
            <a:r>
              <a:rPr lang="en-US" dirty="0" err="1" smtClean="0"/>
              <a:t>localAddr</a:t>
            </a:r>
            <a:r>
              <a:rPr lang="en-US" dirty="0" smtClean="0"/>
              <a:t> and </a:t>
            </a:r>
            <a:r>
              <a:rPr lang="en-US" dirty="0" err="1" smtClean="0"/>
              <a:t>remoteAddr</a:t>
            </a:r>
            <a:r>
              <a:rPr lang="en-US" dirty="0" smtClean="0"/>
              <a:t>).</a:t>
            </a:r>
          </a:p>
          <a:p>
            <a:r>
              <a:rPr lang="en-US" dirty="0" smtClean="0"/>
              <a:t>In </a:t>
            </a:r>
            <a:r>
              <a:rPr lang="en-US" dirty="0"/>
              <a:t>the receive </a:t>
            </a:r>
            <a:r>
              <a:rPr lang="en-US" dirty="0" smtClean="0"/>
              <a:t>path:</a:t>
            </a:r>
          </a:p>
          <a:p>
            <a:pPr lvl="1"/>
            <a:r>
              <a:rPr lang="en-US" dirty="0" smtClean="0"/>
              <a:t>After </a:t>
            </a:r>
            <a:r>
              <a:rPr lang="en-US" dirty="0"/>
              <a:t>reassembly, the </a:t>
            </a:r>
            <a:r>
              <a:rPr lang="en-US" dirty="0" err="1"/>
              <a:t>LpPacket</a:t>
            </a:r>
            <a:r>
              <a:rPr lang="en-US" dirty="0"/>
              <a:t> for the first segment is reference for LP features to inspect.</a:t>
            </a:r>
          </a:p>
          <a:p>
            <a:pPr lvl="1"/>
            <a:r>
              <a:rPr lang="en-US" dirty="0" err="1"/>
              <a:t>localAddr</a:t>
            </a:r>
            <a:r>
              <a:rPr lang="en-US" dirty="0"/>
              <a:t> and </a:t>
            </a:r>
            <a:r>
              <a:rPr lang="en-US" dirty="0" err="1"/>
              <a:t>remoteAddr</a:t>
            </a:r>
            <a:r>
              <a:rPr lang="en-US" dirty="0"/>
              <a:t> are passed from socket layer to forwarding for informational </a:t>
            </a:r>
            <a:r>
              <a:rPr lang="en-US" dirty="0" smtClean="0"/>
              <a:t>purpose.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03550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</a:p>
          <a:p>
            <a:r>
              <a:rPr lang="en-US" dirty="0" smtClean="0"/>
              <a:t>Design of generic link service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2810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637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Link Service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Link Service is a part in NFD Face System providing face features universal to all socket types, such as:</a:t>
            </a:r>
          </a:p>
          <a:p>
            <a:pPr lvl="1"/>
            <a:r>
              <a:rPr lang="en-US" dirty="0" smtClean="0"/>
              <a:t>NDNLP</a:t>
            </a:r>
          </a:p>
          <a:p>
            <a:pPr lvl="1"/>
            <a:r>
              <a:rPr lang="en-US" dirty="0" smtClean="0"/>
              <a:t>face authentication</a:t>
            </a:r>
          </a:p>
          <a:p>
            <a:pPr lvl="1"/>
            <a:r>
              <a:rPr lang="en-US" dirty="0" smtClean="0"/>
              <a:t>network-layer counters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4061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Face architecture with LAL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914400" y="2196309"/>
            <a:ext cx="5486400" cy="365760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dirty="0" smtClean="0"/>
              <a:t>Face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5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14400" y="1735931"/>
            <a:ext cx="54864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Forwarding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914400" y="5853909"/>
            <a:ext cx="5486400" cy="4572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Socket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828800" y="2665019"/>
            <a:ext cx="1828800" cy="914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generic link service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3657600" y="2665019"/>
            <a:ext cx="1828800" cy="914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vehicular link service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828800" y="4345984"/>
            <a:ext cx="914400" cy="9144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UNIX link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2743200" y="4345984"/>
            <a:ext cx="914400" cy="9144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Ethernet link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3657600" y="4345984"/>
            <a:ext cx="914400" cy="9144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UDP link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4572000" y="4345984"/>
            <a:ext cx="914400" cy="9144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TCP link</a:t>
            </a:r>
            <a:endParaRPr lang="en-US" dirty="0"/>
          </a:p>
        </p:txBody>
      </p:sp>
      <p:cxnSp>
        <p:nvCxnSpPr>
          <p:cNvPr id="18" name="Straight Arrow Connector 17"/>
          <p:cNvCxnSpPr/>
          <p:nvPr/>
        </p:nvCxnSpPr>
        <p:spPr>
          <a:xfrm>
            <a:off x="3657600" y="2205831"/>
            <a:ext cx="0" cy="457200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>
            <a:off x="3657600" y="3742531"/>
            <a:ext cx="0" cy="457200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>
            <a:off x="3657600" y="5356621"/>
            <a:ext cx="0" cy="457200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657600" y="2207819"/>
            <a:ext cx="410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network layer packet: Interest, Data,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3657600" y="3730388"/>
            <a:ext cx="10642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TLV Block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3657599" y="5357009"/>
            <a:ext cx="4640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UNIX/TCP stream, Ethernet frame, UDP packet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37791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LinkService</a:t>
            </a:r>
            <a:r>
              <a:rPr lang="en-US" dirty="0" smtClean="0"/>
              <a:t> needs to be modular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Network environment dictates what features are needed in </a:t>
            </a:r>
            <a:r>
              <a:rPr lang="en-US" dirty="0" err="1" smtClean="0"/>
              <a:t>LinkService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LinkService</a:t>
            </a:r>
            <a:r>
              <a:rPr lang="en-US" dirty="0" smtClean="0"/>
              <a:t> designed for routers, workstations, and mobile phones is unlikely to work well in vehicular networks or sensor networks.</a:t>
            </a:r>
          </a:p>
          <a:p>
            <a:pPr lvl="1"/>
            <a:r>
              <a:rPr lang="en-US" dirty="0" smtClean="0"/>
              <a:t>Even if all environments can agree on using NDNLPv2 as the universal packet format, different NDNLPv2 features (defined or to-be-defined) would be enabled.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1638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LinkService</a:t>
            </a:r>
            <a:r>
              <a:rPr lang="en-US" dirty="0" smtClean="0"/>
              <a:t> needs to be modular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Generic </a:t>
            </a:r>
            <a:r>
              <a:rPr lang="en-US" dirty="0" err="1" smtClean="0"/>
              <a:t>LinkService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fragmentation</a:t>
            </a:r>
          </a:p>
          <a:p>
            <a:r>
              <a:rPr lang="en-US" dirty="0"/>
              <a:t>failure </a:t>
            </a:r>
            <a:r>
              <a:rPr lang="en-US" dirty="0" smtClean="0"/>
              <a:t>detection</a:t>
            </a:r>
          </a:p>
          <a:p>
            <a:r>
              <a:rPr lang="en-US" dirty="0" smtClean="0"/>
              <a:t>reliability improvement</a:t>
            </a:r>
          </a:p>
          <a:p>
            <a:r>
              <a:rPr lang="en-US" dirty="0" smtClean="0"/>
              <a:t>…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Vehicular </a:t>
            </a:r>
            <a:r>
              <a:rPr lang="en-US" dirty="0" err="1" smtClean="0"/>
              <a:t>LinkService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over-earing implicit-</a:t>
            </a:r>
            <a:r>
              <a:rPr lang="en-US" dirty="0" err="1" smtClean="0"/>
              <a:t>ack</a:t>
            </a:r>
            <a:endParaRPr lang="en-US" dirty="0" smtClean="0"/>
          </a:p>
          <a:p>
            <a:r>
              <a:rPr lang="en-US" dirty="0" smtClean="0"/>
              <a:t>retransmission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7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629150" y="5820331"/>
            <a:ext cx="29760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cite: </a:t>
            </a:r>
            <a:r>
              <a:rPr lang="fi-FI" dirty="0" smtClean="0">
                <a:hlinkClick r:id="rId2"/>
              </a:rPr>
              <a:t>G. Pau 2013-08-11 AsiaFI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3307052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LinkService</a:t>
            </a:r>
            <a:r>
              <a:rPr lang="en-US" dirty="0" smtClean="0"/>
              <a:t> needs to be modular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single </a:t>
            </a:r>
            <a:r>
              <a:rPr lang="en-US" dirty="0" err="1" smtClean="0"/>
              <a:t>LinkService</a:t>
            </a:r>
            <a:r>
              <a:rPr lang="en-US" dirty="0" smtClean="0"/>
              <a:t> that covers all possible NDNLPv2 features would be extremely complicated.</a:t>
            </a:r>
          </a:p>
          <a:p>
            <a:pPr lvl="1"/>
            <a:r>
              <a:rPr lang="en-US" dirty="0" smtClean="0"/>
              <a:t>NDNLPv2 is designed to operate as a single layer. Interaction between features must be carefully planned, to allow them work together.</a:t>
            </a:r>
          </a:p>
          <a:p>
            <a:pPr lvl="2"/>
            <a:r>
              <a:rPr lang="en-US" dirty="0" err="1" smtClean="0"/>
              <a:t>eg</a:t>
            </a:r>
            <a:r>
              <a:rPr lang="en-US" dirty="0" smtClean="0"/>
              <a:t>. BFD feature transmits an IDLE packet only if no packet has been transmitted by other features in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It's much easier to design a </a:t>
            </a:r>
            <a:r>
              <a:rPr lang="en-US" dirty="0" err="1" smtClean="0"/>
              <a:t>LinkService</a:t>
            </a:r>
            <a:r>
              <a:rPr lang="en-US" dirty="0" smtClean="0"/>
              <a:t> for a selected subset of NDNLPv2 features, because there are less interactions to consider.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453729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Generic </a:t>
            </a:r>
            <a:r>
              <a:rPr lang="en-US" dirty="0" err="1" smtClean="0"/>
              <a:t>LinkService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79778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270</TotalTime>
  <Words>561</Words>
  <Application>Microsoft Office PowerPoint</Application>
  <PresentationFormat>On-screen Show (4:3)</PresentationFormat>
  <Paragraphs>136</Paragraphs>
  <Slides>14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9" baseType="lpstr">
      <vt:lpstr>Arial</vt:lpstr>
      <vt:lpstr>Calibri</vt:lpstr>
      <vt:lpstr>Calibri Light</vt:lpstr>
      <vt:lpstr>Consolas</vt:lpstr>
      <vt:lpstr>Office Theme</vt:lpstr>
      <vt:lpstr>Link Service</vt:lpstr>
      <vt:lpstr>Outline</vt:lpstr>
      <vt:lpstr>Introduction</vt:lpstr>
      <vt:lpstr>What is Link Service</vt:lpstr>
      <vt:lpstr>Face architecture with LAL</vt:lpstr>
      <vt:lpstr>LinkService needs to be modular</vt:lpstr>
      <vt:lpstr>LinkService needs to be modular</vt:lpstr>
      <vt:lpstr>LinkService needs to be modular</vt:lpstr>
      <vt:lpstr>Generic LinkService</vt:lpstr>
      <vt:lpstr>GenericLinkService</vt:lpstr>
      <vt:lpstr>Send Path</vt:lpstr>
      <vt:lpstr>Receive Path</vt:lpstr>
      <vt:lpstr>Intermediate Packet Structure</vt:lpstr>
      <vt:lpstr>Intermediate Packet Structure</vt:lpstr>
    </vt:vector>
  </TitlesOfParts>
  <Company>yoursunny.com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Link Adaptation Layer</dc:title>
  <dc:creator>sunny boy</dc:creator>
  <cp:lastModifiedBy>☀阳光男孩</cp:lastModifiedBy>
  <cp:revision>20</cp:revision>
  <dcterms:created xsi:type="dcterms:W3CDTF">2015-06-29T01:04:06Z</dcterms:created>
  <dcterms:modified xsi:type="dcterms:W3CDTF">2015-08-14T22:10:46Z</dcterms:modified>
</cp:coreProperties>
</file>

<file path=docProps/thumbnail.jpeg>
</file>