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56" r:id="rId2"/>
    <p:sldId id="257" r:id="rId3"/>
    <p:sldId id="260" r:id="rId4"/>
    <p:sldId id="261" r:id="rId5"/>
    <p:sldId id="262" r:id="rId6"/>
    <p:sldId id="263" r:id="rId7"/>
    <p:sldId id="271" r:id="rId8"/>
    <p:sldId id="264" r:id="rId9"/>
    <p:sldId id="275" r:id="rId10"/>
    <p:sldId id="274" r:id="rId11"/>
    <p:sldId id="276" r:id="rId12"/>
    <p:sldId id="277" r:id="rId13"/>
    <p:sldId id="278" r:id="rId14"/>
    <p:sldId id="279" r:id="rId15"/>
    <p:sldId id="265" r:id="rId16"/>
    <p:sldId id="266" r:id="rId17"/>
    <p:sldId id="267" r:id="rId18"/>
    <p:sldId id="269" r:id="rId19"/>
    <p:sldId id="272" r:id="rId20"/>
    <p:sldId id="268" r:id="rId21"/>
    <p:sldId id="270" r:id="rId22"/>
    <p:sldId id="273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107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C11265-8403-4FD0-A858-DF97D53D6DC3}" type="datetimeFigureOut">
              <a:rPr lang="en-US" smtClean="0"/>
              <a:t>5/20/2015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6C587C-391D-4822-9A49-60616E205F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7258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6C587C-391D-4822-9A49-60616E205FC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7624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3E639-7232-401D-AB19-A73A2A7E27CB}" type="datetime1">
              <a:rPr lang="en-US" smtClean="0"/>
              <a:t>5/20/2015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54678-4E5A-463F-B982-21C7C71D4E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4034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179A5-7C43-44E3-88A8-936F55689FDE}" type="datetime1">
              <a:rPr lang="en-US" smtClean="0"/>
              <a:t>5/20/2015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54678-4E5A-463F-B982-21C7C71D4E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7304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C217C-B9F5-4E6E-B3D2-A9E14D6A173A}" type="datetime1">
              <a:rPr lang="en-US" smtClean="0"/>
              <a:t>5/20/2015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54678-4E5A-463F-B982-21C7C71D4E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477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C9E3E-ADF6-4B16-8DB6-D16FB74A377D}" type="datetime1">
              <a:rPr lang="en-US" smtClean="0"/>
              <a:t>5/20/2015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54678-4E5A-463F-B982-21C7C71D4E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3564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E36A6-CDCE-40F5-A8B0-117FFF689332}" type="datetime1">
              <a:rPr lang="en-US" smtClean="0"/>
              <a:t>5/20/2015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54678-4E5A-463F-B982-21C7C71D4E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553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CCDBA-E417-44B7-A0BA-13A1C2DB02D3}" type="datetime1">
              <a:rPr lang="en-US" smtClean="0"/>
              <a:t>5/20/2015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54678-4E5A-463F-B982-21C7C71D4E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157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9AE2B-9281-480D-A81E-AA5C46F0DCBC}" type="datetime1">
              <a:rPr lang="en-US" smtClean="0"/>
              <a:t>5/20/2015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54678-4E5A-463F-B982-21C7C71D4E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516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D823D-8633-4270-9805-959C4BE9CB0E}" type="datetime1">
              <a:rPr lang="en-US" smtClean="0"/>
              <a:t>5/20/2015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54678-4E5A-463F-B982-21C7C71D4E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0439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7BAD8-3DC3-44B6-A7DD-753E8323C9FD}" type="datetime1">
              <a:rPr lang="en-US" smtClean="0"/>
              <a:t>5/20/2015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54678-4E5A-463F-B982-21C7C71D4E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321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96030-B3EC-492D-8DB0-D7402F541397}" type="datetime1">
              <a:rPr lang="en-US" smtClean="0"/>
              <a:t>5/20/2015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54678-4E5A-463F-B982-21C7C71D4E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6607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253F1-D18D-4DE5-86A2-6EAC4F257588}" type="datetime1">
              <a:rPr lang="en-US" smtClean="0"/>
              <a:t>5/20/2015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54678-4E5A-463F-B982-21C7C71D4E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595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C8B3B6-ADF4-489B-9E1A-4BF7CE6CD4E4}" type="datetime1">
              <a:rPr lang="en-US" smtClean="0"/>
              <a:t>5/20/2015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F54678-4E5A-463F-B982-21C7C71D4E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561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wmf"/><Relationship Id="rId5" Type="http://schemas.openxmlformats.org/officeDocument/2006/relationships/image" Target="../media/image4.wmf"/><Relationship Id="rId4" Type="http://schemas.openxmlformats.org/officeDocument/2006/relationships/image" Target="../media/image3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redmine.named-data.net/attachments/download/290/link.pdf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Forwarding Hint in NFD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Junxiao</a:t>
            </a:r>
            <a:r>
              <a:rPr lang="en-US" dirty="0" smtClean="0"/>
              <a:t> Shi, 2015-05-20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54678-4E5A-463F-B982-21C7C71D4EC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528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Topology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54678-4E5A-463F-B982-21C7C71D4EC8}" type="slidenum">
              <a:rPr lang="en-US" smtClean="0"/>
              <a:t>10</a:t>
            </a:fld>
            <a:endParaRPr lang="en-US"/>
          </a:p>
        </p:txBody>
      </p:sp>
      <p:pic>
        <p:nvPicPr>
          <p:cNvPr id="5" name="Picture 37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4497" y="3980972"/>
            <a:ext cx="906462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7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5438" y="3980972"/>
            <a:ext cx="906462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2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00" y="2656402"/>
            <a:ext cx="914400" cy="741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294297" y="1976287"/>
            <a:ext cx="1322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DSU for Bob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440497" y="1976287"/>
            <a:ext cx="15760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mobile for Bob</a:t>
            </a:r>
          </a:p>
        </p:txBody>
      </p:sp>
      <p:pic>
        <p:nvPicPr>
          <p:cNvPr id="11" name="Picture 24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2688" y="2656402"/>
            <a:ext cx="487362" cy="785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9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1171" y="2656402"/>
            <a:ext cx="773113" cy="78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4" name="Straight Connector 13"/>
          <p:cNvCxnSpPr>
            <a:stCxn id="12" idx="2"/>
            <a:endCxn id="5" idx="0"/>
          </p:cNvCxnSpPr>
          <p:nvPr/>
        </p:nvCxnSpPr>
        <p:spPr>
          <a:xfrm>
            <a:off x="3737728" y="3440627"/>
            <a:ext cx="0" cy="5403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30525" y="1976287"/>
            <a:ext cx="20205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NDNS </a:t>
            </a:r>
            <a:r>
              <a:rPr lang="en-US" dirty="0" err="1" smtClean="0"/>
              <a:t>nameserver</a:t>
            </a:r>
            <a:r>
              <a:rPr lang="en-US" dirty="0"/>
              <a:t> </a:t>
            </a:r>
            <a:r>
              <a:rPr lang="en-US" dirty="0" smtClean="0"/>
              <a:t>for /</a:t>
            </a:r>
            <a:r>
              <a:rPr lang="en-US" dirty="0" err="1" smtClean="0"/>
              <a:t>ndnfit</a:t>
            </a:r>
            <a:endParaRPr lang="en-US" dirty="0" smtClean="0"/>
          </a:p>
        </p:txBody>
      </p:sp>
      <p:cxnSp>
        <p:nvCxnSpPr>
          <p:cNvPr id="17" name="Straight Connector 16"/>
          <p:cNvCxnSpPr>
            <a:stCxn id="8" idx="2"/>
            <a:endCxn id="6" idx="0"/>
          </p:cNvCxnSpPr>
          <p:nvPr/>
        </p:nvCxnSpPr>
        <p:spPr>
          <a:xfrm>
            <a:off x="7124700" y="3397765"/>
            <a:ext cx="3969" cy="5832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stCxn id="5" idx="3"/>
            <a:endCxn id="6" idx="1"/>
          </p:cNvCxnSpPr>
          <p:nvPr/>
        </p:nvCxnSpPr>
        <p:spPr>
          <a:xfrm>
            <a:off x="4190959" y="4247672"/>
            <a:ext cx="248447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18" idx="0"/>
            <a:endCxn id="11" idx="2"/>
          </p:cNvCxnSpPr>
          <p:nvPr/>
        </p:nvCxnSpPr>
        <p:spPr>
          <a:xfrm flipV="1">
            <a:off x="1426369" y="3442214"/>
            <a:ext cx="0" cy="4482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716020" y="3670893"/>
            <a:ext cx="1329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UCLA router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5532319" y="3675280"/>
            <a:ext cx="16825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ARIZONA router</a:t>
            </a:r>
            <a:endParaRPr lang="en-US" dirty="0"/>
          </a:p>
        </p:txBody>
      </p:sp>
      <p:pic>
        <p:nvPicPr>
          <p:cNvPr id="18" name="Picture 25"/>
          <p:cNvPicPr>
            <a:picLocks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819" y="3890484"/>
            <a:ext cx="1181100" cy="71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6" name="Straight Connector 15"/>
          <p:cNvCxnSpPr>
            <a:stCxn id="18" idx="3"/>
            <a:endCxn id="5" idx="1"/>
          </p:cNvCxnSpPr>
          <p:nvPr/>
        </p:nvCxnSpPr>
        <p:spPr>
          <a:xfrm>
            <a:off x="2016919" y="4247672"/>
            <a:ext cx="126757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9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812" y="5115271"/>
            <a:ext cx="773113" cy="78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1039812" y="5987019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DPU</a:t>
            </a:r>
            <a:endParaRPr lang="en-US" dirty="0"/>
          </a:p>
        </p:txBody>
      </p:sp>
      <p:cxnSp>
        <p:nvCxnSpPr>
          <p:cNvPr id="27" name="Straight Connector 26"/>
          <p:cNvCxnSpPr>
            <a:stCxn id="18" idx="2"/>
            <a:endCxn id="24" idx="0"/>
          </p:cNvCxnSpPr>
          <p:nvPr/>
        </p:nvCxnSpPr>
        <p:spPr>
          <a:xfrm>
            <a:off x="1426369" y="4604859"/>
            <a:ext cx="0" cy="5104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47000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Mobile Upload to DSU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Mobile connects to ARIZONA router, and performs remote prefix registration.</a:t>
            </a:r>
          </a:p>
          <a:p>
            <a:pPr lvl="1"/>
            <a:r>
              <a:rPr lang="en-US" dirty="0" smtClean="0"/>
              <a:t>ARIZONA router knows "/</a:t>
            </a:r>
            <a:r>
              <a:rPr lang="en-US" dirty="0" err="1" smtClean="0"/>
              <a:t>ndnfit</a:t>
            </a:r>
            <a:r>
              <a:rPr lang="en-US" dirty="0" smtClean="0"/>
              <a:t>/bob" is served by mobile.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Mobile sends command to DSU:</a:t>
            </a:r>
            <a:br>
              <a:rPr lang="en-US" dirty="0" smtClean="0"/>
            </a:br>
            <a:r>
              <a:rPr lang="en-US" dirty="0" smtClean="0"/>
              <a:t>"I want to upload /</a:t>
            </a:r>
            <a:r>
              <a:rPr lang="en-US" dirty="0" err="1" smtClean="0"/>
              <a:t>ndnfit</a:t>
            </a:r>
            <a:r>
              <a:rPr lang="en-US" dirty="0" smtClean="0"/>
              <a:t>/bob/20150518"</a:t>
            </a:r>
          </a:p>
          <a:p>
            <a:pPr lvl="1"/>
            <a:r>
              <a:rPr lang="en-US" dirty="0" smtClean="0"/>
              <a:t>A Link object is sent as part of the upload command:</a:t>
            </a:r>
            <a:br>
              <a:rPr lang="en-US" dirty="0" smtClean="0"/>
            </a:br>
            <a:r>
              <a:rPr lang="en-US" dirty="0" smtClean="0"/>
              <a:t>Link(/</a:t>
            </a:r>
            <a:r>
              <a:rPr lang="en-US" dirty="0" err="1" smtClean="0"/>
              <a:t>ndnfit</a:t>
            </a:r>
            <a:r>
              <a:rPr lang="en-US" dirty="0" smtClean="0"/>
              <a:t>/bob, delegation=/</a:t>
            </a:r>
            <a:r>
              <a:rPr lang="en-US" dirty="0" err="1" smtClean="0"/>
              <a:t>ndn</a:t>
            </a:r>
            <a:r>
              <a:rPr lang="en-US" dirty="0" smtClean="0"/>
              <a:t>/</a:t>
            </a:r>
            <a:r>
              <a:rPr lang="en-US" dirty="0" err="1" smtClean="0"/>
              <a:t>edu</a:t>
            </a:r>
            <a:r>
              <a:rPr lang="en-US" dirty="0" smtClean="0"/>
              <a:t>/</a:t>
            </a:r>
            <a:r>
              <a:rPr lang="en-US" dirty="0" err="1" smtClean="0"/>
              <a:t>arizona</a:t>
            </a:r>
            <a:r>
              <a:rPr lang="en-US" dirty="0" smtClean="0"/>
              <a:t>, signed by Bob)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54678-4E5A-463F-B982-21C7C71D4EC8}" type="slidenum">
              <a:rPr lang="en-US" smtClean="0"/>
              <a:t>11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387350" y="5250995"/>
            <a:ext cx="7950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B050"/>
                </a:solidFill>
              </a:rPr>
              <a:t>Can we send the Name of the Link object, instead of the Link object itself, as a command parameter?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B050"/>
                </a:solidFill>
              </a:rPr>
              <a:t>No. The Link object exists on the mobile only, and the mobile doesn't have a routable prefix. Without the link object, DSU can't reach the mobile with an </a:t>
            </a:r>
            <a:r>
              <a:rPr lang="en-US" dirty="0" err="1" smtClean="0">
                <a:solidFill>
                  <a:srgbClr val="00B050"/>
                </a:solidFill>
              </a:rPr>
              <a:t>unroutable</a:t>
            </a:r>
            <a:r>
              <a:rPr lang="en-US" dirty="0" smtClean="0">
                <a:solidFill>
                  <a:srgbClr val="00B050"/>
                </a:solidFill>
              </a:rPr>
              <a:t> prefix.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7350" y="1264781"/>
            <a:ext cx="795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B050"/>
                </a:solidFill>
              </a:rPr>
              <a:t>Why the Link object isn't published into NDNS?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B050"/>
                </a:solidFill>
              </a:rPr>
              <a:t>This depends on: should an Interest from DPU be able to reach the mobile?</a:t>
            </a:r>
          </a:p>
        </p:txBody>
      </p:sp>
    </p:spTree>
    <p:extLst>
      <p:ext uri="{BB962C8B-B14F-4D97-AF65-F5344CB8AC3E}">
        <p14:creationId xmlns:p14="http://schemas.microsoft.com/office/powerpoint/2010/main" val="27985836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Mobile Upload to DSU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3"/>
            </a:pPr>
            <a:r>
              <a:rPr lang="en-US" dirty="0" smtClean="0"/>
              <a:t>DSU sends Interest with forwarding hint:</a:t>
            </a:r>
          </a:p>
          <a:p>
            <a:pPr lvl="1"/>
            <a:r>
              <a:rPr lang="en-US" dirty="0" smtClean="0"/>
              <a:t>INTEREST /</a:t>
            </a:r>
            <a:r>
              <a:rPr lang="en-US" dirty="0" err="1" smtClean="0"/>
              <a:t>ndnfit</a:t>
            </a:r>
            <a:r>
              <a:rPr lang="en-US" dirty="0" smtClean="0"/>
              <a:t>/bob/20150518</a:t>
            </a:r>
            <a:br>
              <a:rPr lang="en-US" dirty="0" smtClean="0"/>
            </a:br>
            <a:r>
              <a:rPr lang="en-US" dirty="0" smtClean="0"/>
              <a:t>Link(/</a:t>
            </a:r>
            <a:r>
              <a:rPr lang="en-US" dirty="0" err="1" smtClean="0"/>
              <a:t>ndnfit</a:t>
            </a:r>
            <a:r>
              <a:rPr lang="en-US" dirty="0" smtClean="0"/>
              <a:t>/bob, delegation=/</a:t>
            </a:r>
            <a:r>
              <a:rPr lang="en-US" dirty="0" err="1" smtClean="0"/>
              <a:t>ndn</a:t>
            </a:r>
            <a:r>
              <a:rPr lang="en-US" dirty="0" smtClean="0"/>
              <a:t>/</a:t>
            </a:r>
            <a:r>
              <a:rPr lang="en-US" dirty="0" err="1" smtClean="0"/>
              <a:t>edu</a:t>
            </a:r>
            <a:r>
              <a:rPr lang="en-US" dirty="0" smtClean="0"/>
              <a:t>/</a:t>
            </a:r>
            <a:r>
              <a:rPr lang="en-US" dirty="0" err="1" smtClean="0"/>
              <a:t>arizona</a:t>
            </a:r>
            <a:r>
              <a:rPr lang="en-US" dirty="0" smtClean="0"/>
              <a:t>, signed by Bob)</a:t>
            </a:r>
          </a:p>
          <a:p>
            <a:pPr marL="514350" indent="-514350">
              <a:buFont typeface="+mj-lt"/>
              <a:buAutoNum type="arabicPeriod" startAt="3"/>
            </a:pPr>
            <a:r>
              <a:rPr lang="en-US" dirty="0" smtClean="0"/>
              <a:t>The network forwards Interest to ARIZONA router, according to forwarding hint.</a:t>
            </a:r>
          </a:p>
          <a:p>
            <a:pPr marL="514350" indent="-514350">
              <a:buFont typeface="+mj-lt"/>
              <a:buAutoNum type="arabicPeriod" startAt="3"/>
            </a:pPr>
            <a:r>
              <a:rPr lang="en-US" dirty="0" smtClean="0"/>
              <a:t>ARIZONA router strips Link object, and forwards the Interest to the mobile, according to /</a:t>
            </a:r>
            <a:r>
              <a:rPr lang="en-US" dirty="0" err="1" smtClean="0"/>
              <a:t>ndnfit</a:t>
            </a:r>
            <a:r>
              <a:rPr lang="en-US" dirty="0" smtClean="0"/>
              <a:t>/bob prefix.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54678-4E5A-463F-B982-21C7C71D4EC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4133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DPU Download from DSU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DSU connects to UCLA router, and </a:t>
            </a:r>
            <a:r>
              <a:rPr lang="en-US" dirty="0"/>
              <a:t>performs remote prefix </a:t>
            </a:r>
            <a:r>
              <a:rPr lang="en-US" dirty="0" smtClean="0"/>
              <a:t>registration with a globally routable prefix: /</a:t>
            </a:r>
            <a:r>
              <a:rPr lang="en-US" dirty="0" err="1" smtClean="0"/>
              <a:t>ndn</a:t>
            </a:r>
            <a:r>
              <a:rPr lang="en-US" dirty="0" smtClean="0"/>
              <a:t>/</a:t>
            </a:r>
            <a:r>
              <a:rPr lang="en-US" dirty="0" err="1" smtClean="0"/>
              <a:t>edu</a:t>
            </a:r>
            <a:r>
              <a:rPr lang="en-US" dirty="0" smtClean="0"/>
              <a:t>/</a:t>
            </a:r>
            <a:r>
              <a:rPr lang="en-US" dirty="0" err="1" smtClean="0"/>
              <a:t>ucla</a:t>
            </a:r>
            <a:r>
              <a:rPr lang="en-US" dirty="0" smtClean="0"/>
              <a:t>/</a:t>
            </a:r>
            <a:r>
              <a:rPr lang="en-US" dirty="0" err="1" smtClean="0"/>
              <a:t>ndnfit-dsu-ucla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When Bob signs up, Bob updates NDNS:</a:t>
            </a:r>
            <a:br>
              <a:rPr lang="en-US" dirty="0" smtClean="0"/>
            </a:br>
            <a:r>
              <a:rPr lang="en-US" dirty="0" smtClean="0"/>
              <a:t>Link(/</a:t>
            </a:r>
            <a:r>
              <a:rPr lang="en-US" dirty="0" err="1" smtClean="0"/>
              <a:t>ndnfit</a:t>
            </a:r>
            <a:r>
              <a:rPr lang="en-US" dirty="0" smtClean="0"/>
              <a:t>/bob, delegation=/</a:t>
            </a:r>
            <a:r>
              <a:rPr lang="en-US" dirty="0" err="1" smtClean="0"/>
              <a:t>ndn</a:t>
            </a:r>
            <a:r>
              <a:rPr lang="en-US" dirty="0" smtClean="0"/>
              <a:t>/</a:t>
            </a:r>
            <a:r>
              <a:rPr lang="en-US" dirty="0" err="1" smtClean="0"/>
              <a:t>edu</a:t>
            </a:r>
            <a:r>
              <a:rPr lang="en-US" dirty="0" smtClean="0"/>
              <a:t>/</a:t>
            </a:r>
            <a:r>
              <a:rPr lang="en-US" dirty="0" err="1" smtClean="0"/>
              <a:t>ucla</a:t>
            </a:r>
            <a:r>
              <a:rPr lang="en-US" dirty="0" smtClean="0"/>
              <a:t>/</a:t>
            </a:r>
            <a:r>
              <a:rPr lang="en-US" dirty="0" err="1" smtClean="0"/>
              <a:t>ndnfit-dsu-ucla</a:t>
            </a:r>
            <a:r>
              <a:rPr lang="en-US" dirty="0" smtClean="0"/>
              <a:t>, signed by Bob)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DPU performs NDNS lookup for /</a:t>
            </a:r>
            <a:r>
              <a:rPr lang="en-US" dirty="0" err="1" smtClean="0"/>
              <a:t>ndnfit</a:t>
            </a:r>
            <a:r>
              <a:rPr lang="en-US" dirty="0" smtClean="0"/>
              <a:t>/bob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54678-4E5A-463F-B982-21C7C71D4EC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3483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DPU Download from DSU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4"/>
            </a:pPr>
            <a:r>
              <a:rPr lang="en-US" dirty="0" smtClean="0"/>
              <a:t>DPU sends Interest with forwarding hint:</a:t>
            </a:r>
          </a:p>
          <a:p>
            <a:pPr lvl="1"/>
            <a:r>
              <a:rPr lang="en-US" dirty="0" smtClean="0"/>
              <a:t>INTEREST /</a:t>
            </a:r>
            <a:r>
              <a:rPr lang="en-US" dirty="0" err="1" smtClean="0"/>
              <a:t>ndnfit</a:t>
            </a:r>
            <a:r>
              <a:rPr lang="en-US" dirty="0" smtClean="0"/>
              <a:t>/bob/20150518</a:t>
            </a:r>
            <a:br>
              <a:rPr lang="en-US" dirty="0" smtClean="0"/>
            </a:br>
            <a:r>
              <a:rPr lang="en-US" dirty="0"/>
              <a:t>Link(/</a:t>
            </a:r>
            <a:r>
              <a:rPr lang="en-US" dirty="0" err="1"/>
              <a:t>ndnfit</a:t>
            </a:r>
            <a:r>
              <a:rPr lang="en-US" dirty="0"/>
              <a:t>/bob, delegation</a:t>
            </a:r>
            <a:r>
              <a:rPr lang="en-US" dirty="0" smtClean="0"/>
              <a:t>=/</a:t>
            </a:r>
            <a:r>
              <a:rPr lang="en-US" dirty="0" err="1"/>
              <a:t>ndn</a:t>
            </a:r>
            <a:r>
              <a:rPr lang="en-US" dirty="0"/>
              <a:t>/</a:t>
            </a:r>
            <a:r>
              <a:rPr lang="en-US" dirty="0" err="1"/>
              <a:t>edu</a:t>
            </a:r>
            <a:r>
              <a:rPr lang="en-US" dirty="0"/>
              <a:t>/</a:t>
            </a:r>
            <a:r>
              <a:rPr lang="en-US" dirty="0" err="1"/>
              <a:t>ucla</a:t>
            </a:r>
            <a:r>
              <a:rPr lang="en-US" dirty="0"/>
              <a:t>/</a:t>
            </a:r>
            <a:r>
              <a:rPr lang="en-US" dirty="0" err="1"/>
              <a:t>ndnfit-dsu-ucla</a:t>
            </a:r>
            <a:r>
              <a:rPr lang="en-US" dirty="0" smtClean="0"/>
              <a:t>, </a:t>
            </a:r>
            <a:r>
              <a:rPr lang="en-US" dirty="0"/>
              <a:t>signed by </a:t>
            </a:r>
            <a:r>
              <a:rPr lang="en-US" dirty="0" smtClean="0"/>
              <a:t>Bob)</a:t>
            </a:r>
          </a:p>
          <a:p>
            <a:pPr marL="514350" indent="-514350">
              <a:buFont typeface="+mj-lt"/>
              <a:buAutoNum type="arabicPeriod" startAt="4"/>
            </a:pPr>
            <a:r>
              <a:rPr lang="en-US" dirty="0" smtClean="0"/>
              <a:t>The network forwards Interest to DSU, according to forwarding hint.</a:t>
            </a:r>
          </a:p>
          <a:p>
            <a:pPr marL="514350" indent="-514350">
              <a:buFont typeface="+mj-lt"/>
              <a:buAutoNum type="arabicPeriod" startAt="4"/>
            </a:pPr>
            <a:r>
              <a:rPr lang="en-US" dirty="0" smtClean="0"/>
              <a:t>DSU forwarder strips Link object, and forwards the Interest to the application, according to /</a:t>
            </a:r>
            <a:r>
              <a:rPr lang="en-US" dirty="0" err="1" smtClean="0"/>
              <a:t>ndnfit</a:t>
            </a:r>
            <a:r>
              <a:rPr lang="en-US" dirty="0" smtClean="0"/>
              <a:t>/bob prefix.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54678-4E5A-463F-B982-21C7C71D4EC8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6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Changes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54678-4E5A-463F-B982-21C7C71D4EC8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2658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Producer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producer should determine </a:t>
            </a:r>
            <a:r>
              <a:rPr lang="en-US" dirty="0" smtClean="0"/>
              <a:t>the routable prefix of the region in which its own prefix is routable, and (optionally) </a:t>
            </a:r>
            <a:r>
              <a:rPr lang="en-US" dirty="0" smtClean="0"/>
              <a:t>publish </a:t>
            </a:r>
            <a:r>
              <a:rPr lang="en-US" dirty="0" smtClean="0"/>
              <a:t>a </a:t>
            </a:r>
            <a:r>
              <a:rPr lang="en-US" dirty="0" smtClean="0"/>
              <a:t>Link object in NDNS </a:t>
            </a:r>
            <a:r>
              <a:rPr lang="en-US" dirty="0" err="1" smtClean="0"/>
              <a:t>nameserver</a:t>
            </a:r>
            <a:r>
              <a:rPr lang="en-US" dirty="0" smtClean="0"/>
              <a:t>.</a:t>
            </a:r>
            <a:endParaRPr lang="en-US" dirty="0" smtClean="0"/>
          </a:p>
          <a:p>
            <a:r>
              <a:rPr lang="en-US" dirty="0" smtClean="0"/>
              <a:t>Implementation:</a:t>
            </a:r>
          </a:p>
          <a:p>
            <a:pPr lvl="1"/>
            <a:r>
              <a:rPr lang="en-US" dirty="0" smtClean="0"/>
              <a:t>Library provides APIs for application to generate and publish Link objects to NDNS </a:t>
            </a:r>
            <a:r>
              <a:rPr lang="en-US" dirty="0" err="1" smtClean="0"/>
              <a:t>nameserver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A higher-level library may expose an "upload API" for "mobile upload to DSU" scenario.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54678-4E5A-463F-B982-21C7C71D4EC8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5677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Consumer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consumer should react to NACK-</a:t>
            </a:r>
            <a:r>
              <a:rPr lang="en-US" dirty="0" err="1" smtClean="0"/>
              <a:t>unroutable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perform NDNS lookup</a:t>
            </a:r>
          </a:p>
          <a:p>
            <a:pPr lvl="1"/>
            <a:r>
              <a:rPr lang="en-US" dirty="0" smtClean="0"/>
              <a:t>re-express Interest with Link object</a:t>
            </a:r>
          </a:p>
          <a:p>
            <a:r>
              <a:rPr lang="en-US" dirty="0" smtClean="0"/>
              <a:t>Short term solution before NACK is ready:</a:t>
            </a:r>
          </a:p>
          <a:p>
            <a:pPr lvl="1"/>
            <a:r>
              <a:rPr lang="en-US" dirty="0" smtClean="0"/>
              <a:t>the consumer should always perform NDNS lookup</a:t>
            </a:r>
          </a:p>
          <a:p>
            <a:r>
              <a:rPr lang="en-US" dirty="0" smtClean="0"/>
              <a:t>Implementation:</a:t>
            </a:r>
          </a:p>
          <a:p>
            <a:pPr lvl="1"/>
            <a:r>
              <a:rPr lang="en-US" dirty="0" smtClean="0"/>
              <a:t>Application MAY explicit set the forwarding hint.</a:t>
            </a:r>
          </a:p>
          <a:p>
            <a:pPr lvl="1"/>
            <a:r>
              <a:rPr lang="en-US" dirty="0" smtClean="0"/>
              <a:t>If forwarding hint is unset, Face::</a:t>
            </a:r>
            <a:r>
              <a:rPr lang="en-US" dirty="0" err="1" smtClean="0"/>
              <a:t>expressInterest</a:t>
            </a:r>
            <a:r>
              <a:rPr lang="en-US" dirty="0" smtClean="0"/>
              <a:t> performs automatic lookup, and caches the result.</a:t>
            </a:r>
          </a:p>
          <a:p>
            <a:pPr lvl="2"/>
            <a:r>
              <a:rPr lang="en-US" dirty="0" smtClean="0"/>
              <a:t>so applications don't have to change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54678-4E5A-463F-B982-21C7C71D4EC8}" type="slidenum">
              <a:rPr lang="en-US" smtClean="0"/>
              <a:t>17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28650" y="1825626"/>
            <a:ext cx="7886700" cy="1270866"/>
          </a:xfrm>
          <a:prstGeom prst="rect">
            <a:avLst/>
          </a:prstGeom>
          <a:noFill/>
          <a:ln w="38100">
            <a:solidFill>
              <a:srgbClr val="FFC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347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Forwarder Changes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This section describes the MINIMAL changes in forwarding to support mobility.</a:t>
            </a:r>
          </a:p>
          <a:p>
            <a:r>
              <a:rPr lang="en-US" dirty="0" smtClean="0"/>
              <a:t>Additional features are needed in the complete solution, which is not yet ready.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54678-4E5A-463F-B982-21C7C71D4EC8}" type="slidenum">
              <a:rPr lang="en-US" smtClean="0"/>
              <a:t>18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8650" y="5257799"/>
            <a:ext cx="7886700" cy="683491"/>
          </a:xfrm>
          <a:prstGeom prst="rect">
            <a:avLst/>
          </a:prstGeom>
          <a:noFill/>
          <a:ln w="38100">
            <a:solidFill>
              <a:srgbClr val="FFC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2618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Configuration: </a:t>
            </a:r>
            <a:r>
              <a:rPr lang="en-US" dirty="0"/>
              <a:t>r</a:t>
            </a:r>
            <a:r>
              <a:rPr lang="en-US" dirty="0" smtClean="0"/>
              <a:t>outer Name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 a "router Name" field to NFD configuration file.</a:t>
            </a:r>
          </a:p>
          <a:p>
            <a:pPr lvl="1"/>
            <a:r>
              <a:rPr lang="en-US" dirty="0" smtClean="0"/>
              <a:t>This allows the producer region edge router to determine an Interest has reached the producer region.</a:t>
            </a:r>
          </a:p>
          <a:p>
            <a:r>
              <a:rPr lang="en-US" dirty="0" smtClean="0"/>
              <a:t>NLSR has similar configuration options.</a:t>
            </a:r>
          </a:p>
          <a:p>
            <a:pPr lvl="1"/>
            <a:r>
              <a:rPr lang="en-US" dirty="0" smtClean="0"/>
              <a:t>They can be moved to NFD configuration and exposed as part of </a:t>
            </a:r>
            <a:r>
              <a:rPr lang="en-US" dirty="0" err="1" smtClean="0"/>
              <a:t>ForwarderStatus</a:t>
            </a:r>
            <a:r>
              <a:rPr lang="en-US" dirty="0" smtClean="0"/>
              <a:t> dataset.</a:t>
            </a:r>
          </a:p>
          <a:p>
            <a:pPr lvl="1"/>
            <a:r>
              <a:rPr lang="en-US" dirty="0" smtClean="0"/>
              <a:t>NLSR should request </a:t>
            </a:r>
            <a:r>
              <a:rPr lang="en-US" dirty="0" err="1" smtClean="0"/>
              <a:t>ForwarderStatus</a:t>
            </a:r>
            <a:r>
              <a:rPr lang="en-US" dirty="0" smtClean="0"/>
              <a:t> dataset to configure itself.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54678-4E5A-463F-B982-21C7C71D4EC8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3369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Forwarding hint is a scheme for mobility support in a large NDN network.</a:t>
            </a:r>
          </a:p>
          <a:p>
            <a:pPr lvl="1"/>
            <a:r>
              <a:rPr lang="en-US" dirty="0" smtClean="0"/>
              <a:t>See #2587 </a:t>
            </a:r>
            <a:r>
              <a:rPr lang="en-US" dirty="0" smtClean="0">
                <a:hlinkClick r:id="rId2"/>
              </a:rPr>
              <a:t>link.pdf</a:t>
            </a:r>
            <a:r>
              <a:rPr lang="en-US" dirty="0" smtClean="0"/>
              <a:t> for protocol definition.</a:t>
            </a:r>
          </a:p>
          <a:p>
            <a:r>
              <a:rPr lang="en-US" dirty="0" smtClean="0"/>
              <a:t>This document describes how forwarding hint feature is to be implemented in NFD.</a:t>
            </a:r>
          </a:p>
          <a:p>
            <a:pPr lvl="1"/>
            <a:r>
              <a:rPr lang="en-US" dirty="0" smtClean="0"/>
              <a:t>Some features are beyond the minimal necessary features, and will not be implemented in the first stage.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54678-4E5A-463F-B982-21C7C71D4EC8}" type="slidenum">
              <a:rPr lang="en-US" smtClean="0"/>
              <a:t>2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28650" y="4001294"/>
            <a:ext cx="7886700" cy="674615"/>
          </a:xfrm>
          <a:prstGeom prst="rect">
            <a:avLst/>
          </a:prstGeom>
          <a:noFill/>
          <a:ln w="38100">
            <a:solidFill>
              <a:srgbClr val="FFC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0379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 forwarding: pick delegation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Condition:</a:t>
            </a:r>
          </a:p>
          <a:p>
            <a:pPr lvl="1"/>
            <a:r>
              <a:rPr lang="en-US" dirty="0" smtClean="0"/>
              <a:t>Delegation Name is not a prefix of router Name.</a:t>
            </a:r>
          </a:p>
          <a:p>
            <a:pPr lvl="1"/>
            <a:r>
              <a:rPr lang="en-US" dirty="0" smtClean="0"/>
              <a:t>Interest has Link object but no </a:t>
            </a:r>
            <a:r>
              <a:rPr lang="en-US" dirty="0" err="1" smtClean="0"/>
              <a:t>SelectedDelegation</a:t>
            </a:r>
            <a:r>
              <a:rPr lang="en-US" dirty="0" smtClean="0"/>
              <a:t>.</a:t>
            </a:r>
          </a:p>
          <a:p>
            <a:r>
              <a:rPr lang="en-US" dirty="0" smtClean="0"/>
              <a:t>Action: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(</a:t>
            </a:r>
            <a:r>
              <a:rPr lang="en-US" dirty="0" err="1" smtClean="0"/>
              <a:t>ContentStore</a:t>
            </a:r>
            <a:r>
              <a:rPr lang="en-US" dirty="0" smtClean="0"/>
              <a:t> miss pipeline) perform FIB lookups for each delegation Name in the Link object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(strategy) pick a delegation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(strategy) forward to one or more </a:t>
            </a:r>
            <a:r>
              <a:rPr lang="en-US" dirty="0" err="1" smtClean="0"/>
              <a:t>nexthops</a:t>
            </a:r>
            <a:r>
              <a:rPr lang="en-US" dirty="0" smtClean="0"/>
              <a:t> in the FIB entry associated with the chosen delegation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(outgoing Interest pipeline) set </a:t>
            </a:r>
            <a:r>
              <a:rPr lang="en-US" dirty="0" err="1" smtClean="0"/>
              <a:t>SelectedDelegation</a:t>
            </a:r>
            <a:r>
              <a:rPr lang="en-US" dirty="0" smtClean="0"/>
              <a:t> field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54678-4E5A-463F-B982-21C7C71D4EC8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3912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 forwarding: follow delegation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Condition:</a:t>
            </a:r>
          </a:p>
          <a:p>
            <a:pPr lvl="1"/>
            <a:r>
              <a:rPr lang="en-US" dirty="0"/>
              <a:t>Delegation Name is not a prefix of router Name.</a:t>
            </a:r>
          </a:p>
          <a:p>
            <a:pPr lvl="1"/>
            <a:r>
              <a:rPr lang="en-US" dirty="0" smtClean="0"/>
              <a:t>Interest </a:t>
            </a:r>
            <a:r>
              <a:rPr lang="en-US" dirty="0"/>
              <a:t>has Link object </a:t>
            </a:r>
            <a:r>
              <a:rPr lang="en-US" dirty="0" smtClean="0"/>
              <a:t>and </a:t>
            </a:r>
            <a:r>
              <a:rPr lang="en-US" dirty="0" err="1" smtClean="0"/>
              <a:t>SelectedDelegation</a:t>
            </a:r>
            <a:r>
              <a:rPr lang="en-US" dirty="0"/>
              <a:t>.</a:t>
            </a:r>
          </a:p>
          <a:p>
            <a:r>
              <a:rPr lang="en-US" dirty="0"/>
              <a:t>Action: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(</a:t>
            </a:r>
            <a:r>
              <a:rPr lang="en-US" dirty="0" err="1"/>
              <a:t>ContentStore</a:t>
            </a:r>
            <a:r>
              <a:rPr lang="en-US" dirty="0"/>
              <a:t> miss pipeline) perform FIB </a:t>
            </a:r>
            <a:r>
              <a:rPr lang="en-US" dirty="0" smtClean="0"/>
              <a:t>lookup </a:t>
            </a:r>
            <a:r>
              <a:rPr lang="en-US" dirty="0"/>
              <a:t>for </a:t>
            </a:r>
            <a:r>
              <a:rPr lang="en-US" dirty="0" smtClean="0"/>
              <a:t>selected delegation Name</a:t>
            </a:r>
            <a:endParaRPr lang="en-US" dirty="0"/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(</a:t>
            </a:r>
            <a:r>
              <a:rPr lang="en-US" dirty="0"/>
              <a:t>strategy) forward to one or more </a:t>
            </a:r>
            <a:r>
              <a:rPr lang="en-US" dirty="0" err="1"/>
              <a:t>nexthops</a:t>
            </a:r>
            <a:r>
              <a:rPr lang="en-US" dirty="0"/>
              <a:t> in the FIB entry associated with the </a:t>
            </a:r>
            <a:r>
              <a:rPr lang="en-US" dirty="0" smtClean="0"/>
              <a:t>delegation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54678-4E5A-463F-B982-21C7C71D4EC8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74609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 forwarding: within producer region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Condition:</a:t>
            </a:r>
          </a:p>
          <a:p>
            <a:pPr lvl="1"/>
            <a:r>
              <a:rPr lang="en-US" dirty="0"/>
              <a:t>Delegation Name is </a:t>
            </a:r>
            <a:r>
              <a:rPr lang="en-US" dirty="0" smtClean="0"/>
              <a:t>a </a:t>
            </a:r>
            <a:r>
              <a:rPr lang="en-US" dirty="0"/>
              <a:t>prefix of router Name.</a:t>
            </a:r>
          </a:p>
          <a:p>
            <a:r>
              <a:rPr lang="en-US" dirty="0" smtClean="0"/>
              <a:t>Action</a:t>
            </a:r>
            <a:r>
              <a:rPr lang="en-US" dirty="0"/>
              <a:t>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(incoming Interest pipeline</a:t>
            </a:r>
            <a:r>
              <a:rPr lang="en-US" dirty="0"/>
              <a:t>) </a:t>
            </a:r>
            <a:r>
              <a:rPr lang="en-US" dirty="0" smtClean="0"/>
              <a:t>ignore Link </a:t>
            </a:r>
            <a:r>
              <a:rPr lang="en-US" dirty="0" smtClean="0"/>
              <a:t>object and </a:t>
            </a:r>
            <a:r>
              <a:rPr lang="en-US" dirty="0" err="1" smtClean="0"/>
              <a:t>SelectedDelegation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54678-4E5A-463F-B982-21C7C71D4EC8}" type="slidenum">
              <a:rPr lang="en-US" smtClean="0"/>
              <a:t>22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98450" y="4413152"/>
            <a:ext cx="7950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B050"/>
                </a:solidFill>
              </a:rPr>
              <a:t>This requires all nodes in the producer region to have accurate </a:t>
            </a:r>
            <a:r>
              <a:rPr lang="en-US" dirty="0" smtClean="0">
                <a:solidFill>
                  <a:srgbClr val="00B050"/>
                </a:solidFill>
              </a:rPr>
              <a:t>"router Name</a:t>
            </a:r>
            <a:r>
              <a:rPr lang="en-US" dirty="0" smtClean="0">
                <a:solidFill>
                  <a:srgbClr val="00B050"/>
                </a:solidFill>
              </a:rPr>
              <a:t>", otherwise, if some nodes don't have "router Name":</a:t>
            </a:r>
            <a:endParaRPr lang="en-US" dirty="0" smtClean="0">
              <a:solidFill>
                <a:srgbClr val="00B05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B050"/>
                </a:solidFill>
              </a:rPr>
              <a:t>those nodes are confused whether to follow the forwarding hint, or to follow the Interest Name.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B050"/>
                </a:solidFill>
              </a:rPr>
              <a:t>If it's just the end host laptop not having an accurate "router Name", the laptop can follow the forwarding hint for Interests from a local app, otherwise follow the Interest Name. But this won't work in the general case.</a:t>
            </a:r>
          </a:p>
        </p:txBody>
      </p:sp>
    </p:spTree>
    <p:extLst>
      <p:ext uri="{BB962C8B-B14F-4D97-AF65-F5344CB8AC3E}">
        <p14:creationId xmlns:p14="http://schemas.microsoft.com/office/powerpoint/2010/main" val="21057982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Forwarding Hint Works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54678-4E5A-463F-B982-21C7C71D4EC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5957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Forwarding within </a:t>
            </a:r>
            <a:r>
              <a:rPr lang="en-US" dirty="0"/>
              <a:t>c</a:t>
            </a:r>
            <a:r>
              <a:rPr lang="en-US" dirty="0" smtClean="0"/>
              <a:t>onsumer region</a:t>
            </a:r>
            <a:endParaRPr lang="en-US" dirty="0"/>
          </a:p>
        </p:txBody>
      </p:sp>
      <p:pic>
        <p:nvPicPr>
          <p:cNvPr id="5" name="Picture 22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" y="1883930"/>
            <a:ext cx="914400" cy="741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7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4840" y="2091893"/>
            <a:ext cx="906462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9" name="Straight Arrow Connector 8"/>
          <p:cNvCxnSpPr/>
          <p:nvPr/>
        </p:nvCxnSpPr>
        <p:spPr>
          <a:xfrm>
            <a:off x="1109348" y="3148446"/>
            <a:ext cx="471872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 flipV="1">
            <a:off x="1085850" y="3584859"/>
            <a:ext cx="4742221" cy="103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775806" y="2810287"/>
            <a:ext cx="3562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regular Interest: /</a:t>
            </a:r>
            <a:r>
              <a:rPr lang="en-US" dirty="0" err="1" smtClean="0"/>
              <a:t>ndnsim</a:t>
            </a:r>
            <a:r>
              <a:rPr lang="en-US" dirty="0" smtClean="0"/>
              <a:t>/index.htm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775806" y="3225918"/>
            <a:ext cx="3929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NACK: /</a:t>
            </a:r>
            <a:r>
              <a:rPr lang="en-US" dirty="0" err="1" smtClean="0"/>
              <a:t>ndnsim</a:t>
            </a:r>
            <a:r>
              <a:rPr lang="en-US" dirty="0" smtClean="0"/>
              <a:t>/index.htm is </a:t>
            </a:r>
            <a:r>
              <a:rPr lang="en-US" dirty="0" err="1" smtClean="0"/>
              <a:t>unroutable</a:t>
            </a:r>
            <a:endParaRPr lang="en-US" dirty="0"/>
          </a:p>
        </p:txBody>
      </p:sp>
      <p:cxnSp>
        <p:nvCxnSpPr>
          <p:cNvPr id="17" name="Straight Connector 16"/>
          <p:cNvCxnSpPr>
            <a:stCxn id="5" idx="2"/>
          </p:cNvCxnSpPr>
          <p:nvPr/>
        </p:nvCxnSpPr>
        <p:spPr>
          <a:xfrm>
            <a:off x="1085850" y="2625293"/>
            <a:ext cx="0" cy="4118407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6" idx="2"/>
          </p:cNvCxnSpPr>
          <p:nvPr/>
        </p:nvCxnSpPr>
        <p:spPr>
          <a:xfrm>
            <a:off x="5828071" y="2625293"/>
            <a:ext cx="25977" cy="4118407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1109348" y="4239491"/>
            <a:ext cx="708907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24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5980" y="1839480"/>
            <a:ext cx="487362" cy="785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1" name="Straight Connector 30"/>
          <p:cNvCxnSpPr>
            <a:stCxn id="30" idx="2"/>
          </p:cNvCxnSpPr>
          <p:nvPr/>
        </p:nvCxnSpPr>
        <p:spPr>
          <a:xfrm>
            <a:off x="8179661" y="2625292"/>
            <a:ext cx="14940" cy="4118407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1817612" y="3889227"/>
            <a:ext cx="3520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NDNS query for /</a:t>
            </a:r>
            <a:r>
              <a:rPr lang="en-US" dirty="0" err="1" smtClean="0"/>
              <a:t>ndnsim</a:t>
            </a:r>
            <a:r>
              <a:rPr lang="en-US" dirty="0" smtClean="0"/>
              <a:t>/index.htm</a:t>
            </a:r>
            <a:endParaRPr lang="en-US" dirty="0"/>
          </a:p>
        </p:txBody>
      </p:sp>
      <p:cxnSp>
        <p:nvCxnSpPr>
          <p:cNvPr id="35" name="Straight Arrow Connector 34"/>
          <p:cNvCxnSpPr/>
          <p:nvPr/>
        </p:nvCxnSpPr>
        <p:spPr>
          <a:xfrm flipH="1">
            <a:off x="1085850" y="4977250"/>
            <a:ext cx="710128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1817612" y="4329202"/>
            <a:ext cx="51735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NDNS reply for /</a:t>
            </a:r>
            <a:r>
              <a:rPr lang="en-US" dirty="0" err="1" smtClean="0"/>
              <a:t>ndnsim</a:t>
            </a:r>
            <a:r>
              <a:rPr lang="en-US" dirty="0" smtClean="0"/>
              <a:t>/index.htm</a:t>
            </a:r>
          </a:p>
          <a:p>
            <a:r>
              <a:rPr lang="en-US" dirty="0" smtClean="0"/>
              <a:t>/</a:t>
            </a:r>
            <a:r>
              <a:rPr lang="en-US" dirty="0" err="1" smtClean="0"/>
              <a:t>ndnsim</a:t>
            </a:r>
            <a:r>
              <a:rPr lang="en-US" dirty="0" smtClean="0"/>
              <a:t> is available at /</a:t>
            </a:r>
            <a:r>
              <a:rPr lang="en-US" dirty="0" err="1" smtClean="0"/>
              <a:t>att</a:t>
            </a:r>
            <a:r>
              <a:rPr lang="en-US" dirty="0" smtClean="0"/>
              <a:t>/</a:t>
            </a:r>
            <a:r>
              <a:rPr lang="en-US" dirty="0" err="1" smtClean="0"/>
              <a:t>ndnsim</a:t>
            </a:r>
            <a:r>
              <a:rPr lang="en-US" dirty="0" smtClean="0"/>
              <a:t> and /</a:t>
            </a:r>
            <a:r>
              <a:rPr lang="en-US" dirty="0" err="1" smtClean="0"/>
              <a:t>ucla</a:t>
            </a:r>
            <a:r>
              <a:rPr lang="en-US" dirty="0" smtClean="0"/>
              <a:t>/</a:t>
            </a:r>
            <a:r>
              <a:rPr lang="en-US" dirty="0" err="1" smtClean="0"/>
              <a:t>ndnsim</a:t>
            </a:r>
            <a:endParaRPr lang="en-US" dirty="0"/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1109348" y="6232065"/>
            <a:ext cx="471872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1817612" y="5260465"/>
            <a:ext cx="40104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Interest: /</a:t>
            </a:r>
            <a:r>
              <a:rPr lang="en-US" dirty="0" err="1" smtClean="0"/>
              <a:t>ndnsim</a:t>
            </a:r>
            <a:r>
              <a:rPr lang="en-US" dirty="0" smtClean="0"/>
              <a:t>/index.htm</a:t>
            </a:r>
          </a:p>
          <a:p>
            <a:r>
              <a:rPr lang="en-US" dirty="0" smtClean="0"/>
              <a:t>Link object: /</a:t>
            </a:r>
            <a:r>
              <a:rPr lang="en-US" dirty="0" err="1" smtClean="0"/>
              <a:t>ndnsim</a:t>
            </a:r>
            <a:r>
              <a:rPr lang="en-US" dirty="0" smtClean="0"/>
              <a:t> is delegated to /</a:t>
            </a:r>
            <a:r>
              <a:rPr lang="en-US" dirty="0" err="1" smtClean="0"/>
              <a:t>att</a:t>
            </a:r>
            <a:r>
              <a:rPr lang="en-US" dirty="0" smtClean="0"/>
              <a:t>/</a:t>
            </a:r>
            <a:r>
              <a:rPr lang="en-US" dirty="0" err="1" smtClean="0"/>
              <a:t>ndnsim</a:t>
            </a:r>
            <a:r>
              <a:rPr lang="en-US" dirty="0" smtClean="0"/>
              <a:t> and /</a:t>
            </a:r>
            <a:r>
              <a:rPr lang="en-US" dirty="0" err="1" smtClean="0"/>
              <a:t>ucla</a:t>
            </a:r>
            <a:r>
              <a:rPr lang="en-US" dirty="0" smtClean="0"/>
              <a:t>/</a:t>
            </a:r>
            <a:r>
              <a:rPr lang="en-US" dirty="0" err="1" smtClean="0"/>
              <a:t>ndnsim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701922" y="1541345"/>
            <a:ext cx="111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consumer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4000500" y="1437591"/>
            <a:ext cx="30387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consumer region edge router</a:t>
            </a:r>
          </a:p>
          <a:p>
            <a:r>
              <a:rPr lang="en-US" dirty="0" smtClean="0"/>
              <a:t>(first default-free router)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7228984" y="1479682"/>
            <a:ext cx="19013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NDNS </a:t>
            </a:r>
            <a:r>
              <a:rPr lang="en-US" dirty="0" err="1" smtClean="0"/>
              <a:t>nameserver</a:t>
            </a:r>
            <a:endParaRPr lang="en-US" dirty="0"/>
          </a:p>
        </p:txBody>
      </p:sp>
      <p:sp>
        <p:nvSpPr>
          <p:cNvPr id="43" name="Slide Number Placeholder 4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54678-4E5A-463F-B982-21C7C71D4EC8}" type="slidenum">
              <a:rPr lang="en-US" smtClean="0"/>
              <a:t>4</a:t>
            </a:fld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850295" y="2772075"/>
            <a:ext cx="5413664" cy="1115435"/>
          </a:xfrm>
          <a:prstGeom prst="rect">
            <a:avLst/>
          </a:prstGeom>
          <a:noFill/>
          <a:ln w="38100">
            <a:solidFill>
              <a:srgbClr val="FFC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5221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Forwarding across the Internet</a:t>
            </a:r>
            <a:endParaRPr lang="en-US" dirty="0"/>
          </a:p>
        </p:txBody>
      </p:sp>
      <p:pic>
        <p:nvPicPr>
          <p:cNvPr id="3" name="Picture 37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" y="1846554"/>
            <a:ext cx="906462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7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8769" y="1846554"/>
            <a:ext cx="906462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7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8888" y="1846554"/>
            <a:ext cx="906462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Straight Connector 6"/>
          <p:cNvCxnSpPr>
            <a:stCxn id="3" idx="2"/>
          </p:cNvCxnSpPr>
          <p:nvPr/>
        </p:nvCxnSpPr>
        <p:spPr>
          <a:xfrm>
            <a:off x="1081881" y="2379954"/>
            <a:ext cx="0" cy="4478046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" name="Straight Connector 7"/>
          <p:cNvCxnSpPr>
            <a:stCxn id="4" idx="2"/>
          </p:cNvCxnSpPr>
          <p:nvPr/>
        </p:nvCxnSpPr>
        <p:spPr>
          <a:xfrm>
            <a:off x="4572000" y="2379954"/>
            <a:ext cx="0" cy="4478046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stCxn id="5" idx="2"/>
          </p:cNvCxnSpPr>
          <p:nvPr/>
        </p:nvCxnSpPr>
        <p:spPr>
          <a:xfrm>
            <a:off x="8062119" y="2379954"/>
            <a:ext cx="0" cy="4478046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71450" y="1252023"/>
            <a:ext cx="22793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consumer region edge</a:t>
            </a:r>
          </a:p>
          <a:p>
            <a:r>
              <a:rPr lang="en-US" dirty="0" smtClean="0"/>
              <a:t>/cox/router1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423805" y="1264723"/>
            <a:ext cx="20431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intermediate router</a:t>
            </a:r>
          </a:p>
          <a:p>
            <a:r>
              <a:rPr lang="en-US" dirty="0" smtClean="0"/>
              <a:t>/level3/router2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779770" y="1287203"/>
            <a:ext cx="22054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producer region edge</a:t>
            </a:r>
          </a:p>
          <a:p>
            <a:r>
              <a:rPr lang="en-US" dirty="0" smtClean="0"/>
              <a:t>/</a:t>
            </a:r>
            <a:r>
              <a:rPr lang="en-US" dirty="0" err="1" smtClean="0"/>
              <a:t>att</a:t>
            </a:r>
            <a:r>
              <a:rPr lang="en-US" dirty="0" smtClean="0"/>
              <a:t>/router3</a:t>
            </a:r>
            <a:endParaRPr lang="en-US" dirty="0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1081881" y="4270676"/>
            <a:ext cx="349011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1081881" y="3025225"/>
            <a:ext cx="358363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Interest: /</a:t>
            </a:r>
            <a:r>
              <a:rPr lang="en-US" dirty="0" err="1" smtClean="0"/>
              <a:t>ndnsim</a:t>
            </a:r>
            <a:r>
              <a:rPr lang="en-US" dirty="0" smtClean="0"/>
              <a:t>/index.htm</a:t>
            </a:r>
          </a:p>
          <a:p>
            <a:r>
              <a:rPr lang="en-US" dirty="0" smtClean="0"/>
              <a:t>Link object: /</a:t>
            </a:r>
            <a:r>
              <a:rPr lang="en-US" dirty="0" err="1" smtClean="0"/>
              <a:t>ndnsim</a:t>
            </a:r>
            <a:r>
              <a:rPr lang="en-US" dirty="0" smtClean="0"/>
              <a:t> is delegated to /</a:t>
            </a:r>
            <a:r>
              <a:rPr lang="en-US" dirty="0" err="1" smtClean="0"/>
              <a:t>att</a:t>
            </a:r>
            <a:r>
              <a:rPr lang="en-US" dirty="0" smtClean="0"/>
              <a:t>/</a:t>
            </a:r>
            <a:r>
              <a:rPr lang="en-US" dirty="0" err="1" smtClean="0"/>
              <a:t>ndnsim</a:t>
            </a:r>
            <a:r>
              <a:rPr lang="en-US" dirty="0" smtClean="0"/>
              <a:t> and /</a:t>
            </a:r>
            <a:r>
              <a:rPr lang="en-US" dirty="0" err="1" smtClean="0"/>
              <a:t>ucla</a:t>
            </a:r>
            <a:r>
              <a:rPr lang="en-US" dirty="0" smtClean="0"/>
              <a:t>/</a:t>
            </a:r>
            <a:r>
              <a:rPr lang="en-US" dirty="0" err="1" smtClean="0"/>
              <a:t>ndnsim</a:t>
            </a:r>
            <a:endParaRPr lang="en-US" dirty="0" smtClean="0"/>
          </a:p>
          <a:p>
            <a:r>
              <a:rPr lang="en-US" dirty="0" err="1" smtClean="0"/>
              <a:t>SelectedDelegation</a:t>
            </a:r>
            <a:r>
              <a:rPr lang="en-US" dirty="0" smtClean="0"/>
              <a:t>: 0 (/</a:t>
            </a:r>
            <a:r>
              <a:rPr lang="en-US" dirty="0" err="1" smtClean="0"/>
              <a:t>att</a:t>
            </a:r>
            <a:r>
              <a:rPr lang="en-US" dirty="0" smtClean="0"/>
              <a:t>/</a:t>
            </a:r>
            <a:r>
              <a:rPr lang="en-US" dirty="0" err="1" smtClean="0"/>
              <a:t>ndnsim</a:t>
            </a:r>
            <a:r>
              <a:rPr lang="en-US" dirty="0"/>
              <a:t>)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93345" y="2446294"/>
            <a:ext cx="20604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make a selection among delegations</a:t>
            </a:r>
            <a:endParaRPr lang="en-US" dirty="0"/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4581166" y="6521525"/>
            <a:ext cx="349011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4581166" y="5265683"/>
            <a:ext cx="358363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Interest: /</a:t>
            </a:r>
            <a:r>
              <a:rPr lang="en-US" dirty="0" err="1" smtClean="0"/>
              <a:t>ndnsim</a:t>
            </a:r>
            <a:r>
              <a:rPr lang="en-US" dirty="0" smtClean="0"/>
              <a:t>/index.htm</a:t>
            </a:r>
          </a:p>
          <a:p>
            <a:r>
              <a:rPr lang="en-US" dirty="0" smtClean="0"/>
              <a:t>Link object: /</a:t>
            </a:r>
            <a:r>
              <a:rPr lang="en-US" dirty="0" err="1" smtClean="0"/>
              <a:t>ndnsim</a:t>
            </a:r>
            <a:r>
              <a:rPr lang="en-US" dirty="0" smtClean="0"/>
              <a:t> is delegated to /</a:t>
            </a:r>
            <a:r>
              <a:rPr lang="en-US" dirty="0" err="1" smtClean="0"/>
              <a:t>att</a:t>
            </a:r>
            <a:r>
              <a:rPr lang="en-US" dirty="0" smtClean="0"/>
              <a:t>/</a:t>
            </a:r>
            <a:r>
              <a:rPr lang="en-US" dirty="0" err="1" smtClean="0"/>
              <a:t>ndnsim</a:t>
            </a:r>
            <a:r>
              <a:rPr lang="en-US" dirty="0" smtClean="0"/>
              <a:t> and /</a:t>
            </a:r>
            <a:r>
              <a:rPr lang="en-US" dirty="0" err="1" smtClean="0"/>
              <a:t>ucla</a:t>
            </a:r>
            <a:r>
              <a:rPr lang="en-US" dirty="0" smtClean="0"/>
              <a:t>/</a:t>
            </a:r>
            <a:r>
              <a:rPr lang="en-US" dirty="0" err="1" smtClean="0"/>
              <a:t>ndnsim</a:t>
            </a:r>
            <a:endParaRPr lang="en-US" dirty="0" smtClean="0"/>
          </a:p>
          <a:p>
            <a:r>
              <a:rPr lang="en-US" dirty="0" err="1" smtClean="0"/>
              <a:t>SelectedDelegation</a:t>
            </a:r>
            <a:r>
              <a:rPr lang="en-US" dirty="0" smtClean="0"/>
              <a:t>: 0 (/</a:t>
            </a:r>
            <a:r>
              <a:rPr lang="en-US" dirty="0" err="1" smtClean="0"/>
              <a:t>att</a:t>
            </a:r>
            <a:r>
              <a:rPr lang="en-US" dirty="0" smtClean="0"/>
              <a:t>/</a:t>
            </a:r>
            <a:r>
              <a:rPr lang="en-US" dirty="0" err="1" smtClean="0"/>
              <a:t>ndnsim</a:t>
            </a:r>
            <a:r>
              <a:rPr lang="en-US" dirty="0"/>
              <a:t>)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636819" y="4525099"/>
            <a:ext cx="2431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follow the selected delegation</a:t>
            </a:r>
            <a:endParaRPr lang="en-US" dirty="0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54678-4E5A-463F-B982-21C7C71D4EC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9076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Forwarding within producer region</a:t>
            </a:r>
            <a:endParaRPr lang="en-US" dirty="0"/>
          </a:p>
        </p:txBody>
      </p:sp>
      <p:sp>
        <p:nvSpPr>
          <p:cNvPr id="26" name="Content Placeholder 2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When the Interest has reached the producer region, it can be forwarded with the Name (not Link).</a:t>
            </a:r>
          </a:p>
          <a:p>
            <a:pPr lvl="1"/>
            <a:r>
              <a:rPr lang="en-US" dirty="0" smtClean="0"/>
              <a:t>The router tests whether the delegation Name (/</a:t>
            </a:r>
            <a:r>
              <a:rPr lang="en-US" dirty="0" err="1" smtClean="0"/>
              <a:t>att</a:t>
            </a:r>
            <a:r>
              <a:rPr lang="en-US" dirty="0" smtClean="0"/>
              <a:t>) is a prefix of the router Name (/level3/router2, /</a:t>
            </a:r>
            <a:r>
              <a:rPr lang="en-US" dirty="0" err="1" smtClean="0"/>
              <a:t>att</a:t>
            </a:r>
            <a:r>
              <a:rPr lang="en-US" dirty="0" smtClean="0"/>
              <a:t>/router3, </a:t>
            </a:r>
            <a:r>
              <a:rPr lang="en-US" dirty="0" err="1" smtClean="0"/>
              <a:t>etc</a:t>
            </a:r>
            <a:r>
              <a:rPr lang="en-US" dirty="0" smtClean="0"/>
              <a:t>) to determine if the Interest has reached the producer region.</a:t>
            </a:r>
          </a:p>
          <a:p>
            <a:pPr lvl="1"/>
            <a:r>
              <a:rPr lang="en-US" dirty="0" smtClean="0"/>
              <a:t>The Interest Name prefix (/</a:t>
            </a:r>
            <a:r>
              <a:rPr lang="en-US" dirty="0" err="1" smtClean="0"/>
              <a:t>ndnsim</a:t>
            </a:r>
            <a:r>
              <a:rPr lang="en-US" dirty="0" smtClean="0"/>
              <a:t>), should be announced within the producer region (/</a:t>
            </a:r>
            <a:r>
              <a:rPr lang="en-US" dirty="0" err="1" smtClean="0"/>
              <a:t>att</a:t>
            </a:r>
            <a:r>
              <a:rPr lang="en-US" dirty="0" smtClean="0"/>
              <a:t>).</a:t>
            </a:r>
          </a:p>
          <a:p>
            <a:r>
              <a:rPr lang="en-US" dirty="0" smtClean="0"/>
              <a:t>Link and </a:t>
            </a:r>
            <a:r>
              <a:rPr lang="en-US" dirty="0" err="1" smtClean="0"/>
              <a:t>SelectedDelegation</a:t>
            </a:r>
            <a:r>
              <a:rPr lang="en-US" dirty="0" smtClean="0"/>
              <a:t> should be </a:t>
            </a:r>
            <a:r>
              <a:rPr lang="en-US" dirty="0" smtClean="0"/>
              <a:t>ignored.</a:t>
            </a:r>
            <a:endParaRPr lang="en-US" dirty="0" smtClean="0"/>
          </a:p>
          <a:p>
            <a:pPr lvl="1"/>
            <a:r>
              <a:rPr lang="en-US" dirty="0" smtClean="0"/>
              <a:t>See next page: </a:t>
            </a:r>
            <a:r>
              <a:rPr lang="en-US" dirty="0" err="1" smtClean="0"/>
              <a:t>ContentStore</a:t>
            </a:r>
            <a:r>
              <a:rPr lang="en-US" dirty="0" smtClean="0"/>
              <a:t> partitioning is unnecessary within producer region.</a:t>
            </a: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54678-4E5A-463F-B982-21C7C71D4EC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6047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forwarding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Data is returned following PIT states.</a:t>
            </a:r>
          </a:p>
          <a:p>
            <a:r>
              <a:rPr lang="en-US" dirty="0" smtClean="0"/>
              <a:t>To prevent cache poisoning with counterfeit Link objects, the </a:t>
            </a:r>
            <a:r>
              <a:rPr lang="en-US" dirty="0" err="1" smtClean="0"/>
              <a:t>ContentStore</a:t>
            </a:r>
            <a:r>
              <a:rPr lang="en-US" dirty="0" smtClean="0"/>
              <a:t> is partitioned with Link object.</a:t>
            </a:r>
          </a:p>
          <a:p>
            <a:pPr lvl="1"/>
            <a:r>
              <a:rPr lang="en-US" dirty="0" smtClean="0"/>
              <a:t>unless </a:t>
            </a:r>
            <a:r>
              <a:rPr lang="en-US" dirty="0" smtClean="0"/>
              <a:t>the Data is</a:t>
            </a:r>
            <a:r>
              <a:rPr lang="en-US" dirty="0" smtClean="0"/>
              <a:t> within producer region, where Link object is ignored.</a:t>
            </a:r>
          </a:p>
          <a:p>
            <a:pPr lvl="1"/>
            <a:r>
              <a:rPr lang="en-US" dirty="0" err="1" smtClean="0"/>
              <a:t>ContentStore</a:t>
            </a:r>
            <a:r>
              <a:rPr lang="en-US" dirty="0" smtClean="0"/>
              <a:t> </a:t>
            </a:r>
            <a:r>
              <a:rPr lang="en-US" dirty="0" smtClean="0"/>
              <a:t>lookup returns a match only if the cached Data has been retrieved with the same Link object.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54678-4E5A-463F-B982-21C7C71D4EC8}" type="slidenum">
              <a:rPr lang="en-US" smtClean="0"/>
              <a:t>7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28650" y="2373599"/>
            <a:ext cx="7886700" cy="2686773"/>
          </a:xfrm>
          <a:prstGeom prst="rect">
            <a:avLst/>
          </a:prstGeom>
          <a:noFill/>
          <a:ln w="38100">
            <a:solidFill>
              <a:srgbClr val="FFC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2812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When Interest with </a:t>
            </a:r>
            <a:r>
              <a:rPr lang="en-US" dirty="0" err="1" smtClean="0"/>
              <a:t>unroutable</a:t>
            </a:r>
            <a:r>
              <a:rPr lang="en-US" dirty="0" smtClean="0"/>
              <a:t> Name hits consumer region edge (a default-free router), the router returns NACK.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Consumer re-expresses with a Link.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consumer region edge router picks a producer region from the Link.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Intermediate routers forward the Interest toward the producer region (chosen in step 3).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Interest is forwarded according to its regular Name within the producer region.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Data is returned with PIT states.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54678-4E5A-463F-B982-21C7C71D4EC8}" type="slidenum">
              <a:rPr lang="en-US" smtClean="0"/>
              <a:t>8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28650" y="1747837"/>
            <a:ext cx="7886700" cy="1115435"/>
          </a:xfrm>
          <a:prstGeom prst="rect">
            <a:avLst/>
          </a:prstGeom>
          <a:noFill/>
          <a:ln w="38100">
            <a:solidFill>
              <a:srgbClr val="FFC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77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for </a:t>
            </a:r>
            <a:r>
              <a:rPr lang="en-US" dirty="0" err="1" smtClean="0"/>
              <a:t>NDNFit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54678-4E5A-463F-B982-21C7C71D4EC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4976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259</TotalTime>
  <Words>1127</Words>
  <Application>Microsoft Office PowerPoint</Application>
  <PresentationFormat>On-screen Show (4:3)</PresentationFormat>
  <Paragraphs>156</Paragraphs>
  <Slides>22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Calibri</vt:lpstr>
      <vt:lpstr>Calibri Light</vt:lpstr>
      <vt:lpstr>Office Theme</vt:lpstr>
      <vt:lpstr>Forwarding Hint in NFD</vt:lpstr>
      <vt:lpstr>Overview</vt:lpstr>
      <vt:lpstr>How Forwarding Hint Works</vt:lpstr>
      <vt:lpstr>Forwarding within consumer region</vt:lpstr>
      <vt:lpstr>Forwarding across the Internet</vt:lpstr>
      <vt:lpstr>Forwarding within producer region</vt:lpstr>
      <vt:lpstr>Data forwarding</vt:lpstr>
      <vt:lpstr>Summary</vt:lpstr>
      <vt:lpstr>Example for NDNFit</vt:lpstr>
      <vt:lpstr>Topology</vt:lpstr>
      <vt:lpstr>Mobile Upload to DSU</vt:lpstr>
      <vt:lpstr>Mobile Upload to DSU</vt:lpstr>
      <vt:lpstr>DPU Download from DSU</vt:lpstr>
      <vt:lpstr>DPU Download from DSU</vt:lpstr>
      <vt:lpstr>Application Changes</vt:lpstr>
      <vt:lpstr>Producer</vt:lpstr>
      <vt:lpstr>Consumer</vt:lpstr>
      <vt:lpstr>Forwarder Changes</vt:lpstr>
      <vt:lpstr>Configuration: router Name</vt:lpstr>
      <vt:lpstr>Interest forwarding: pick delegation</vt:lpstr>
      <vt:lpstr>Interest forwarding: follow delegation</vt:lpstr>
      <vt:lpstr>Interest forwarding: within producer region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Forwarding Hint in NFD</dc:title>
  <cp:lastModifiedBy>sunny boy</cp:lastModifiedBy>
  <cp:revision>20</cp:revision>
  <dcterms:created xsi:type="dcterms:W3CDTF">2015-05-16T19:05:56Z</dcterms:created>
  <dcterms:modified xsi:type="dcterms:W3CDTF">2015-05-20T22:22:44Z</dcterms:modified>
</cp:coreProperties>
</file>