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30"/>
  </p:notesMasterIdLst>
  <p:sldIdLst>
    <p:sldId id="256" r:id="rId2"/>
    <p:sldId id="307" r:id="rId3"/>
    <p:sldId id="365" r:id="rId4"/>
    <p:sldId id="366" r:id="rId5"/>
    <p:sldId id="369" r:id="rId6"/>
    <p:sldId id="309" r:id="rId7"/>
    <p:sldId id="308" r:id="rId8"/>
    <p:sldId id="370" r:id="rId9"/>
    <p:sldId id="359" r:id="rId10"/>
    <p:sldId id="373" r:id="rId11"/>
    <p:sldId id="375" r:id="rId12"/>
    <p:sldId id="367" r:id="rId13"/>
    <p:sldId id="376" r:id="rId14"/>
    <p:sldId id="377" r:id="rId15"/>
    <p:sldId id="378" r:id="rId16"/>
    <p:sldId id="374" r:id="rId17"/>
    <p:sldId id="310" r:id="rId18"/>
    <p:sldId id="311" r:id="rId19"/>
    <p:sldId id="312" r:id="rId20"/>
    <p:sldId id="321" r:id="rId21"/>
    <p:sldId id="314" r:id="rId22"/>
    <p:sldId id="371" r:id="rId23"/>
    <p:sldId id="372" r:id="rId24"/>
    <p:sldId id="322" r:id="rId25"/>
    <p:sldId id="368" r:id="rId26"/>
    <p:sldId id="316" r:id="rId27"/>
    <p:sldId id="317" r:id="rId28"/>
    <p:sldId id="318" r:id="rId2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71" autoAdjust="0"/>
    <p:restoredTop sz="94660"/>
  </p:normalViewPr>
  <p:slideViewPr>
    <p:cSldViewPr snapToGrid="0">
      <p:cViewPr varScale="1">
        <p:scale>
          <a:sx n="72" d="100"/>
          <a:sy n="72" d="100"/>
        </p:scale>
        <p:origin x="60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2015-08-14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8442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5788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78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9975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01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159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879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2015-08-14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696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2015-08-14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308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2015-08-14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1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2015-08-14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244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2015-08-14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692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2015-08-14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840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2015-08-14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3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forwarding pipelines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Junxiao Shi, </a:t>
            </a:r>
            <a:r>
              <a:rPr lang="en-US" dirty="0" smtClean="0"/>
              <a:t>2015-08-14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ContentStore miss pipeline</a:t>
            </a:r>
            <a:endParaRPr lang="en-US" dirty="0"/>
          </a:p>
        </p:txBody>
      </p:sp>
      <p:sp>
        <p:nvSpPr>
          <p:cNvPr id="16" name="Content Placeholder 15"/>
          <p:cNvSpPr>
            <a:spLocks noGrp="1"/>
          </p:cNvSpPr>
          <p:nvPr>
            <p:ph idx="1"/>
          </p:nvPr>
        </p:nvSpPr>
        <p:spPr>
          <a:xfrm>
            <a:off x="628650" y="1825626"/>
            <a:ext cx="7886700" cy="1851024"/>
          </a:xfrm>
        </p:spPr>
        <p:txBody>
          <a:bodyPr/>
          <a:lstStyle/>
          <a:p>
            <a:r>
              <a:rPr lang="en-US" dirty="0" smtClean="0"/>
              <a:t>This pipeline is entered when an incoming Interest</a:t>
            </a:r>
          </a:p>
          <a:p>
            <a:pPr lvl="1"/>
            <a:r>
              <a:rPr lang="en-US" dirty="0" smtClean="0"/>
              <a:t>is pending (so </a:t>
            </a:r>
            <a:r>
              <a:rPr lang="en-US" dirty="0" err="1" smtClean="0"/>
              <a:t>ContentStore</a:t>
            </a:r>
            <a:r>
              <a:rPr lang="en-US" dirty="0" smtClean="0"/>
              <a:t> lookup is unnecessary), or</a:t>
            </a:r>
          </a:p>
          <a:p>
            <a:pPr lvl="1"/>
            <a:r>
              <a:rPr lang="en-US" dirty="0" smtClean="0"/>
              <a:t>is miss from </a:t>
            </a:r>
            <a:r>
              <a:rPr lang="en-US" dirty="0" err="1" smtClean="0"/>
              <a:t>ContentStore</a:t>
            </a:r>
            <a:endParaRPr lang="en-US" dirty="0" smtClean="0"/>
          </a:p>
          <a:p>
            <a:r>
              <a:rPr lang="en-US" dirty="0" smtClean="0"/>
              <a:t>This pipeline will start forwarding the Interest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71488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ContentStore miss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29" name="Rectangle 28"/>
          <p:cNvSpPr/>
          <p:nvPr/>
        </p:nvSpPr>
        <p:spPr>
          <a:xfrm>
            <a:off x="1792289" y="4317903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FIB </a:t>
            </a:r>
            <a:r>
              <a:rPr lang="en-US" dirty="0" smtClean="0"/>
              <a:t>lookup with Interest Name</a:t>
            </a:r>
            <a:endParaRPr lang="en-US" dirty="0"/>
          </a:p>
        </p:txBody>
      </p:sp>
      <p:sp>
        <p:nvSpPr>
          <p:cNvPr id="34" name="Rectangle 33"/>
          <p:cNvSpPr/>
          <p:nvPr/>
        </p:nvSpPr>
        <p:spPr>
          <a:xfrm>
            <a:off x="4248807" y="521248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dispatch to strategy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02047" y="17004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InRecord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2355046" y="169024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err="1"/>
              <a:t>unsatisfy</a:t>
            </a:r>
            <a:r>
              <a:rPr lang="en-US" dirty="0"/>
              <a:t> timer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5885180" y="169024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unsatisfied</a:t>
            </a:r>
          </a:p>
        </p:txBody>
      </p:sp>
      <p:cxnSp>
        <p:nvCxnSpPr>
          <p:cNvPr id="41" name="Straight Arrow Connector 40"/>
          <p:cNvCxnSpPr>
            <a:stCxn id="38" idx="3"/>
            <a:endCxn id="40" idx="1"/>
          </p:cNvCxnSpPr>
          <p:nvPr/>
        </p:nvCxnSpPr>
        <p:spPr>
          <a:xfrm>
            <a:off x="4000966" y="1964566"/>
            <a:ext cx="1884214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/>
          <p:cNvSpPr txBox="1"/>
          <p:nvPr/>
        </p:nvSpPr>
        <p:spPr>
          <a:xfrm>
            <a:off x="4263331" y="1665251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4" name="Straight Arrow Connector 3"/>
          <p:cNvCxnSpPr>
            <a:stCxn id="33" idx="3"/>
            <a:endCxn id="38" idx="1"/>
          </p:cNvCxnSpPr>
          <p:nvPr/>
        </p:nvCxnSpPr>
        <p:spPr>
          <a:xfrm flipV="1">
            <a:off x="2147968" y="1964566"/>
            <a:ext cx="207079" cy="101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29" idx="2"/>
            <a:endCxn id="34" idx="1"/>
          </p:cNvCxnSpPr>
          <p:nvPr/>
        </p:nvCxnSpPr>
        <p:spPr>
          <a:xfrm rot="16200000" flipH="1">
            <a:off x="3121896" y="4359896"/>
            <a:ext cx="620264" cy="1633558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33" idx="1"/>
          </p:cNvCxnSpPr>
          <p:nvPr/>
        </p:nvCxnSpPr>
        <p:spPr>
          <a:xfrm>
            <a:off x="247670" y="1974736"/>
            <a:ext cx="2543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Flowchart: Decision 20"/>
          <p:cNvSpPr/>
          <p:nvPr/>
        </p:nvSpPr>
        <p:spPr>
          <a:xfrm>
            <a:off x="1517969" y="267392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in producer region?</a:t>
            </a:r>
            <a:endParaRPr lang="en-US" sz="1600" dirty="0"/>
          </a:p>
        </p:txBody>
      </p:sp>
      <p:sp>
        <p:nvSpPr>
          <p:cNvPr id="25" name="Flowchart: Decision 24"/>
          <p:cNvSpPr/>
          <p:nvPr/>
        </p:nvSpPr>
        <p:spPr>
          <a:xfrm>
            <a:off x="3981536" y="2671838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has Selected</a:t>
            </a:r>
          </a:p>
          <a:p>
            <a:pPr algn="ctr"/>
            <a:r>
              <a:rPr lang="en-US" sz="1600" dirty="0" smtClean="0"/>
              <a:t>Delegation?</a:t>
            </a:r>
            <a:endParaRPr lang="en-US" sz="1600" dirty="0"/>
          </a:p>
        </p:txBody>
      </p:sp>
      <p:cxnSp>
        <p:nvCxnSpPr>
          <p:cNvPr id="13" name="Straight Arrow Connector 12"/>
          <p:cNvCxnSpPr>
            <a:stCxn id="21" idx="3"/>
            <a:endCxn id="25" idx="1"/>
          </p:cNvCxnSpPr>
          <p:nvPr/>
        </p:nvCxnSpPr>
        <p:spPr>
          <a:xfrm flipV="1">
            <a:off x="3712529" y="3220478"/>
            <a:ext cx="269007" cy="20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38" idx="2"/>
            <a:endCxn id="42" idx="1"/>
          </p:cNvCxnSpPr>
          <p:nvPr/>
        </p:nvCxnSpPr>
        <p:spPr>
          <a:xfrm rot="5400000">
            <a:off x="955292" y="1546404"/>
            <a:ext cx="1530232" cy="2915196"/>
          </a:xfrm>
          <a:prstGeom prst="bentConnector4">
            <a:avLst>
              <a:gd name="adj1" fmla="val 19235"/>
              <a:gd name="adj2" fmla="val 10329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Rectangle 51"/>
          <p:cNvSpPr/>
          <p:nvPr/>
        </p:nvSpPr>
        <p:spPr>
          <a:xfrm>
            <a:off x="3974487" y="4317903"/>
            <a:ext cx="219456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FIB </a:t>
            </a:r>
            <a:r>
              <a:rPr lang="en-US" dirty="0" smtClean="0"/>
              <a:t>lookup with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58" name="Rectangle 57"/>
          <p:cNvSpPr/>
          <p:nvPr/>
        </p:nvSpPr>
        <p:spPr>
          <a:xfrm>
            <a:off x="6445103" y="5212487"/>
            <a:ext cx="219456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choose and set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75" name="TextBox 74"/>
          <p:cNvSpPr txBox="1"/>
          <p:nvPr/>
        </p:nvSpPr>
        <p:spPr>
          <a:xfrm>
            <a:off x="2405468" y="369270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76" name="TextBox 75"/>
          <p:cNvSpPr txBox="1"/>
          <p:nvPr/>
        </p:nvSpPr>
        <p:spPr>
          <a:xfrm>
            <a:off x="3623390" y="288322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83" name="TextBox 82"/>
          <p:cNvSpPr txBox="1"/>
          <p:nvPr/>
        </p:nvSpPr>
        <p:spPr>
          <a:xfrm>
            <a:off x="6062557" y="2864626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84" name="TextBox 83"/>
          <p:cNvSpPr txBox="1"/>
          <p:nvPr/>
        </p:nvSpPr>
        <p:spPr>
          <a:xfrm>
            <a:off x="4868754" y="367332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89" name="Straight Arrow Connector 88"/>
          <p:cNvCxnSpPr>
            <a:stCxn id="21" idx="2"/>
            <a:endCxn id="29" idx="0"/>
          </p:cNvCxnSpPr>
          <p:nvPr/>
        </p:nvCxnSpPr>
        <p:spPr>
          <a:xfrm>
            <a:off x="2615249" y="3771202"/>
            <a:ext cx="0" cy="5467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25" idx="2"/>
            <a:endCxn id="52" idx="0"/>
          </p:cNvCxnSpPr>
          <p:nvPr/>
        </p:nvCxnSpPr>
        <p:spPr>
          <a:xfrm flipH="1">
            <a:off x="5071767" y="3769118"/>
            <a:ext cx="7049" cy="54878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>
            <a:stCxn id="34" idx="2"/>
          </p:cNvCxnSpPr>
          <p:nvPr/>
        </p:nvCxnSpPr>
        <p:spPr>
          <a:xfrm>
            <a:off x="5071767" y="5761127"/>
            <a:ext cx="0" cy="3221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Arrow Connector 103"/>
          <p:cNvCxnSpPr>
            <a:stCxn id="52" idx="2"/>
            <a:endCxn id="34" idx="0"/>
          </p:cNvCxnSpPr>
          <p:nvPr/>
        </p:nvCxnSpPr>
        <p:spPr>
          <a:xfrm>
            <a:off x="5071767" y="4866543"/>
            <a:ext cx="0" cy="3459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Rectangle 31"/>
          <p:cNvSpPr/>
          <p:nvPr/>
        </p:nvSpPr>
        <p:spPr>
          <a:xfrm>
            <a:off x="6445103" y="2946230"/>
            <a:ext cx="219456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FIB </a:t>
            </a:r>
            <a:r>
              <a:rPr lang="en-US" dirty="0" smtClean="0"/>
              <a:t>lookup with first Delegation Name</a:t>
            </a:r>
            <a:endParaRPr lang="en-US" dirty="0"/>
          </a:p>
        </p:txBody>
      </p:sp>
      <p:cxnSp>
        <p:nvCxnSpPr>
          <p:cNvPr id="8" name="Straight Arrow Connector 7"/>
          <p:cNvCxnSpPr>
            <a:stCxn id="25" idx="3"/>
            <a:endCxn id="32" idx="1"/>
          </p:cNvCxnSpPr>
          <p:nvPr/>
        </p:nvCxnSpPr>
        <p:spPr>
          <a:xfrm>
            <a:off x="6176096" y="3220478"/>
            <a:ext cx="269007" cy="7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Flowchart: Decision 38"/>
          <p:cNvSpPr/>
          <p:nvPr/>
        </p:nvSpPr>
        <p:spPr>
          <a:xfrm>
            <a:off x="6445103" y="4003530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in default-free zone?</a:t>
            </a:r>
            <a:endParaRPr lang="en-US" sz="1600" dirty="0"/>
          </a:p>
        </p:txBody>
      </p:sp>
      <p:cxnSp>
        <p:nvCxnSpPr>
          <p:cNvPr id="14" name="Elbow Connector 13"/>
          <p:cNvCxnSpPr>
            <a:stCxn id="39" idx="1"/>
            <a:endCxn id="34" idx="3"/>
          </p:cNvCxnSpPr>
          <p:nvPr/>
        </p:nvCxnSpPr>
        <p:spPr>
          <a:xfrm rot="10800000" flipV="1">
            <a:off x="5894727" y="4552169"/>
            <a:ext cx="550376" cy="934637"/>
          </a:xfrm>
          <a:prstGeom prst="bentConnector3">
            <a:avLst>
              <a:gd name="adj1" fmla="val 2923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Elbow Connector 17"/>
          <p:cNvCxnSpPr>
            <a:stCxn id="39" idx="3"/>
            <a:endCxn id="58" idx="3"/>
          </p:cNvCxnSpPr>
          <p:nvPr/>
        </p:nvCxnSpPr>
        <p:spPr>
          <a:xfrm>
            <a:off x="8639663" y="4552170"/>
            <a:ext cx="12700" cy="934637"/>
          </a:xfrm>
          <a:prstGeom prst="bentConnector3">
            <a:avLst>
              <a:gd name="adj1" fmla="val 180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58" idx="1"/>
            <a:endCxn id="34" idx="3"/>
          </p:cNvCxnSpPr>
          <p:nvPr/>
        </p:nvCxnSpPr>
        <p:spPr>
          <a:xfrm flipH="1">
            <a:off x="5894727" y="5486807"/>
            <a:ext cx="55037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32" idx="2"/>
            <a:endCxn id="39" idx="0"/>
          </p:cNvCxnSpPr>
          <p:nvPr/>
        </p:nvCxnSpPr>
        <p:spPr>
          <a:xfrm>
            <a:off x="7542383" y="3494870"/>
            <a:ext cx="0" cy="5086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8618843" y="4182837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6307752" y="412016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42" name="Flowchart: Decision 41"/>
          <p:cNvSpPr/>
          <p:nvPr/>
        </p:nvSpPr>
        <p:spPr>
          <a:xfrm>
            <a:off x="262810" y="3357638"/>
            <a:ext cx="1828800" cy="82296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has Link object?</a:t>
            </a:r>
            <a:endParaRPr lang="en-US" sz="1600" dirty="0"/>
          </a:p>
        </p:txBody>
      </p:sp>
      <p:cxnSp>
        <p:nvCxnSpPr>
          <p:cNvPr id="17" name="Elbow Connector 16"/>
          <p:cNvCxnSpPr>
            <a:stCxn id="42" idx="0"/>
            <a:endCxn id="21" idx="1"/>
          </p:cNvCxnSpPr>
          <p:nvPr/>
        </p:nvCxnSpPr>
        <p:spPr>
          <a:xfrm rot="5400000" flipH="1" flipV="1">
            <a:off x="1280051" y="3119721"/>
            <a:ext cx="135076" cy="340759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Elbow Connector 21"/>
          <p:cNvCxnSpPr>
            <a:stCxn id="42" idx="2"/>
            <a:endCxn id="29" idx="1"/>
          </p:cNvCxnSpPr>
          <p:nvPr/>
        </p:nvCxnSpPr>
        <p:spPr>
          <a:xfrm rot="16200000" flipH="1">
            <a:off x="1278937" y="4078870"/>
            <a:ext cx="411625" cy="615079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931633" y="4156248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1280392" y="2883227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</p:spTree>
    <p:extLst>
      <p:ext uri="{BB962C8B-B14F-4D97-AF65-F5344CB8AC3E}">
        <p14:creationId xmlns:p14="http://schemas.microsoft.com/office/powerpoint/2010/main" val="774091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an </a:t>
            </a:r>
            <a:r>
              <a:rPr lang="en-US" dirty="0" err="1" smtClean="0"/>
              <a:t>unsatisfy</a:t>
            </a:r>
            <a:r>
              <a:rPr lang="en-US" dirty="0" smtClean="0"/>
              <a:t> timer which fires when </a:t>
            </a:r>
            <a:r>
              <a:rPr lang="en-US" dirty="0" err="1" smtClean="0"/>
              <a:t>InterestLifetime</a:t>
            </a:r>
            <a:r>
              <a:rPr lang="en-US" dirty="0" smtClean="0"/>
              <a:t> expires for all unexpired </a:t>
            </a:r>
            <a:r>
              <a:rPr lang="en-US" dirty="0" err="1" smtClean="0"/>
              <a:t>InRecords</a:t>
            </a:r>
            <a:endParaRPr lang="en-US" dirty="0" smtClean="0"/>
          </a:p>
          <a:p>
            <a:r>
              <a:rPr lang="en-US" dirty="0" smtClean="0"/>
              <a:t>When the </a:t>
            </a:r>
            <a:r>
              <a:rPr lang="en-US" dirty="0" err="1" smtClean="0"/>
              <a:t>unsatisfy</a:t>
            </a:r>
            <a:r>
              <a:rPr lang="en-US" dirty="0" smtClean="0"/>
              <a:t> timer fires, Interest unsatisfied pipeline is entered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33659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determine whether in producer region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Input:</a:t>
            </a:r>
          </a:p>
          <a:p>
            <a:pPr lvl="1"/>
            <a:r>
              <a:rPr lang="en-US" dirty="0" err="1" smtClean="0"/>
              <a:t>regionNames</a:t>
            </a:r>
            <a:r>
              <a:rPr lang="en-US" dirty="0" smtClean="0"/>
              <a:t>: </a:t>
            </a:r>
            <a:r>
              <a:rPr lang="en-US" dirty="0" smtClean="0"/>
              <a:t>the router's </a:t>
            </a:r>
            <a:r>
              <a:rPr lang="en-US" dirty="0" smtClean="0"/>
              <a:t>region names</a:t>
            </a:r>
            <a:r>
              <a:rPr lang="en-US" dirty="0" smtClean="0"/>
              <a:t>, </a:t>
            </a:r>
            <a:r>
              <a:rPr lang="en-US" dirty="0" smtClean="0"/>
              <a:t>from configuration</a:t>
            </a:r>
          </a:p>
          <a:p>
            <a:pPr lvl="1"/>
            <a:r>
              <a:rPr lang="en-US" dirty="0" smtClean="0"/>
              <a:t>interest</a:t>
            </a:r>
          </a:p>
          <a:p>
            <a:r>
              <a:rPr lang="en-US" dirty="0" smtClean="0"/>
              <a:t>Algorithm: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err="1" smtClean="0"/>
              <a:t>foreach</a:t>
            </a:r>
            <a:r>
              <a:rPr lang="en-US" dirty="0" smtClean="0"/>
              <a:t> </a:t>
            </a:r>
            <a:r>
              <a:rPr lang="en-US" dirty="0" smtClean="0"/>
              <a:t>delegation in Link: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 err="1" smtClean="0"/>
              <a:t>foreach</a:t>
            </a:r>
            <a:r>
              <a:rPr lang="en-US" dirty="0" smtClean="0"/>
              <a:t> </a:t>
            </a:r>
            <a:r>
              <a:rPr lang="en-US" dirty="0" err="1" smtClean="0"/>
              <a:t>regionName</a:t>
            </a:r>
            <a:r>
              <a:rPr lang="en-US" dirty="0" smtClean="0"/>
              <a:t> in </a:t>
            </a:r>
            <a:r>
              <a:rPr lang="en-US" dirty="0" err="1" smtClean="0"/>
              <a:t>regionNames</a:t>
            </a:r>
            <a:r>
              <a:rPr lang="en-US" dirty="0" smtClean="0"/>
              <a:t>:</a:t>
            </a:r>
          </a:p>
          <a:p>
            <a:pPr marL="1828800" lvl="3" indent="-457200">
              <a:buFont typeface="+mj-lt"/>
              <a:buAutoNum type="arabicPeriod"/>
            </a:pPr>
            <a:r>
              <a:rPr lang="en-US" dirty="0" smtClean="0"/>
              <a:t>if </a:t>
            </a:r>
            <a:r>
              <a:rPr lang="en-US" dirty="0" smtClean="0"/>
              <a:t>delegation Name is a prefix of </a:t>
            </a:r>
            <a:r>
              <a:rPr lang="en-US" dirty="0" err="1" smtClean="0"/>
              <a:t>region</a:t>
            </a:r>
            <a:r>
              <a:rPr lang="en-US" dirty="0" err="1" smtClean="0"/>
              <a:t>Name</a:t>
            </a:r>
            <a:r>
              <a:rPr lang="en-US" dirty="0" smtClean="0"/>
              <a:t>, return true and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return false</a:t>
            </a:r>
          </a:p>
          <a:p>
            <a:r>
              <a:rPr lang="en-US" dirty="0" smtClean="0"/>
              <a:t>Note:</a:t>
            </a:r>
          </a:p>
          <a:p>
            <a:pPr lvl="1"/>
            <a:r>
              <a:rPr lang="en-US" dirty="0" smtClean="0"/>
              <a:t>We consider all delegations, not just </a:t>
            </a:r>
            <a:r>
              <a:rPr lang="en-US" dirty="0" err="1" smtClean="0"/>
              <a:t>SelectedDelegation</a:t>
            </a:r>
            <a:r>
              <a:rPr lang="en-US" dirty="0" smtClean="0"/>
              <a:t>, to maximize flexibility. This is cheap because there's no table lookup.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3795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determine whether in default-free zone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Input:</a:t>
            </a:r>
          </a:p>
          <a:p>
            <a:pPr lvl="1"/>
            <a:r>
              <a:rPr lang="en-US" dirty="0" smtClean="0"/>
              <a:t>interest, with Link but without </a:t>
            </a:r>
            <a:r>
              <a:rPr lang="en-US" dirty="0" err="1" smtClean="0"/>
              <a:t>SelectedDelegation</a:t>
            </a:r>
            <a:endParaRPr lang="en-US" dirty="0" smtClean="0"/>
          </a:p>
          <a:p>
            <a:pPr lvl="1"/>
            <a:r>
              <a:rPr lang="en-US" dirty="0" smtClean="0"/>
              <a:t>FIB lookup result for the first delegation</a:t>
            </a:r>
          </a:p>
          <a:p>
            <a:r>
              <a:rPr lang="en-US" dirty="0" smtClean="0"/>
              <a:t>Algorithm: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FIB lookup result is the root entry (</a:t>
            </a:r>
            <a:r>
              <a:rPr lang="en-US" dirty="0" err="1" smtClean="0"/>
              <a:t>ndn</a:t>
            </a:r>
            <a:r>
              <a:rPr lang="en-US" dirty="0" smtClean="0"/>
              <a:t>:/), and the entry has at least one </a:t>
            </a:r>
            <a:r>
              <a:rPr lang="en-US" dirty="0" err="1" smtClean="0"/>
              <a:t>nexthop</a:t>
            </a:r>
            <a:r>
              <a:rPr lang="en-US" dirty="0" smtClean="0"/>
              <a:t> record, return false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return true</a:t>
            </a:r>
          </a:p>
          <a:p>
            <a:r>
              <a:rPr lang="en-US" dirty="0" smtClean="0"/>
              <a:t>Note:</a:t>
            </a:r>
          </a:p>
          <a:p>
            <a:pPr lvl="1"/>
            <a:r>
              <a:rPr lang="en-US" dirty="0" smtClean="0"/>
              <a:t>FIB lookup will never return "no match", because the FIB always has a root entry, but this entry can have no </a:t>
            </a:r>
            <a:r>
              <a:rPr lang="en-US" dirty="0" err="1" smtClean="0"/>
              <a:t>nexthop</a:t>
            </a:r>
            <a:r>
              <a:rPr lang="en-US" dirty="0" smtClean="0"/>
              <a:t> record.</a:t>
            </a:r>
          </a:p>
          <a:p>
            <a:pPr lvl="1"/>
            <a:r>
              <a:rPr lang="en-US" dirty="0" smtClean="0"/>
              <a:t>We consider only the first delegation, to minimize table lookup cost. Checking all delegations probably gives better results, but it requires too many lookups.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55333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choose and set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Input:</a:t>
            </a:r>
          </a:p>
          <a:p>
            <a:pPr lvl="1"/>
            <a:r>
              <a:rPr lang="en-US" dirty="0" smtClean="0"/>
              <a:t>interest, with Link but without </a:t>
            </a:r>
            <a:r>
              <a:rPr lang="en-US" dirty="0" err="1" smtClean="0"/>
              <a:t>SelectedDelegation</a:t>
            </a:r>
            <a:endParaRPr lang="en-US" dirty="0" smtClean="0"/>
          </a:p>
          <a:p>
            <a:pPr lvl="1"/>
            <a:r>
              <a:rPr lang="en-US" dirty="0" smtClean="0"/>
              <a:t>FIB</a:t>
            </a:r>
          </a:p>
          <a:p>
            <a:r>
              <a:rPr lang="en-US" dirty="0" smtClean="0"/>
              <a:t>Algorithm: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err="1" smtClean="0"/>
              <a:t>foreach</a:t>
            </a:r>
            <a:r>
              <a:rPr lang="en-US" dirty="0" smtClean="0"/>
              <a:t> delegation in Link, sorted by increasing Preference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/>
              <a:t>lookup FIB with delegation Name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/>
              <a:t>if a match (with non-zero </a:t>
            </a:r>
            <a:r>
              <a:rPr lang="en-US" dirty="0" err="1" smtClean="0"/>
              <a:t>nexthop</a:t>
            </a:r>
            <a:r>
              <a:rPr lang="en-US" dirty="0" smtClean="0"/>
              <a:t> records) is found, insert </a:t>
            </a:r>
            <a:r>
              <a:rPr lang="en-US" dirty="0" err="1" smtClean="0"/>
              <a:t>SelectedDelegation</a:t>
            </a:r>
            <a:r>
              <a:rPr lang="en-US" dirty="0" smtClean="0"/>
              <a:t> field with the index of this delegation, return the match, and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lookup FIB with Interest Name</a:t>
            </a:r>
          </a:p>
          <a:p>
            <a:r>
              <a:rPr lang="en-US" dirty="0" smtClean="0"/>
              <a:t>Note:</a:t>
            </a:r>
          </a:p>
          <a:p>
            <a:pPr lvl="1"/>
            <a:r>
              <a:rPr lang="en-US" dirty="0" smtClean="0"/>
              <a:t>This is the only operation that requires multiple table lookups, but it happens only once on an </a:t>
            </a:r>
            <a:r>
              <a:rPr lang="en-US" dirty="0"/>
              <a:t>Interest's path </a:t>
            </a:r>
            <a:r>
              <a:rPr lang="en-US" dirty="0" smtClean="0"/>
              <a:t>at </a:t>
            </a:r>
            <a:r>
              <a:rPr lang="en-US" dirty="0"/>
              <a:t>the first default-free </a:t>
            </a:r>
            <a:r>
              <a:rPr lang="en-US" dirty="0" smtClean="0"/>
              <a:t>router.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3623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16</a:t>
            </a:fld>
            <a:endParaRPr lang="en-US"/>
          </a:p>
        </p:txBody>
      </p:sp>
      <p:sp>
        <p:nvSpPr>
          <p:cNvPr id="8" name="Flowchart: Predefined Process 7"/>
          <p:cNvSpPr/>
          <p:nvPr/>
        </p:nvSpPr>
        <p:spPr>
          <a:xfrm>
            <a:off x="4893757" y="362966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48" name="Rectangle 47"/>
          <p:cNvSpPr/>
          <p:nvPr/>
        </p:nvSpPr>
        <p:spPr>
          <a:xfrm>
            <a:off x="2923213" y="3629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smtClean="0"/>
              <a:t>straggler </a:t>
            </a:r>
            <a:r>
              <a:rPr lang="en-US" dirty="0"/>
              <a:t>timer</a:t>
            </a:r>
          </a:p>
        </p:txBody>
      </p:sp>
      <p:cxnSp>
        <p:nvCxnSpPr>
          <p:cNvPr id="49" name="Straight Arrow Connector 48"/>
          <p:cNvCxnSpPr>
            <a:stCxn id="48" idx="0"/>
            <a:endCxn id="63" idx="2"/>
          </p:cNvCxnSpPr>
          <p:nvPr/>
        </p:nvCxnSpPr>
        <p:spPr>
          <a:xfrm flipH="1" flipV="1">
            <a:off x="3734572" y="3293517"/>
            <a:ext cx="11601" cy="336144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096769" y="3296730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68" name="Straight Arrow Connector 67"/>
          <p:cNvCxnSpPr>
            <a:stCxn id="48" idx="3"/>
            <a:endCxn id="8" idx="1"/>
          </p:cNvCxnSpPr>
          <p:nvPr/>
        </p:nvCxnSpPr>
        <p:spPr>
          <a:xfrm>
            <a:off x="4569133" y="3903981"/>
            <a:ext cx="32462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2911612" y="274487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ContentStore</a:t>
            </a:r>
            <a:r>
              <a:rPr lang="en-US" dirty="0" smtClean="0"/>
              <a:t> hit pipeline</a:t>
            </a:r>
            <a:endParaRPr lang="en-US" dirty="0"/>
          </a:p>
        </p:txBody>
      </p:sp>
      <p:cxnSp>
        <p:nvCxnSpPr>
          <p:cNvPr id="13" name="Straight Arrow Connector 12"/>
          <p:cNvCxnSpPr>
            <a:endCxn id="48" idx="1"/>
          </p:cNvCxnSpPr>
          <p:nvPr/>
        </p:nvCxnSpPr>
        <p:spPr>
          <a:xfrm>
            <a:off x="2562225" y="3903981"/>
            <a:ext cx="36098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0590494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dispatch incoming Interest to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FIB entry and incoming Interest, determine which strategy should process this Interest, and trigger that strategy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759201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Interest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18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03743" y="424302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OutRecord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991081" y="424302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pick Interest</a:t>
            </a:r>
          </a:p>
        </p:txBody>
      </p:sp>
      <p:cxnSp>
        <p:nvCxnSpPr>
          <p:cNvPr id="12" name="Straight Arrow Connector 11"/>
          <p:cNvCxnSpPr>
            <a:stCxn id="5" idx="3"/>
            <a:endCxn id="19" idx="1"/>
          </p:cNvCxnSpPr>
          <p:nvPr/>
        </p:nvCxnSpPr>
        <p:spPr>
          <a:xfrm flipV="1">
            <a:off x="6649663" y="4514232"/>
            <a:ext cx="40622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6" idx="3"/>
            <a:endCxn id="5" idx="1"/>
          </p:cNvCxnSpPr>
          <p:nvPr/>
        </p:nvCxnSpPr>
        <p:spPr>
          <a:xfrm>
            <a:off x="4637001" y="4517340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7055885" y="423991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Interest</a:t>
            </a:r>
          </a:p>
        </p:txBody>
      </p:sp>
      <p:sp>
        <p:nvSpPr>
          <p:cNvPr id="16" name="Flowchart: Decision 15"/>
          <p:cNvSpPr/>
          <p:nvPr/>
        </p:nvSpPr>
        <p:spPr>
          <a:xfrm>
            <a:off x="1017899" y="259710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7" name="Straight Arrow Connector 16"/>
          <p:cNvCxnSpPr>
            <a:endCxn id="16" idx="1"/>
          </p:cNvCxnSpPr>
          <p:nvPr/>
        </p:nvCxnSpPr>
        <p:spPr>
          <a:xfrm>
            <a:off x="565727" y="3145744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lbow Connector 13"/>
          <p:cNvCxnSpPr>
            <a:stCxn id="25" idx="3"/>
            <a:endCxn id="6" idx="1"/>
          </p:cNvCxnSpPr>
          <p:nvPr/>
        </p:nvCxnSpPr>
        <p:spPr>
          <a:xfrm flipH="1">
            <a:off x="2991081" y="3145742"/>
            <a:ext cx="2823194" cy="1371598"/>
          </a:xfrm>
          <a:prstGeom prst="bentConnector5">
            <a:avLst>
              <a:gd name="adj1" fmla="val -8097"/>
              <a:gd name="adj2" fmla="val 60000"/>
              <a:gd name="adj3" fmla="val 108097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16" idx="3"/>
            <a:endCxn id="25" idx="1"/>
          </p:cNvCxnSpPr>
          <p:nvPr/>
        </p:nvCxnSpPr>
        <p:spPr>
          <a:xfrm flipV="1">
            <a:off x="3212459" y="3145742"/>
            <a:ext cx="407256" cy="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2170370" y="2287941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1731356" y="193882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25" name="Flowchart: Decision 24"/>
          <p:cNvSpPr/>
          <p:nvPr/>
        </p:nvSpPr>
        <p:spPr>
          <a:xfrm>
            <a:off x="3619715" y="259710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localhop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stCxn id="16" idx="0"/>
            <a:endCxn id="24" idx="2"/>
          </p:cNvCxnSpPr>
          <p:nvPr/>
        </p:nvCxnSpPr>
        <p:spPr>
          <a:xfrm flipV="1">
            <a:off x="2115179" y="2308162"/>
            <a:ext cx="0" cy="2889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4333172" y="193882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31" name="Straight Arrow Connector 30"/>
          <p:cNvCxnSpPr>
            <a:stCxn id="25" idx="0"/>
          </p:cNvCxnSpPr>
          <p:nvPr/>
        </p:nvCxnSpPr>
        <p:spPr>
          <a:xfrm flipV="1">
            <a:off x="4716995" y="2349724"/>
            <a:ext cx="0" cy="24737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4820321" y="230214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3045586" y="28714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5701907" y="28714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pick outgoing Interest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 and </a:t>
            </a:r>
            <a:r>
              <a:rPr lang="en-US" dirty="0" err="1" smtClean="0"/>
              <a:t>nexthop</a:t>
            </a:r>
            <a:r>
              <a:rPr lang="en-US" dirty="0" smtClean="0"/>
              <a:t>, decide the guiders on the outgoing Interest</a:t>
            </a:r>
            <a:endParaRPr lang="en-US" dirty="0"/>
          </a:p>
          <a:p>
            <a:pPr lvl="1"/>
            <a:r>
              <a:rPr lang="en-US" strike="sngStrike" dirty="0" smtClean="0"/>
              <a:t>Nonce and </a:t>
            </a:r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come from an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longest remaining lifetime, however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same Face as the </a:t>
            </a:r>
            <a:r>
              <a:rPr lang="en-US" strike="sngStrike" dirty="0" err="1" smtClean="0"/>
              <a:t>nexthop</a:t>
            </a:r>
            <a:r>
              <a:rPr lang="en-US" strike="sngStrike" dirty="0" smtClean="0"/>
              <a:t> cannot be used</a:t>
            </a:r>
          </a:p>
          <a:p>
            <a:pPr lvl="1"/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is carried from the original packet without deducting the time elapsed</a:t>
            </a:r>
          </a:p>
          <a:p>
            <a:pPr lvl="1"/>
            <a:r>
              <a:rPr lang="en-US" strike="sngStrike" dirty="0" smtClean="0"/>
              <a:t>Scope is the most relaxed among all unexpired </a:t>
            </a:r>
            <a:r>
              <a:rPr lang="en-US" strike="sngStrike" dirty="0" err="1" smtClean="0"/>
              <a:t>InRecords</a:t>
            </a:r>
            <a:endParaRPr lang="en-US" strike="sngStrike" dirty="0" smtClean="0"/>
          </a:p>
          <a:p>
            <a:pPr lvl="1"/>
            <a:r>
              <a:rPr lang="en-US" dirty="0" smtClean="0"/>
              <a:t>The last incoming Interest is picked</a:t>
            </a:r>
          </a:p>
          <a:p>
            <a:pPr lvl="2"/>
            <a:r>
              <a:rPr lang="en-US" dirty="0" smtClean="0"/>
              <a:t>This is a simple choice until we understand the effect of guiders better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18246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Overview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Forwarding consists of pipelines and strategies</a:t>
            </a:r>
          </a:p>
          <a:p>
            <a:r>
              <a:rPr lang="en-US" smtClean="0"/>
              <a:t>Pipeline: a series of steps that operate on a packet or a PIT entry</a:t>
            </a:r>
          </a:p>
          <a:p>
            <a:r>
              <a:rPr lang="en-US" smtClean="0"/>
              <a:t>Strategy: a decision maker on whether, when, and where to forward an Interest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reject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decided that it has nowhere to go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20</a:t>
            </a:fld>
            <a:endParaRPr lang="en-US" dirty="0"/>
          </a:p>
        </p:txBody>
      </p:sp>
      <p:cxnSp>
        <p:nvCxnSpPr>
          <p:cNvPr id="12" name="Straight Arrow Connector 11"/>
          <p:cNvCxnSpPr>
            <a:stCxn id="11" idx="3"/>
            <a:endCxn id="23" idx="1"/>
          </p:cNvCxnSpPr>
          <p:nvPr/>
        </p:nvCxnSpPr>
        <p:spPr>
          <a:xfrm>
            <a:off x="2450274" y="3526095"/>
            <a:ext cx="31890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22"/>
          <p:cNvSpPr/>
          <p:nvPr/>
        </p:nvSpPr>
        <p:spPr>
          <a:xfrm>
            <a:off x="2769174" y="32517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straggler timer</a:t>
            </a:r>
          </a:p>
        </p:txBody>
      </p:sp>
      <p:cxnSp>
        <p:nvCxnSpPr>
          <p:cNvPr id="8" name="Straight Arrow Connector 7"/>
          <p:cNvCxnSpPr>
            <a:stCxn id="23" idx="2"/>
            <a:endCxn id="14" idx="0"/>
          </p:cNvCxnSpPr>
          <p:nvPr/>
        </p:nvCxnSpPr>
        <p:spPr>
          <a:xfrm>
            <a:off x="3592134" y="3800415"/>
            <a:ext cx="0" cy="565192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2954331" y="3893552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13" name="Straight Arrow Connector 12"/>
          <p:cNvCxnSpPr>
            <a:stCxn id="23" idx="3"/>
          </p:cNvCxnSpPr>
          <p:nvPr/>
        </p:nvCxnSpPr>
        <p:spPr>
          <a:xfrm>
            <a:off x="4415095" y="3526096"/>
            <a:ext cx="464015" cy="10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804353" y="32517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14" name="Flowchart: Predefined Process 13"/>
          <p:cNvSpPr/>
          <p:nvPr/>
        </p:nvSpPr>
        <p:spPr>
          <a:xfrm>
            <a:off x="2769174" y="436560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925073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unsatisfied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21</a:t>
            </a:fld>
            <a:endParaRPr lang="en-US"/>
          </a:p>
        </p:txBody>
      </p:sp>
      <p:sp>
        <p:nvSpPr>
          <p:cNvPr id="23" name="Rectangle 22"/>
          <p:cNvSpPr/>
          <p:nvPr/>
        </p:nvSpPr>
        <p:spPr>
          <a:xfrm>
            <a:off x="748887" y="3191950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invoke PIT unsatisfied callback</a:t>
            </a:r>
          </a:p>
        </p:txBody>
      </p:sp>
      <p:cxnSp>
        <p:nvCxnSpPr>
          <p:cNvPr id="35" name="Straight Arrow Connector 34"/>
          <p:cNvCxnSpPr>
            <a:endCxn id="23" idx="1"/>
          </p:cNvCxnSpPr>
          <p:nvPr/>
        </p:nvCxnSpPr>
        <p:spPr>
          <a:xfrm>
            <a:off x="308893" y="3461054"/>
            <a:ext cx="439994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23" idx="3"/>
            <a:endCxn id="8" idx="1"/>
          </p:cNvCxnSpPr>
          <p:nvPr/>
        </p:nvCxnSpPr>
        <p:spPr>
          <a:xfrm flipV="1">
            <a:off x="2943447" y="3461054"/>
            <a:ext cx="366742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Flowchart: Predefined Process 7"/>
          <p:cNvSpPr/>
          <p:nvPr/>
        </p:nvSpPr>
        <p:spPr>
          <a:xfrm>
            <a:off x="3310189" y="3186734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719434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finalize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22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5342189" y="4131296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delete</a:t>
            </a:r>
          </a:p>
        </p:txBody>
      </p:sp>
      <p:cxnSp>
        <p:nvCxnSpPr>
          <p:cNvPr id="9" name="Straight Arrow Connector 8"/>
          <p:cNvCxnSpPr>
            <a:stCxn id="13" idx="3"/>
            <a:endCxn id="11" idx="1"/>
          </p:cNvCxnSpPr>
          <p:nvPr/>
        </p:nvCxnSpPr>
        <p:spPr>
          <a:xfrm>
            <a:off x="2950085" y="3427716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3316827" y="315452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13" name="Flowchart: Decision 12"/>
          <p:cNvSpPr/>
          <p:nvPr/>
        </p:nvSpPr>
        <p:spPr>
          <a:xfrm>
            <a:off x="755525" y="2879076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cxnSp>
        <p:nvCxnSpPr>
          <p:cNvPr id="15" name="Straight Arrow Connector 14"/>
          <p:cNvCxnSpPr>
            <a:endCxn id="13" idx="1"/>
          </p:cNvCxnSpPr>
          <p:nvPr/>
        </p:nvCxnSpPr>
        <p:spPr>
          <a:xfrm flipV="1">
            <a:off x="388783" y="3427716"/>
            <a:ext cx="366742" cy="5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2950085" y="304628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8" name="Elbow Connector 17"/>
          <p:cNvCxnSpPr>
            <a:stCxn id="11" idx="3"/>
            <a:endCxn id="12" idx="1"/>
          </p:cNvCxnSpPr>
          <p:nvPr/>
        </p:nvCxnSpPr>
        <p:spPr>
          <a:xfrm>
            <a:off x="4962747" y="3428842"/>
            <a:ext cx="379442" cy="976774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/>
          <p:cNvCxnSpPr>
            <a:stCxn id="13" idx="2"/>
            <a:endCxn id="12" idx="1"/>
          </p:cNvCxnSpPr>
          <p:nvPr/>
        </p:nvCxnSpPr>
        <p:spPr>
          <a:xfrm rot="16200000" flipH="1">
            <a:off x="3382867" y="2446294"/>
            <a:ext cx="429260" cy="348938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852804" y="3917229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367776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Dead Nonce List insertion is needed if:</a:t>
            </a:r>
          </a:p>
          <a:p>
            <a:pPr lvl="1"/>
            <a:r>
              <a:rPr lang="en-US" dirty="0" smtClean="0"/>
              <a:t>Interest </a:t>
            </a:r>
            <a:r>
              <a:rPr lang="en-US" dirty="0"/>
              <a:t>is </a:t>
            </a:r>
            <a:r>
              <a:rPr lang="en-US" dirty="0" err="1"/>
              <a:t>unsatisified</a:t>
            </a:r>
            <a:r>
              <a:rPr lang="en-US" dirty="0"/>
              <a:t>, </a:t>
            </a:r>
            <a:r>
              <a:rPr lang="en-US" dirty="0" smtClean="0"/>
              <a:t>OR</a:t>
            </a:r>
          </a:p>
          <a:p>
            <a:pPr lvl="1"/>
            <a:r>
              <a:rPr lang="en-US" dirty="0" smtClean="0"/>
              <a:t>Interest </a:t>
            </a:r>
            <a:r>
              <a:rPr lang="en-US" dirty="0"/>
              <a:t>has </a:t>
            </a:r>
            <a:r>
              <a:rPr lang="en-US" dirty="0" err="1"/>
              <a:t>MustBeFresh</a:t>
            </a:r>
            <a:r>
              <a:rPr lang="en-US" dirty="0"/>
              <a:t>=yes and Data </a:t>
            </a:r>
            <a:r>
              <a:rPr lang="en-US" dirty="0" err="1"/>
              <a:t>FreshnessPeriod</a:t>
            </a:r>
            <a:r>
              <a:rPr lang="en-US" dirty="0"/>
              <a:t> is shorter than </a:t>
            </a:r>
            <a:r>
              <a:rPr lang="en-US" dirty="0" smtClean="0"/>
              <a:t>6 seconds</a:t>
            </a:r>
          </a:p>
          <a:p>
            <a:r>
              <a:rPr lang="en-US" dirty="0" err="1" smtClean="0"/>
              <a:t>Nonces</a:t>
            </a:r>
            <a:r>
              <a:rPr lang="en-US" dirty="0" smtClean="0"/>
              <a:t> in </a:t>
            </a:r>
            <a:r>
              <a:rPr lang="en-US" dirty="0" err="1" smtClean="0"/>
              <a:t>OutRecords</a:t>
            </a:r>
            <a:r>
              <a:rPr lang="en-US" dirty="0" smtClean="0"/>
              <a:t> are inserted to Dead Nonce List.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88513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3394500" y="-59782"/>
            <a:ext cx="5622500" cy="840960"/>
          </a:xfrm>
        </p:spPr>
        <p:txBody>
          <a:bodyPr/>
          <a:lstStyle/>
          <a:p>
            <a:r>
              <a:rPr lang="en-US" dirty="0" smtClean="0"/>
              <a:t>incoming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24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112246" y="1345938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7" name="Rectangle 6"/>
          <p:cNvSpPr/>
          <p:nvPr/>
        </p:nvSpPr>
        <p:spPr>
          <a:xfrm>
            <a:off x="103791" y="14367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Data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198667" y="161947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2" name="Straight Arrow Connector 11"/>
          <p:cNvCxnSpPr>
            <a:stCxn id="6" idx="2"/>
            <a:endCxn id="41" idx="0"/>
          </p:cNvCxnSpPr>
          <p:nvPr/>
        </p:nvCxnSpPr>
        <p:spPr>
          <a:xfrm flipH="1">
            <a:off x="1197725" y="2443218"/>
            <a:ext cx="11801" cy="1784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3127800" y="1643924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18" name="Straight Arrow Connector 17"/>
          <p:cNvCxnSpPr>
            <a:stCxn id="6" idx="3"/>
            <a:endCxn id="16" idx="1"/>
          </p:cNvCxnSpPr>
          <p:nvPr/>
        </p:nvCxnSpPr>
        <p:spPr>
          <a:xfrm>
            <a:off x="2306806" y="1894578"/>
            <a:ext cx="820994" cy="236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Flowchart: Predefined Process 18"/>
          <p:cNvSpPr/>
          <p:nvPr/>
        </p:nvSpPr>
        <p:spPr>
          <a:xfrm>
            <a:off x="6348971" y="411705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26" name="Rectangle 25"/>
          <p:cNvSpPr/>
          <p:nvPr/>
        </p:nvSpPr>
        <p:spPr>
          <a:xfrm>
            <a:off x="6338814" y="170378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31" name="Rectangle 30"/>
          <p:cNvSpPr/>
          <p:nvPr/>
        </p:nvSpPr>
        <p:spPr>
          <a:xfrm>
            <a:off x="872179" y="4227068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mark PIT satisfied</a:t>
            </a:r>
          </a:p>
        </p:txBody>
      </p:sp>
      <p:cxnSp>
        <p:nvCxnSpPr>
          <p:cNvPr id="34" name="Elbow Connector 33"/>
          <p:cNvCxnSpPr>
            <a:stCxn id="50" idx="2"/>
            <a:endCxn id="31" idx="1"/>
          </p:cNvCxnSpPr>
          <p:nvPr/>
        </p:nvCxnSpPr>
        <p:spPr>
          <a:xfrm rot="5400000">
            <a:off x="2974973" y="1569303"/>
            <a:ext cx="829292" cy="5034879"/>
          </a:xfrm>
          <a:prstGeom prst="bentConnector4">
            <a:avLst>
              <a:gd name="adj1" fmla="val 16615"/>
              <a:gd name="adj2" fmla="val 10454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angle 35"/>
          <p:cNvSpPr/>
          <p:nvPr/>
        </p:nvSpPr>
        <p:spPr>
          <a:xfrm>
            <a:off x="3057677" y="4227068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straggler timer</a:t>
            </a:r>
          </a:p>
        </p:txBody>
      </p:sp>
      <p:cxnSp>
        <p:nvCxnSpPr>
          <p:cNvPr id="39" name="Straight Arrow Connector 38"/>
          <p:cNvCxnSpPr>
            <a:stCxn id="31" idx="3"/>
            <a:endCxn id="36" idx="1"/>
          </p:cNvCxnSpPr>
          <p:nvPr/>
        </p:nvCxnSpPr>
        <p:spPr>
          <a:xfrm>
            <a:off x="2518099" y="4501388"/>
            <a:ext cx="53957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Left Brace 1"/>
          <p:cNvSpPr/>
          <p:nvPr/>
        </p:nvSpPr>
        <p:spPr>
          <a:xfrm>
            <a:off x="5212853" y="139486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16" idx="3"/>
            <a:endCxn id="2" idx="1"/>
          </p:cNvCxnSpPr>
          <p:nvPr/>
        </p:nvCxnSpPr>
        <p:spPr>
          <a:xfrm flipV="1">
            <a:off x="4773720" y="1911769"/>
            <a:ext cx="439133" cy="64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5315136" y="1591840"/>
            <a:ext cx="102367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foreach</a:t>
            </a:r>
            <a:endParaRPr lang="en-US" dirty="0"/>
          </a:p>
          <a:p>
            <a:r>
              <a:rPr lang="en-US" dirty="0"/>
              <a:t>PIT entry</a:t>
            </a:r>
          </a:p>
        </p:txBody>
      </p:sp>
      <p:cxnSp>
        <p:nvCxnSpPr>
          <p:cNvPr id="24" name="Straight Arrow Connector 23"/>
          <p:cNvCxnSpPr>
            <a:stCxn id="33" idx="1"/>
            <a:endCxn id="6" idx="0"/>
          </p:cNvCxnSpPr>
          <p:nvPr/>
        </p:nvCxnSpPr>
        <p:spPr>
          <a:xfrm flipH="1">
            <a:off x="1209526" y="1040324"/>
            <a:ext cx="682806" cy="3056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ight Brace 24"/>
          <p:cNvSpPr/>
          <p:nvPr/>
        </p:nvSpPr>
        <p:spPr>
          <a:xfrm>
            <a:off x="4914976" y="4047271"/>
            <a:ext cx="152400" cy="103381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Left Brace 36"/>
          <p:cNvSpPr/>
          <p:nvPr/>
        </p:nvSpPr>
        <p:spPr>
          <a:xfrm>
            <a:off x="5254353" y="4047271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8" name="Straight Arrow Connector 37"/>
          <p:cNvCxnSpPr>
            <a:stCxn id="25" idx="1"/>
            <a:endCxn id="37" idx="1"/>
          </p:cNvCxnSpPr>
          <p:nvPr/>
        </p:nvCxnSpPr>
        <p:spPr>
          <a:xfrm>
            <a:off x="5067377" y="4564178"/>
            <a:ext cx="1869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5368620" y="4117059"/>
            <a:ext cx="136601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foreach</a:t>
            </a:r>
            <a:endParaRPr lang="en-US" dirty="0"/>
          </a:p>
          <a:p>
            <a:r>
              <a:rPr lang="en-US" dirty="0"/>
              <a:t>pending</a:t>
            </a:r>
          </a:p>
          <a:p>
            <a:r>
              <a:rPr lang="en-US" dirty="0"/>
              <a:t>downstream</a:t>
            </a:r>
          </a:p>
        </p:txBody>
      </p:sp>
      <p:sp>
        <p:nvSpPr>
          <p:cNvPr id="41" name="Flowchart: Predefined Process 40"/>
          <p:cNvSpPr/>
          <p:nvPr/>
        </p:nvSpPr>
        <p:spPr>
          <a:xfrm>
            <a:off x="374765" y="2621693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Data unsolicited</a:t>
            </a:r>
          </a:p>
        </p:txBody>
      </p:sp>
      <p:cxnSp>
        <p:nvCxnSpPr>
          <p:cNvPr id="45" name="Straight Arrow Connector 44"/>
          <p:cNvCxnSpPr>
            <a:stCxn id="36" idx="2"/>
            <a:endCxn id="47" idx="0"/>
          </p:cNvCxnSpPr>
          <p:nvPr/>
        </p:nvCxnSpPr>
        <p:spPr>
          <a:xfrm>
            <a:off x="3880637" y="4775708"/>
            <a:ext cx="0" cy="547839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2654389" y="4954215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sp>
        <p:nvSpPr>
          <p:cNvPr id="33" name="Flowchart: Decision 32"/>
          <p:cNvSpPr/>
          <p:nvPr/>
        </p:nvSpPr>
        <p:spPr>
          <a:xfrm>
            <a:off x="1892332" y="49168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35" name="Straight Arrow Connector 34"/>
          <p:cNvCxnSpPr>
            <a:stCxn id="33" idx="3"/>
          </p:cNvCxnSpPr>
          <p:nvPr/>
        </p:nvCxnSpPr>
        <p:spPr>
          <a:xfrm>
            <a:off x="4086893" y="1040324"/>
            <a:ext cx="30314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3976464" y="70008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4339352" y="842957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5" name="Straight Arrow Connector 14"/>
          <p:cNvCxnSpPr>
            <a:stCxn id="7" idx="3"/>
            <a:endCxn id="33" idx="0"/>
          </p:cNvCxnSpPr>
          <p:nvPr/>
        </p:nvCxnSpPr>
        <p:spPr>
          <a:xfrm>
            <a:off x="1749711" y="417997"/>
            <a:ext cx="1239901" cy="7368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ectangle 43"/>
          <p:cNvSpPr/>
          <p:nvPr/>
        </p:nvSpPr>
        <p:spPr>
          <a:xfrm>
            <a:off x="2221223" y="268313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invoke PIT satisfy callback</a:t>
            </a:r>
          </a:p>
        </p:txBody>
      </p:sp>
      <p:sp>
        <p:nvSpPr>
          <p:cNvPr id="47" name="Flowchart: Predefined Process 46"/>
          <p:cNvSpPr/>
          <p:nvPr/>
        </p:nvSpPr>
        <p:spPr>
          <a:xfrm>
            <a:off x="3057677" y="532354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cxnSp>
        <p:nvCxnSpPr>
          <p:cNvPr id="48" name="Straight Arrow Connector 47"/>
          <p:cNvCxnSpPr>
            <a:stCxn id="50" idx="3"/>
            <a:endCxn id="49" idx="1"/>
          </p:cNvCxnSpPr>
          <p:nvPr/>
        </p:nvCxnSpPr>
        <p:spPr>
          <a:xfrm>
            <a:off x="7004338" y="3123456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7371080" y="285026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50" name="Flowchart: Decision 49"/>
          <p:cNvSpPr/>
          <p:nvPr/>
        </p:nvSpPr>
        <p:spPr>
          <a:xfrm>
            <a:off x="4809778" y="2574816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sp>
        <p:nvSpPr>
          <p:cNvPr id="52" name="TextBox 51"/>
          <p:cNvSpPr txBox="1"/>
          <p:nvPr/>
        </p:nvSpPr>
        <p:spPr>
          <a:xfrm>
            <a:off x="7004338" y="2742020"/>
            <a:ext cx="2968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65" name="Elbow Connector 64"/>
          <p:cNvCxnSpPr>
            <a:stCxn id="26" idx="3"/>
            <a:endCxn id="44" idx="0"/>
          </p:cNvCxnSpPr>
          <p:nvPr/>
        </p:nvCxnSpPr>
        <p:spPr>
          <a:xfrm flipH="1">
            <a:off x="3318503" y="1978103"/>
            <a:ext cx="4666231" cy="705030"/>
          </a:xfrm>
          <a:prstGeom prst="bentConnector4">
            <a:avLst>
              <a:gd name="adj1" fmla="val -4899"/>
              <a:gd name="adj2" fmla="val 6945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Elbow Connector 71"/>
          <p:cNvCxnSpPr>
            <a:stCxn id="49" idx="2"/>
            <a:endCxn id="31" idx="1"/>
          </p:cNvCxnSpPr>
          <p:nvPr/>
        </p:nvCxnSpPr>
        <p:spPr>
          <a:xfrm rot="5400000">
            <a:off x="3981867" y="289215"/>
            <a:ext cx="1102486" cy="7321861"/>
          </a:xfrm>
          <a:prstGeom prst="bentConnector4">
            <a:avLst>
              <a:gd name="adj1" fmla="val 37559"/>
              <a:gd name="adj2" fmla="val 10312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Elbow Connector 77"/>
          <p:cNvCxnSpPr>
            <a:stCxn id="44" idx="3"/>
            <a:endCxn id="50" idx="1"/>
          </p:cNvCxnSpPr>
          <p:nvPr/>
        </p:nvCxnSpPr>
        <p:spPr>
          <a:xfrm>
            <a:off x="4415783" y="2957453"/>
            <a:ext cx="393995" cy="166003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/>
          <p:cNvSpPr txBox="1"/>
          <p:nvPr/>
        </p:nvSpPr>
        <p:spPr>
          <a:xfrm>
            <a:off x="1749711" y="94474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1220514" y="2299304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4" name="TextBox 53"/>
          <p:cNvSpPr txBox="1"/>
          <p:nvPr/>
        </p:nvSpPr>
        <p:spPr>
          <a:xfrm>
            <a:off x="5441453" y="347340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598235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straggler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 straggler timer which fires after a short time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straggler</a:t>
            </a:r>
            <a:r>
              <a:rPr lang="en-US" dirty="0" smtClean="0"/>
              <a:t> = 100ms</a:t>
            </a:r>
          </a:p>
          <a:p>
            <a:r>
              <a:rPr lang="en-US" dirty="0" smtClean="0"/>
              <a:t>When the straggler timer fires, PIT entry is deleted</a:t>
            </a:r>
          </a:p>
          <a:p>
            <a:endParaRPr lang="en-US" dirty="0" smtClean="0"/>
          </a:p>
          <a:p>
            <a:r>
              <a:rPr lang="en-US" dirty="0" smtClean="0"/>
              <a:t>The purpose of retaining PIT entry for a short time is to facilitate loop detection and to collect measurement for non-fastest </a:t>
            </a:r>
            <a:r>
              <a:rPr lang="en-US" dirty="0" err="1" smtClean="0"/>
              <a:t>upstreams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79730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unsolicited pipeline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1293346" y="233949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accept to cache?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390626" y="34492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8" name="Rectangle 7"/>
          <p:cNvSpPr/>
          <p:nvPr/>
        </p:nvSpPr>
        <p:spPr>
          <a:xfrm>
            <a:off x="1567666" y="38414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2390626" y="34367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3487906" y="288813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723900" y="288813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391407" y="251880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27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253616" y="31692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traffic manager</a:t>
            </a:r>
          </a:p>
        </p:txBody>
      </p: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4899536" y="34435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5266278" y="316926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Data</a:t>
            </a:r>
          </a:p>
        </p:txBody>
      </p:sp>
      <p:sp>
        <p:nvSpPr>
          <p:cNvPr id="9" name="Flowchart: Decision 8"/>
          <p:cNvSpPr/>
          <p:nvPr/>
        </p:nvSpPr>
        <p:spPr>
          <a:xfrm>
            <a:off x="1209554" y="186863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endCxn id="9" idx="1"/>
          </p:cNvCxnSpPr>
          <p:nvPr/>
        </p:nvCxnSpPr>
        <p:spPr>
          <a:xfrm>
            <a:off x="757382" y="2417274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3" idx="2"/>
          </p:cNvCxnSpPr>
          <p:nvPr/>
        </p:nvCxnSpPr>
        <p:spPr>
          <a:xfrm>
            <a:off x="3404114" y="2429664"/>
            <a:ext cx="4072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255676" y="20603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3790120" y="2231054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" name="Elbow Connector 4"/>
          <p:cNvCxnSpPr>
            <a:stCxn id="9" idx="2"/>
            <a:endCxn id="6" idx="1"/>
          </p:cNvCxnSpPr>
          <p:nvPr/>
        </p:nvCxnSpPr>
        <p:spPr>
          <a:xfrm rot="16200000" flipH="1">
            <a:off x="2541393" y="2731356"/>
            <a:ext cx="477667" cy="94678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2306834" y="28829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Pass-through traffic manager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a traffic manager that does nothing and merely passes Data packet to the next step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Pipelines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incoming Interest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</a:p>
          <a:p>
            <a:r>
              <a:rPr lang="en-US" dirty="0" smtClean="0"/>
              <a:t>Interest loop</a:t>
            </a:r>
          </a:p>
          <a:p>
            <a:r>
              <a:rPr lang="en-US" dirty="0" smtClean="0"/>
              <a:t>outgoing Interest</a:t>
            </a:r>
          </a:p>
          <a:p>
            <a:r>
              <a:rPr lang="en-US" dirty="0" smtClean="0"/>
              <a:t>Interest reject</a:t>
            </a:r>
          </a:p>
          <a:p>
            <a:r>
              <a:rPr lang="en-US" dirty="0" smtClean="0"/>
              <a:t>Interest unsatisfied</a:t>
            </a:r>
          </a:p>
          <a:p>
            <a:r>
              <a:rPr lang="en-US" dirty="0" smtClean="0"/>
              <a:t>Interest finalize</a:t>
            </a:r>
          </a:p>
          <a:p>
            <a:r>
              <a:rPr lang="en-US" dirty="0" smtClean="0"/>
              <a:t>incoming Data</a:t>
            </a:r>
          </a:p>
          <a:p>
            <a:r>
              <a:rPr lang="en-US" dirty="0" smtClean="0"/>
              <a:t>Data unsolicited</a:t>
            </a:r>
          </a:p>
          <a:p>
            <a:r>
              <a:rPr lang="en-US" dirty="0" smtClean="0"/>
              <a:t>outgoing Data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Legend in diagrams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1033780" y="315376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1033780" y="247380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pipeline</a:t>
            </a:r>
          </a:p>
        </p:txBody>
      </p:sp>
      <p:sp>
        <p:nvSpPr>
          <p:cNvPr id="9" name="Rectangle 8"/>
          <p:cNvSpPr/>
          <p:nvPr/>
        </p:nvSpPr>
        <p:spPr>
          <a:xfrm>
            <a:off x="1033780" y="45136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tables feature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033780" y="3833733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1033780" y="519366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face feature</a:t>
            </a:r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833284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833284" y="398712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529639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5296392" y="400541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3040462" y="277182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 API</a:t>
            </a:r>
          </a:p>
        </p:txBody>
      </p:sp>
      <p:sp>
        <p:nvSpPr>
          <p:cNvPr id="11" name="Rectangle 10"/>
          <p:cNvSpPr/>
          <p:nvPr/>
        </p:nvSpPr>
        <p:spPr>
          <a:xfrm>
            <a:off x="3040462" y="385898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err="1"/>
              <a:t>ncc</a:t>
            </a:r>
            <a:r>
              <a:rPr lang="en-US" dirty="0"/>
              <a:t> 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040462" y="331540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broadcast strategy</a:t>
            </a:r>
          </a:p>
        </p:txBody>
      </p:sp>
      <p:sp>
        <p:nvSpPr>
          <p:cNvPr id="13" name="Flowchart: Predefined Process 12"/>
          <p:cNvSpPr/>
          <p:nvPr/>
        </p:nvSpPr>
        <p:spPr>
          <a:xfrm>
            <a:off x="5296392" y="202853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reject</a:t>
            </a:r>
          </a:p>
        </p:txBody>
      </p:sp>
      <p:sp>
        <p:nvSpPr>
          <p:cNvPr id="14" name="Flowchart: Predefined Process 13"/>
          <p:cNvSpPr/>
          <p:nvPr/>
        </p:nvSpPr>
        <p:spPr>
          <a:xfrm>
            <a:off x="694231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unsatisfied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833284" y="202461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loop</a:t>
            </a:r>
          </a:p>
        </p:txBody>
      </p:sp>
      <p:sp>
        <p:nvSpPr>
          <p:cNvPr id="17" name="Rectangle 16"/>
          <p:cNvSpPr/>
          <p:nvPr/>
        </p:nvSpPr>
        <p:spPr>
          <a:xfrm>
            <a:off x="3040462" y="440256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best route strategy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833284" y="453576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Data unsolicited</a:t>
            </a:r>
          </a:p>
        </p:txBody>
      </p:sp>
      <p:sp>
        <p:nvSpPr>
          <p:cNvPr id="16" name="Flowchart: Predefined Process 15"/>
          <p:cNvSpPr/>
          <p:nvPr/>
        </p:nvSpPr>
        <p:spPr>
          <a:xfrm>
            <a:off x="6942312" y="202461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19" name="Flowchart: Predefined Process 18"/>
          <p:cNvSpPr/>
          <p:nvPr/>
        </p:nvSpPr>
        <p:spPr>
          <a:xfrm>
            <a:off x="2481386" y="1475934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  <a:endParaRPr lang="en-US" dirty="0"/>
          </a:p>
        </p:txBody>
      </p:sp>
      <p:sp>
        <p:nvSpPr>
          <p:cNvPr id="20" name="Flowchart: Predefined Process 19"/>
          <p:cNvSpPr/>
          <p:nvPr/>
        </p:nvSpPr>
        <p:spPr>
          <a:xfrm>
            <a:off x="2481386" y="2027522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3040462" y="494614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access strategy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15685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itle 7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Pipelines Overall Workflow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71692" y="246803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71692" y="523803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512579" y="253128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4512579" y="559149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2502168" y="2375591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after receive Interest</a:t>
            </a:r>
          </a:p>
        </p:txBody>
      </p:sp>
      <p:sp>
        <p:nvSpPr>
          <p:cNvPr id="13" name="Flowchart: Predefined Process 12"/>
          <p:cNvSpPr/>
          <p:nvPr/>
        </p:nvSpPr>
        <p:spPr>
          <a:xfrm>
            <a:off x="4512579" y="144815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reject</a:t>
            </a:r>
          </a:p>
        </p:txBody>
      </p:sp>
      <p:sp>
        <p:nvSpPr>
          <p:cNvPr id="14" name="Flowchart: Predefined Process 13"/>
          <p:cNvSpPr/>
          <p:nvPr/>
        </p:nvSpPr>
        <p:spPr>
          <a:xfrm>
            <a:off x="7457684" y="301667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unsatisfied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1691908" y="170215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loop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1679208" y="6104222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Data unsolicited</a:t>
            </a:r>
          </a:p>
        </p:txBody>
      </p:sp>
      <p:cxnSp>
        <p:nvCxnSpPr>
          <p:cNvPr id="3" name="Elbow Connector 2"/>
          <p:cNvCxnSpPr>
            <a:stCxn id="6" idx="0"/>
            <a:endCxn id="15" idx="1"/>
          </p:cNvCxnSpPr>
          <p:nvPr/>
        </p:nvCxnSpPr>
        <p:spPr>
          <a:xfrm rot="5400000" flipH="1" flipV="1">
            <a:off x="1047499" y="1823629"/>
            <a:ext cx="491562" cy="79725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2363861" y="4756591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before satisfy Interest</a:t>
            </a:r>
          </a:p>
        </p:txBody>
      </p:sp>
      <p:sp>
        <p:nvSpPr>
          <p:cNvPr id="22" name="Rectangle 21"/>
          <p:cNvSpPr/>
          <p:nvPr/>
        </p:nvSpPr>
        <p:spPr>
          <a:xfrm>
            <a:off x="7459980" y="1939419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before expire Interest</a:t>
            </a:r>
          </a:p>
        </p:txBody>
      </p:sp>
      <p:cxnSp>
        <p:nvCxnSpPr>
          <p:cNvPr id="24" name="Elbow Connector 23"/>
          <p:cNvCxnSpPr>
            <a:stCxn id="35" idx="0"/>
            <a:endCxn id="10" idx="2"/>
          </p:cNvCxnSpPr>
          <p:nvPr/>
        </p:nvCxnSpPr>
        <p:spPr>
          <a:xfrm rot="5400000" flipH="1" flipV="1">
            <a:off x="2801038" y="2638062"/>
            <a:ext cx="237921" cy="81026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7" idx="2"/>
            <a:endCxn id="18" idx="1"/>
          </p:cNvCxnSpPr>
          <p:nvPr/>
        </p:nvCxnSpPr>
        <p:spPr>
          <a:xfrm rot="16200000" flipH="1">
            <a:off x="990998" y="5690331"/>
            <a:ext cx="591865" cy="78455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Elbow Connector 28"/>
          <p:cNvCxnSpPr>
            <a:stCxn id="7" idx="3"/>
            <a:endCxn id="21" idx="1"/>
          </p:cNvCxnSpPr>
          <p:nvPr/>
        </p:nvCxnSpPr>
        <p:spPr>
          <a:xfrm flipV="1">
            <a:off x="1717612" y="5030911"/>
            <a:ext cx="646249" cy="481446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Elbow Connector 31"/>
          <p:cNvCxnSpPr>
            <a:stCxn id="10" idx="3"/>
            <a:endCxn id="13" idx="1"/>
          </p:cNvCxnSpPr>
          <p:nvPr/>
        </p:nvCxnSpPr>
        <p:spPr>
          <a:xfrm flipV="1">
            <a:off x="4148088" y="1722476"/>
            <a:ext cx="364491" cy="92743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10" idx="3"/>
            <a:endCxn id="8" idx="1"/>
          </p:cNvCxnSpPr>
          <p:nvPr/>
        </p:nvCxnSpPr>
        <p:spPr>
          <a:xfrm>
            <a:off x="4148088" y="2649911"/>
            <a:ext cx="364491" cy="155696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Elbow Connector 41"/>
          <p:cNvCxnSpPr>
            <a:stCxn id="7" idx="3"/>
            <a:endCxn id="9" idx="1"/>
          </p:cNvCxnSpPr>
          <p:nvPr/>
        </p:nvCxnSpPr>
        <p:spPr>
          <a:xfrm>
            <a:off x="1717612" y="5512357"/>
            <a:ext cx="2794967" cy="35345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Group 51"/>
          <p:cNvGrpSpPr/>
          <p:nvPr/>
        </p:nvGrpSpPr>
        <p:grpSpPr>
          <a:xfrm>
            <a:off x="6477549" y="2835770"/>
            <a:ext cx="1019958" cy="1044923"/>
            <a:chOff x="4716071" y="5219700"/>
            <a:chExt cx="1019958" cy="1044923"/>
          </a:xfrm>
        </p:grpSpPr>
        <p:sp>
          <p:nvSpPr>
            <p:cNvPr id="50" name="Sun 49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4716071" y="5618292"/>
              <a:ext cx="1019958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/>
                <a:t>unsatisfy</a:t>
              </a:r>
              <a:r>
                <a:rPr lang="en-US" dirty="0"/>
                <a:t/>
              </a:r>
              <a:br>
                <a:rPr lang="en-US" dirty="0"/>
              </a:br>
              <a:r>
                <a:rPr lang="en-US" dirty="0"/>
                <a:t>timer</a:t>
              </a: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6477550" y="4454514"/>
            <a:ext cx="1003415" cy="1044923"/>
            <a:chOff x="4724344" y="5219700"/>
            <a:chExt cx="1003415" cy="1044923"/>
          </a:xfrm>
        </p:grpSpPr>
        <p:sp>
          <p:nvSpPr>
            <p:cNvPr id="54" name="Sun 53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5" name="TextBox 54"/>
            <p:cNvSpPr txBox="1"/>
            <p:nvPr/>
          </p:nvSpPr>
          <p:spPr>
            <a:xfrm>
              <a:off x="4724344" y="5618292"/>
              <a:ext cx="1003415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/>
                <a:t>straggler</a:t>
              </a:r>
              <a:br>
                <a:rPr lang="en-US" dirty="0"/>
              </a:br>
              <a:r>
                <a:rPr lang="en-US" dirty="0"/>
                <a:t>timer</a:t>
              </a:r>
            </a:p>
          </p:txBody>
        </p:sp>
      </p:grpSp>
      <p:cxnSp>
        <p:nvCxnSpPr>
          <p:cNvPr id="57" name="Elbow Connector 56"/>
          <p:cNvCxnSpPr>
            <a:stCxn id="13" idx="3"/>
            <a:endCxn id="55" idx="1"/>
          </p:cNvCxnSpPr>
          <p:nvPr/>
        </p:nvCxnSpPr>
        <p:spPr>
          <a:xfrm>
            <a:off x="6158499" y="1722476"/>
            <a:ext cx="319051" cy="3453796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Elbow Connector 60"/>
          <p:cNvCxnSpPr>
            <a:stCxn id="35" idx="3"/>
            <a:endCxn id="51" idx="1"/>
          </p:cNvCxnSpPr>
          <p:nvPr/>
        </p:nvCxnSpPr>
        <p:spPr>
          <a:xfrm>
            <a:off x="3612148" y="3436472"/>
            <a:ext cx="2865401" cy="121056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65"/>
          <p:cNvCxnSpPr>
            <a:stCxn id="7" idx="3"/>
            <a:endCxn id="55" idx="1"/>
          </p:cNvCxnSpPr>
          <p:nvPr/>
        </p:nvCxnSpPr>
        <p:spPr>
          <a:xfrm flipV="1">
            <a:off x="1717612" y="5176272"/>
            <a:ext cx="4759938" cy="33608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Elbow Connector 70"/>
          <p:cNvCxnSpPr>
            <a:stCxn id="14" idx="0"/>
            <a:endCxn id="22" idx="2"/>
          </p:cNvCxnSpPr>
          <p:nvPr/>
        </p:nvCxnSpPr>
        <p:spPr>
          <a:xfrm rot="5400000" flipH="1" flipV="1">
            <a:off x="8017483" y="2751221"/>
            <a:ext cx="528619" cy="2296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Flowchart: Predefined Process 32"/>
          <p:cNvSpPr/>
          <p:nvPr/>
        </p:nvSpPr>
        <p:spPr>
          <a:xfrm>
            <a:off x="7457684" y="468939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35" name="Flowchart: Predefined Process 34"/>
          <p:cNvSpPr/>
          <p:nvPr/>
        </p:nvSpPr>
        <p:spPr>
          <a:xfrm>
            <a:off x="1417588" y="3162152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  <a:endParaRPr lang="en-US" dirty="0"/>
          </a:p>
        </p:txBody>
      </p:sp>
      <p:sp>
        <p:nvSpPr>
          <p:cNvPr id="36" name="Flowchart: Predefined Process 35"/>
          <p:cNvSpPr/>
          <p:nvPr/>
        </p:nvSpPr>
        <p:spPr>
          <a:xfrm>
            <a:off x="1404888" y="3984936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  <a:endParaRPr lang="en-US" dirty="0"/>
          </a:p>
        </p:txBody>
      </p:sp>
      <p:cxnSp>
        <p:nvCxnSpPr>
          <p:cNvPr id="37" name="Elbow Connector 36"/>
          <p:cNvCxnSpPr>
            <a:stCxn id="6" idx="2"/>
            <a:endCxn id="35" idx="1"/>
          </p:cNvCxnSpPr>
          <p:nvPr/>
        </p:nvCxnSpPr>
        <p:spPr>
          <a:xfrm rot="16200000" flipH="1">
            <a:off x="946223" y="2965107"/>
            <a:ext cx="419794" cy="52293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6" idx="2"/>
            <a:endCxn id="36" idx="1"/>
          </p:cNvCxnSpPr>
          <p:nvPr/>
        </p:nvCxnSpPr>
        <p:spPr>
          <a:xfrm rot="16200000" flipH="1">
            <a:off x="528481" y="3382849"/>
            <a:ext cx="1242578" cy="51023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Elbow Connector 46"/>
          <p:cNvCxnSpPr>
            <a:stCxn id="36" idx="3"/>
            <a:endCxn id="9" idx="0"/>
          </p:cNvCxnSpPr>
          <p:nvPr/>
        </p:nvCxnSpPr>
        <p:spPr>
          <a:xfrm>
            <a:off x="3599448" y="4259256"/>
            <a:ext cx="1736091" cy="133223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2744344" y="5415037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lookup</a:t>
            </a:r>
          </a:p>
        </p:txBody>
      </p:sp>
      <p:sp>
        <p:nvSpPr>
          <p:cNvPr id="10" name="Rectangle 9"/>
          <p:cNvSpPr/>
          <p:nvPr/>
        </p:nvSpPr>
        <p:spPr>
          <a:xfrm>
            <a:off x="1654086" y="2926580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insert</a:t>
            </a:r>
          </a:p>
        </p:txBody>
      </p:sp>
      <p:sp>
        <p:nvSpPr>
          <p:cNvPr id="11" name="Rectangle 10"/>
          <p:cNvSpPr/>
          <p:nvPr/>
        </p:nvSpPr>
        <p:spPr>
          <a:xfrm>
            <a:off x="549784" y="433891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3858820" y="6380261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64" name="Rectangle 63"/>
          <p:cNvSpPr/>
          <p:nvPr/>
        </p:nvSpPr>
        <p:spPr>
          <a:xfrm>
            <a:off x="65060" y="127424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Interest</a:t>
            </a:r>
          </a:p>
        </p:txBody>
      </p:sp>
      <p:sp>
        <p:nvSpPr>
          <p:cNvPr id="30" name="Flowchart: Decision 29"/>
          <p:cNvSpPr/>
          <p:nvPr/>
        </p:nvSpPr>
        <p:spPr>
          <a:xfrm>
            <a:off x="3531870" y="2656289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detect </a:t>
            </a:r>
            <a:r>
              <a:rPr lang="en-US" dirty="0" smtClean="0"/>
              <a:t>duplicate Nonce</a:t>
            </a:r>
            <a:endParaRPr lang="en-US" dirty="0"/>
          </a:p>
        </p:txBody>
      </p:sp>
      <p:sp>
        <p:nvSpPr>
          <p:cNvPr id="39" name="Flowchart: Predefined Process 38"/>
          <p:cNvSpPr/>
          <p:nvPr/>
        </p:nvSpPr>
        <p:spPr>
          <a:xfrm>
            <a:off x="6984672" y="196669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loop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029352" y="233066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9" name="Straight Arrow Connector 8"/>
          <p:cNvCxnSpPr>
            <a:stCxn id="10" idx="3"/>
            <a:endCxn id="30" idx="1"/>
          </p:cNvCxnSpPr>
          <p:nvPr/>
        </p:nvCxnSpPr>
        <p:spPr>
          <a:xfrm>
            <a:off x="3300006" y="3200900"/>
            <a:ext cx="231864" cy="402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owchart: Decision 34"/>
          <p:cNvSpPr/>
          <p:nvPr/>
        </p:nvSpPr>
        <p:spPr>
          <a:xfrm>
            <a:off x="2744344" y="406459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is pending?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4855776" y="427753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46" name="Straight Arrow Connector 45"/>
          <p:cNvCxnSpPr>
            <a:stCxn id="35" idx="2"/>
            <a:endCxn id="6" idx="0"/>
          </p:cNvCxnSpPr>
          <p:nvPr/>
        </p:nvCxnSpPr>
        <p:spPr>
          <a:xfrm>
            <a:off x="3841624" y="5161875"/>
            <a:ext cx="0" cy="25316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Elbow Connector 64"/>
          <p:cNvCxnSpPr>
            <a:stCxn id="30" idx="0"/>
            <a:endCxn id="39" idx="1"/>
          </p:cNvCxnSpPr>
          <p:nvPr/>
        </p:nvCxnSpPr>
        <p:spPr>
          <a:xfrm rot="5400000" flipH="1" flipV="1">
            <a:off x="5782152" y="1453769"/>
            <a:ext cx="415279" cy="198976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Flowchart: Decision 42"/>
          <p:cNvSpPr/>
          <p:nvPr/>
        </p:nvSpPr>
        <p:spPr>
          <a:xfrm>
            <a:off x="1372744" y="148970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21" name="Straight Arrow Connector 20"/>
          <p:cNvCxnSpPr>
            <a:stCxn id="43" idx="2"/>
            <a:endCxn id="10" idx="0"/>
          </p:cNvCxnSpPr>
          <p:nvPr/>
        </p:nvCxnSpPr>
        <p:spPr>
          <a:xfrm>
            <a:off x="2470024" y="2586984"/>
            <a:ext cx="7022" cy="3395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>
            <a:stCxn id="43" idx="3"/>
          </p:cNvCxnSpPr>
          <p:nvPr/>
        </p:nvCxnSpPr>
        <p:spPr>
          <a:xfrm>
            <a:off x="3567305" y="2038344"/>
            <a:ext cx="30314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3482428" y="171998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3748608" y="1842923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6580632" y="4328978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  <a:endParaRPr lang="en-US" dirty="0"/>
          </a:p>
        </p:txBody>
      </p:sp>
      <p:cxnSp>
        <p:nvCxnSpPr>
          <p:cNvPr id="25" name="Straight Arrow Connector 24"/>
          <p:cNvCxnSpPr>
            <a:stCxn id="35" idx="3"/>
            <a:endCxn id="40" idx="1"/>
          </p:cNvCxnSpPr>
          <p:nvPr/>
        </p:nvCxnSpPr>
        <p:spPr>
          <a:xfrm flipV="1">
            <a:off x="4938904" y="4603298"/>
            <a:ext cx="1641728" cy="99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65"/>
          <p:cNvCxnSpPr>
            <a:stCxn id="6" idx="2"/>
            <a:endCxn id="63" idx="1"/>
          </p:cNvCxnSpPr>
          <p:nvPr/>
        </p:nvCxnSpPr>
        <p:spPr>
          <a:xfrm rot="5400000" flipH="1" flipV="1">
            <a:off x="4736678" y="4668364"/>
            <a:ext cx="948899" cy="2739008"/>
          </a:xfrm>
          <a:prstGeom prst="bentConnector4">
            <a:avLst>
              <a:gd name="adj1" fmla="val -24091"/>
              <a:gd name="adj2" fmla="val 7003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Arrow Connector 71"/>
          <p:cNvCxnSpPr>
            <a:stCxn id="6" idx="3"/>
            <a:endCxn id="40" idx="1"/>
          </p:cNvCxnSpPr>
          <p:nvPr/>
        </p:nvCxnSpPr>
        <p:spPr>
          <a:xfrm flipV="1">
            <a:off x="4938904" y="4603298"/>
            <a:ext cx="1641728" cy="13603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Elbow Connector 16"/>
          <p:cNvCxnSpPr>
            <a:stCxn id="64" idx="2"/>
            <a:endCxn id="43" idx="1"/>
          </p:cNvCxnSpPr>
          <p:nvPr/>
        </p:nvCxnSpPr>
        <p:spPr>
          <a:xfrm rot="16200000" flipH="1">
            <a:off x="1022651" y="1688250"/>
            <a:ext cx="215463" cy="48472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Elbow Connector 26"/>
          <p:cNvCxnSpPr>
            <a:stCxn id="30" idx="2"/>
            <a:endCxn id="11" idx="0"/>
          </p:cNvCxnSpPr>
          <p:nvPr/>
        </p:nvCxnSpPr>
        <p:spPr>
          <a:xfrm rot="5400000">
            <a:off x="2891154" y="2235159"/>
            <a:ext cx="585346" cy="3622166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6580632" y="5289098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  <a:endParaRPr lang="en-US" dirty="0"/>
          </a:p>
        </p:txBody>
      </p:sp>
      <p:sp>
        <p:nvSpPr>
          <p:cNvPr id="47" name="TextBox 46"/>
          <p:cNvSpPr txBox="1"/>
          <p:nvPr/>
        </p:nvSpPr>
        <p:spPr>
          <a:xfrm>
            <a:off x="2492535" y="2577066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2" name="TextBox 51"/>
          <p:cNvSpPr txBox="1"/>
          <p:nvPr/>
        </p:nvSpPr>
        <p:spPr>
          <a:xfrm>
            <a:off x="4701646" y="369078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3844528" y="5075914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4688903" y="5559479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cxnSp>
        <p:nvCxnSpPr>
          <p:cNvPr id="57" name="Straight Arrow Connector 56"/>
          <p:cNvCxnSpPr>
            <a:stCxn id="11" idx="3"/>
            <a:endCxn id="35" idx="1"/>
          </p:cNvCxnSpPr>
          <p:nvPr/>
        </p:nvCxnSpPr>
        <p:spPr>
          <a:xfrm>
            <a:off x="2195704" y="4613235"/>
            <a:ext cx="54864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detect duplicate Nonce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any </a:t>
            </a:r>
            <a:r>
              <a:rPr lang="en-US" dirty="0" err="1" smtClean="0"/>
              <a:t>InRecord</a:t>
            </a:r>
            <a:r>
              <a:rPr lang="en-US" dirty="0" smtClean="0"/>
              <a:t> or </a:t>
            </a:r>
            <a:r>
              <a:rPr lang="en-US" dirty="0" err="1" smtClean="0"/>
              <a:t>OutRecord</a:t>
            </a:r>
            <a:r>
              <a:rPr lang="en-US" dirty="0" smtClean="0"/>
              <a:t> contains the same Nonce as the incoming Interest, or the Name and Nonce of the incoming Interest appear in Dead Nonce List, a duplicate Nonce is detected.</a:t>
            </a:r>
          </a:p>
          <a:p>
            <a:pPr lvl="1"/>
            <a:r>
              <a:rPr lang="en-US" dirty="0" smtClean="0"/>
              <a:t>If the duplicate Nonce is found in </a:t>
            </a:r>
            <a:r>
              <a:rPr lang="en-US" dirty="0" err="1" smtClean="0"/>
              <a:t>InRecord</a:t>
            </a:r>
            <a:r>
              <a:rPr lang="en-US" dirty="0" smtClean="0"/>
              <a:t> only, this is a multi-path arrival, and not a loop.</a:t>
            </a:r>
          </a:p>
          <a:p>
            <a:pPr lvl="1"/>
            <a:r>
              <a:rPr lang="en-US" dirty="0" smtClean="0"/>
              <a:t>If the duplicate Nonce is found in </a:t>
            </a:r>
            <a:r>
              <a:rPr lang="en-US" dirty="0" err="1" smtClean="0"/>
              <a:t>OutRecord</a:t>
            </a:r>
            <a:r>
              <a:rPr lang="en-US" dirty="0" smtClean="0"/>
              <a:t> or Dead Nonce Table, this is either a multi-path arrival or a loop, and these two reasons are indistinguishable.</a:t>
            </a:r>
          </a:p>
          <a:p>
            <a:r>
              <a:rPr lang="en-US" dirty="0" smtClean="0"/>
              <a:t>Nonce is later recorded on an </a:t>
            </a:r>
            <a:r>
              <a:rPr lang="en-US" dirty="0" err="1" smtClean="0"/>
              <a:t>InRecord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126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considered looped</a:t>
            </a:r>
          </a:p>
          <a:p>
            <a:pPr lvl="1"/>
            <a:r>
              <a:rPr lang="en-US" dirty="0" smtClean="0"/>
              <a:t>This pipeline is currently empty, which means Interest packet is dropped. NACK could be added here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9</a:t>
            </a:fld>
            <a:endParaRPr lang="en-US" dirty="0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2526971" y="5181067"/>
            <a:ext cx="67253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1134</Words>
  <Application>Microsoft Office PowerPoint</Application>
  <PresentationFormat>On-screen Show (4:3)</PresentationFormat>
  <Paragraphs>271</Paragraphs>
  <Slides>28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32" baseType="lpstr">
      <vt:lpstr>Arial</vt:lpstr>
      <vt:lpstr>Calibri</vt:lpstr>
      <vt:lpstr>Calibri Light</vt:lpstr>
      <vt:lpstr>Office Theme</vt:lpstr>
      <vt:lpstr>NFD forwarding pipelines</vt:lpstr>
      <vt:lpstr>Overview</vt:lpstr>
      <vt:lpstr>Pipelines</vt:lpstr>
      <vt:lpstr>Legend in diagrams</vt:lpstr>
      <vt:lpstr>PowerPoint Presentation</vt:lpstr>
      <vt:lpstr>Pipelines Overall Workflow</vt:lpstr>
      <vt:lpstr>incoming Interest pipeline</vt:lpstr>
      <vt:lpstr>detect duplicate Nonce</vt:lpstr>
      <vt:lpstr>Interest loop pipeline</vt:lpstr>
      <vt:lpstr>ContentStore miss pipeline</vt:lpstr>
      <vt:lpstr>ContentStore miss pipeline</vt:lpstr>
      <vt:lpstr>set PIT unsatisfy timer</vt:lpstr>
      <vt:lpstr>determine whether in producer region</vt:lpstr>
      <vt:lpstr>determine whether in default-free zone</vt:lpstr>
      <vt:lpstr>choose and set SelectedDelegation</vt:lpstr>
      <vt:lpstr>ContentStore hit pipeline</vt:lpstr>
      <vt:lpstr>dispatch incoming Interest to strategy</vt:lpstr>
      <vt:lpstr>outgoing Interest pipeline</vt:lpstr>
      <vt:lpstr>pick outgoing Interest packet</vt:lpstr>
      <vt:lpstr>Interest reject pipeline</vt:lpstr>
      <vt:lpstr>Interest unsatisfied pipeline</vt:lpstr>
      <vt:lpstr>Interest finalize pipeline</vt:lpstr>
      <vt:lpstr>Dead Nonce List insert</vt:lpstr>
      <vt:lpstr>incoming Data pipeline</vt:lpstr>
      <vt:lpstr>set PIT straggler timer</vt:lpstr>
      <vt:lpstr>Data unsolicited pipeline</vt:lpstr>
      <vt:lpstr>outgoing Data pipeline</vt:lpstr>
      <vt:lpstr>Pass-through traffic manager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2015-08-15T04:02:39Z</dcterms:modified>
</cp:coreProperties>
</file>

<file path=docProps/thumbnail.jpeg>
</file>