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87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13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0C8E3B-0BD1-1949-8BD0-70D0504E6079}" type="datetimeFigureOut">
              <a:rPr lang="en-US" smtClean="0"/>
              <a:t>2/9/17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80215-F324-3541-A305-19BD7E945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572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80215-F324-3541-A305-19BD7E94587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705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1ECB-6388-ED4B-A16D-8DB9C0C711FE}" type="datetime1">
              <a:rPr lang="en-US" smtClean="0"/>
              <a:t>2/9/17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61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9C181-7999-2A43-A073-1E839D6204A2}" type="datetime1">
              <a:rPr lang="en-US" smtClean="0"/>
              <a:t>2/9/17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759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02846-58D0-A74B-A0FC-D5E9C5135385}" type="datetime1">
              <a:rPr lang="en-US" smtClean="0"/>
              <a:t>2/9/17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580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15937-3951-574B-9CF2-90413E0D751E}" type="datetime1">
              <a:rPr lang="en-US" smtClean="0"/>
              <a:t>2/9/17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77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4946E-0B43-5545-8FE2-88E084FA4855}" type="datetime1">
              <a:rPr lang="en-US" smtClean="0"/>
              <a:t>2/9/17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5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28409"/>
            <a:ext cx="3886200" cy="504855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28409"/>
            <a:ext cx="3886200" cy="504855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77F6C-9952-744E-9934-1378104CFBB9}" type="datetime1">
              <a:rPr lang="en-US" smtClean="0"/>
              <a:t>2/9/17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18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82880"/>
            <a:ext cx="7886700" cy="73152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081088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905000"/>
            <a:ext cx="3868340" cy="42846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081088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905000"/>
            <a:ext cx="3887391" cy="42846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402C9-ADB4-AF4F-87AB-0C1ECF0EDCB7}" type="datetime1">
              <a:rPr lang="en-US" smtClean="0"/>
              <a:t>2/9/17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282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6270-BA6B-BE48-A9E0-498B3F3F9983}" type="datetime1">
              <a:rPr lang="en-US" smtClean="0"/>
              <a:t>2/9/17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022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F426D-D6D2-D845-A643-198C41D7198F}" type="datetime1">
              <a:rPr lang="en-US" smtClean="0"/>
              <a:t>2/9/17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46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391B2-BB3F-2B45-B596-1DDAF042AE46}" type="datetime1">
              <a:rPr lang="en-US" smtClean="0"/>
              <a:t>2/9/17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003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34B13-8B4F-B841-A3FE-E4A951FD2BBF}" type="datetime1">
              <a:rPr lang="en-US" smtClean="0"/>
              <a:t>2/9/17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653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82880"/>
            <a:ext cx="7886700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097280"/>
            <a:ext cx="7886700" cy="5120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16F6E-48DC-8341-8597-782EC18C55BD}" type="datetime1">
              <a:rPr lang="en-US" smtClean="0"/>
              <a:t>2/9/17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BA680-F7F5-49F6-B220-C4D9139AC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36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redmine.named-data.net/issues/2551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redmine.named-data.net/issues/3333#note-5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Data Forwarding Control in NFD Strategy API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Junxiao Shi, 20170209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3535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Proposed PIT entry lifetime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Default behavior: similar to </a:t>
            </a:r>
            <a:r>
              <a:rPr lang="en-US" dirty="0" err="1" smtClean="0"/>
              <a:t>ccnd</a:t>
            </a:r>
            <a:r>
              <a:rPr lang="en-US" dirty="0" smtClean="0"/>
              <a:t> 0.7.2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PIT entry, if not satisfied, is kept until </a:t>
            </a:r>
            <a:r>
              <a:rPr lang="en-US" dirty="0" err="1" smtClean="0"/>
              <a:t>InterestLifetime</a:t>
            </a:r>
            <a:r>
              <a:rPr lang="en-US" dirty="0" smtClean="0"/>
              <a:t> expires.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When PIT entry is satisfied by first Data, it is erased immediately. Additional Data replies are unsolicited and will be dropped.</a:t>
            </a:r>
          </a:p>
          <a:p>
            <a:r>
              <a:rPr lang="en-US" dirty="0" smtClean="0"/>
              <a:t>Custom behavior achievable via API: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PIT entry, if not satisfied, can be kept for shorter than </a:t>
            </a:r>
            <a:r>
              <a:rPr lang="en-US" dirty="0" err="1" smtClean="0"/>
              <a:t>InterestLifetime</a:t>
            </a:r>
            <a:r>
              <a:rPr lang="en-US" dirty="0" smtClean="0"/>
              <a:t>.</a:t>
            </a:r>
          </a:p>
          <a:p>
            <a:pPr lvl="2"/>
            <a:r>
              <a:rPr lang="en-US" dirty="0"/>
              <a:t>This can be used to </a:t>
            </a:r>
            <a:r>
              <a:rPr lang="en-US" dirty="0" smtClean="0"/>
              <a:t>implement </a:t>
            </a:r>
            <a:r>
              <a:rPr lang="en-US" dirty="0" smtClean="0">
                <a:hlinkClick r:id="rId2"/>
              </a:rPr>
              <a:t>PIT refresh between neighbors</a:t>
            </a:r>
            <a:r>
              <a:rPr lang="en-US" dirty="0" smtClean="0"/>
              <a:t>, and to erase PIT entry earlier when Interest is not forwarded.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When PIT entry is satisfied by first Data, it can be retained for longer, so that additional Data replies are passed to strategy.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49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PIT entry lifetime 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Single </a:t>
            </a:r>
            <a:r>
              <a:rPr lang="en-US" i="1" dirty="0" smtClean="0"/>
              <a:t>expiration timer </a:t>
            </a:r>
            <a:r>
              <a:rPr lang="en-US" dirty="0" smtClean="0"/>
              <a:t>on each PIT entry.</a:t>
            </a:r>
          </a:p>
          <a:p>
            <a:r>
              <a:rPr lang="en-US" dirty="0" smtClean="0"/>
              <a:t>A strategy can invoke "change PIT entry lifetime" action to extend or shorten PIT entry lifetime.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 "after receive Interest" trigger,</a:t>
            </a:r>
          </a:p>
          <a:p>
            <a:pPr lvl="1"/>
            <a:r>
              <a:rPr lang="en-US" dirty="0" smtClean="0"/>
              <a:t>The expiration timer is initially </a:t>
            </a:r>
            <a:r>
              <a:rPr lang="en-US" u="sng" dirty="0" smtClean="0"/>
              <a:t>now + </a:t>
            </a:r>
            <a:r>
              <a:rPr lang="en-US" u="sng" dirty="0" err="1" smtClean="0"/>
              <a:t>InterestLifetime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If the strategy decides not to forward an Interest, it can shorten PIT entry lifetime, possibly down to zero. This replaces "reject Interest" action.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483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PIT entry lifetime 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dirty="0" smtClean="0"/>
              <a:t>In "after receive Data" trigger,</a:t>
            </a:r>
          </a:p>
          <a:p>
            <a:pPr lvl="1"/>
            <a:r>
              <a:rPr lang="en-US" dirty="0" smtClean="0"/>
              <a:t>The expiration timer is initially </a:t>
            </a:r>
            <a:r>
              <a:rPr lang="en-US" u="sng" dirty="0" smtClean="0"/>
              <a:t>now</a:t>
            </a:r>
            <a:r>
              <a:rPr lang="en-US" dirty="0" smtClean="0"/>
              <a:t>, i.e. PIT entry will be erased as soon as the trigger finishes execution. </a:t>
            </a:r>
          </a:p>
          <a:p>
            <a:pPr lvl="1"/>
            <a:r>
              <a:rPr lang="en-US" dirty="0"/>
              <a:t>If </a:t>
            </a:r>
            <a:r>
              <a:rPr lang="en-US" dirty="0" smtClean="0"/>
              <a:t>the </a:t>
            </a:r>
            <a:r>
              <a:rPr lang="en-US" dirty="0"/>
              <a:t>strategy wants to collect measurements from additional Data replies, it can extend PIT entry lifetime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4095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PIT entry lifetime 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"after receive Data" is triggered again</a:t>
            </a:r>
            <a:r>
              <a:rPr lang="en-US" dirty="0"/>
              <a:t> </a:t>
            </a:r>
            <a:r>
              <a:rPr lang="en-US" dirty="0" smtClean="0"/>
              <a:t>for an additional Data reply.</a:t>
            </a:r>
          </a:p>
          <a:p>
            <a:pPr lvl="1"/>
            <a:r>
              <a:rPr lang="en-US" dirty="0" smtClean="0"/>
              <a:t>The expiration timer is reset to </a:t>
            </a:r>
            <a:r>
              <a:rPr lang="en-US" u="sng" dirty="0" smtClean="0"/>
              <a:t>now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This simplifies forwarding pipelines, because they do not need to distinguish between "first Data" and "additional Data".</a:t>
            </a:r>
          </a:p>
          <a:p>
            <a:pPr lvl="1"/>
            <a:r>
              <a:rPr lang="en-US" dirty="0" smtClean="0"/>
              <a:t>The strategy can tell this is "additional Data" because PIT entry has no in-record.</a:t>
            </a:r>
          </a:p>
          <a:p>
            <a:pPr lvl="1"/>
            <a:r>
              <a:rPr lang="en-US" dirty="0"/>
              <a:t>If </a:t>
            </a:r>
            <a:r>
              <a:rPr lang="en-US" dirty="0" smtClean="0"/>
              <a:t>the </a:t>
            </a:r>
            <a:r>
              <a:rPr lang="en-US" dirty="0"/>
              <a:t>strategy wants to collect measurements from </a:t>
            </a:r>
            <a:r>
              <a:rPr lang="en-US" dirty="0" smtClean="0"/>
              <a:t>another Data reply, </a:t>
            </a:r>
            <a:r>
              <a:rPr lang="en-US" dirty="0"/>
              <a:t>it </a:t>
            </a:r>
            <a:r>
              <a:rPr lang="en-US" dirty="0" smtClean="0"/>
              <a:t>needs to </a:t>
            </a:r>
            <a:r>
              <a:rPr lang="en-US" dirty="0"/>
              <a:t>extend PIT entry </a:t>
            </a:r>
            <a:r>
              <a:rPr lang="en-US" dirty="0" smtClean="0"/>
              <a:t>lifetime again.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734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232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of NFD 0.5.1, a strategy can control Interest and </a:t>
            </a:r>
            <a:r>
              <a:rPr lang="en-US" dirty="0" err="1" smtClean="0"/>
              <a:t>Nack</a:t>
            </a:r>
            <a:r>
              <a:rPr lang="en-US" dirty="0" smtClean="0"/>
              <a:t> forwarding, can </a:t>
            </a:r>
            <a:r>
              <a:rPr lang="en-US" i="1" dirty="0" smtClean="0"/>
              <a:t>observe</a:t>
            </a:r>
            <a:r>
              <a:rPr lang="en-US" dirty="0" smtClean="0"/>
              <a:t> Data forwarding, but has no means to control Data forwarding.</a:t>
            </a:r>
          </a:p>
          <a:p>
            <a:r>
              <a:rPr lang="en-US" dirty="0" smtClean="0"/>
              <a:t>This proposal changes Strategy API to allow a strategy to </a:t>
            </a:r>
            <a:r>
              <a:rPr lang="en-US" i="1" dirty="0" smtClean="0"/>
              <a:t>control</a:t>
            </a:r>
            <a:r>
              <a:rPr lang="en-US" dirty="0" smtClean="0"/>
              <a:t> Data forwarding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This is enabled by </a:t>
            </a:r>
            <a:r>
              <a:rPr lang="en-US" dirty="0" smtClean="0">
                <a:hlinkClick r:id="rId2"/>
              </a:rPr>
              <a:t>Interest digest</a:t>
            </a:r>
            <a:r>
              <a:rPr lang="en-US" dirty="0" smtClean="0"/>
              <a:t>, which ensures one Data can satisfy only one Interest, so there would not be conflicting decisions by multiple strategies when a Data satisfies multiple Interests.</a:t>
            </a:r>
            <a:endParaRPr lang="en-US" dirty="0" smtClean="0"/>
          </a:p>
          <a:p>
            <a:r>
              <a:rPr lang="en-US" dirty="0" smtClean="0"/>
              <a:t>In addition, it eliminates the straggler timer, which is a source of confusion with little benefits.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139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Practical </a:t>
            </a:r>
            <a:r>
              <a:rPr lang="en-US" dirty="0"/>
              <a:t>Congestion Control Scheme (PCON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 strategy needs to attach a </a:t>
            </a:r>
            <a:r>
              <a:rPr lang="en-US" dirty="0"/>
              <a:t>congestion mark link layer header to the Data </a:t>
            </a:r>
            <a:r>
              <a:rPr lang="en-US" dirty="0" smtClean="0"/>
              <a:t>packet, in order to inform downstream about a detected congestion.</a:t>
            </a:r>
          </a:p>
          <a:p>
            <a:r>
              <a:rPr lang="en-US" dirty="0" smtClean="0"/>
              <a:t>In wireless networks</a:t>
            </a:r>
          </a:p>
          <a:p>
            <a:pPr lvl="1"/>
            <a:r>
              <a:rPr lang="en-US" dirty="0" smtClean="0"/>
              <a:t>A strategy wants to delay the forwarding of some Data for </a:t>
            </a:r>
            <a:r>
              <a:rPr lang="en-US" dirty="0"/>
              <a:t>collision avoidance and </a:t>
            </a:r>
            <a:r>
              <a:rPr lang="en-US" dirty="0" smtClean="0"/>
              <a:t>other purposes.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03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NFD 0.5.1 workflow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9107" y="1605062"/>
            <a:ext cx="1645920" cy="5486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 arrival</a:t>
            </a:r>
            <a:endParaRPr lang="en-US" dirty="0"/>
          </a:p>
        </p:txBody>
      </p:sp>
      <p:sp>
        <p:nvSpPr>
          <p:cNvPr id="5" name="Decision 4"/>
          <p:cNvSpPr/>
          <p:nvPr/>
        </p:nvSpPr>
        <p:spPr>
          <a:xfrm>
            <a:off x="2237361" y="1513622"/>
            <a:ext cx="1371600" cy="73152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mtClean="0"/>
              <a:t>CS lookup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89107" y="4503906"/>
            <a:ext cx="1645920" cy="5486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arrival</a:t>
            </a:r>
            <a:endParaRPr lang="en-US" dirty="0"/>
          </a:p>
        </p:txBody>
      </p:sp>
      <p:sp>
        <p:nvSpPr>
          <p:cNvPr id="8" name="Decision 7"/>
          <p:cNvSpPr/>
          <p:nvPr/>
        </p:nvSpPr>
        <p:spPr>
          <a:xfrm>
            <a:off x="2237361" y="4412466"/>
            <a:ext cx="1371600" cy="73152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dirty="0" smtClean="0"/>
              <a:t>PIT lookup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811295" y="1605062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after receive Interest trigger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659549" y="1605062"/>
            <a:ext cx="1645920" cy="5486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send Interest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811295" y="3787947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before satisfy Interest trigger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659549" y="4503906"/>
            <a:ext cx="1645920" cy="5486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send Data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 smtClean="0"/>
              <a:t>4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811295" y="522181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unsolicited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4" idx="3"/>
            <a:endCxn id="5" idx="1"/>
          </p:cNvCxnSpPr>
          <p:nvPr/>
        </p:nvCxnSpPr>
        <p:spPr>
          <a:xfrm>
            <a:off x="2035027" y="1879382"/>
            <a:ext cx="20233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5" idx="3"/>
            <a:endCxn id="9" idx="1"/>
          </p:cNvCxnSpPr>
          <p:nvPr/>
        </p:nvCxnSpPr>
        <p:spPr>
          <a:xfrm>
            <a:off x="3608961" y="1879382"/>
            <a:ext cx="20233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9" idx="3"/>
            <a:endCxn id="10" idx="1"/>
          </p:cNvCxnSpPr>
          <p:nvPr/>
        </p:nvCxnSpPr>
        <p:spPr>
          <a:xfrm>
            <a:off x="5457215" y="1879382"/>
            <a:ext cx="20233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7" idx="3"/>
            <a:endCxn id="8" idx="1"/>
          </p:cNvCxnSpPr>
          <p:nvPr/>
        </p:nvCxnSpPr>
        <p:spPr>
          <a:xfrm>
            <a:off x="2035027" y="4778226"/>
            <a:ext cx="20233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8" idx="3"/>
            <a:endCxn id="12" idx="1"/>
          </p:cNvCxnSpPr>
          <p:nvPr/>
        </p:nvCxnSpPr>
        <p:spPr>
          <a:xfrm>
            <a:off x="3608961" y="4778226"/>
            <a:ext cx="20505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8" idx="3"/>
            <a:endCxn id="11" idx="2"/>
          </p:cNvCxnSpPr>
          <p:nvPr/>
        </p:nvCxnSpPr>
        <p:spPr>
          <a:xfrm flipV="1">
            <a:off x="3608961" y="4336587"/>
            <a:ext cx="1025294" cy="44163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5" idx="2"/>
            <a:endCxn id="12" idx="0"/>
          </p:cNvCxnSpPr>
          <p:nvPr/>
        </p:nvCxnSpPr>
        <p:spPr>
          <a:xfrm rot="16200000" flipH="1">
            <a:off x="3573453" y="1594850"/>
            <a:ext cx="2258764" cy="355934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8" idx="2"/>
            <a:endCxn id="14" idx="1"/>
          </p:cNvCxnSpPr>
          <p:nvPr/>
        </p:nvCxnSpPr>
        <p:spPr>
          <a:xfrm rot="16200000" flipH="1">
            <a:off x="3191156" y="4875991"/>
            <a:ext cx="352145" cy="88813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626285" y="2236549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497001" y="1508264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N</a:t>
            </a:r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3413253" y="4410839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2626285" y="5050760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727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workflow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9107" y="1605062"/>
            <a:ext cx="1645920" cy="5486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 arrival</a:t>
            </a:r>
            <a:endParaRPr lang="en-US" dirty="0"/>
          </a:p>
        </p:txBody>
      </p:sp>
      <p:sp>
        <p:nvSpPr>
          <p:cNvPr id="5" name="Decision 4"/>
          <p:cNvSpPr/>
          <p:nvPr/>
        </p:nvSpPr>
        <p:spPr>
          <a:xfrm>
            <a:off x="2237361" y="1513622"/>
            <a:ext cx="1371600" cy="73152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mtClean="0"/>
              <a:t>CS lookup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89107" y="4503906"/>
            <a:ext cx="1645920" cy="5486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arrival</a:t>
            </a:r>
            <a:endParaRPr lang="en-US" dirty="0"/>
          </a:p>
        </p:txBody>
      </p:sp>
      <p:sp>
        <p:nvSpPr>
          <p:cNvPr id="8" name="Decision 7"/>
          <p:cNvSpPr/>
          <p:nvPr/>
        </p:nvSpPr>
        <p:spPr>
          <a:xfrm>
            <a:off x="2237361" y="4412466"/>
            <a:ext cx="1371600" cy="73152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dirty="0" smtClean="0"/>
              <a:t>PIT lookup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811295" y="1605062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after receive Interest trigger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659549" y="1605062"/>
            <a:ext cx="1645920" cy="5486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send Interest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811295" y="4503906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after receive Data trigger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659549" y="4503906"/>
            <a:ext cx="1645920" cy="5486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send Data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 smtClean="0"/>
              <a:t>5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811295" y="522181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unsolicited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4" idx="3"/>
            <a:endCxn id="5" idx="1"/>
          </p:cNvCxnSpPr>
          <p:nvPr/>
        </p:nvCxnSpPr>
        <p:spPr>
          <a:xfrm>
            <a:off x="2035027" y="1879382"/>
            <a:ext cx="20233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5" idx="3"/>
            <a:endCxn id="9" idx="1"/>
          </p:cNvCxnSpPr>
          <p:nvPr/>
        </p:nvCxnSpPr>
        <p:spPr>
          <a:xfrm>
            <a:off x="3608961" y="1879382"/>
            <a:ext cx="20233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9" idx="3"/>
            <a:endCxn id="10" idx="1"/>
          </p:cNvCxnSpPr>
          <p:nvPr/>
        </p:nvCxnSpPr>
        <p:spPr>
          <a:xfrm>
            <a:off x="5457215" y="1879382"/>
            <a:ext cx="20233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7" idx="3"/>
            <a:endCxn id="8" idx="1"/>
          </p:cNvCxnSpPr>
          <p:nvPr/>
        </p:nvCxnSpPr>
        <p:spPr>
          <a:xfrm>
            <a:off x="2035027" y="4778226"/>
            <a:ext cx="20233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8" idx="3"/>
            <a:endCxn id="11" idx="1"/>
          </p:cNvCxnSpPr>
          <p:nvPr/>
        </p:nvCxnSpPr>
        <p:spPr>
          <a:xfrm>
            <a:off x="3608961" y="4778226"/>
            <a:ext cx="20233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5" idx="2"/>
            <a:endCxn id="24" idx="1"/>
          </p:cNvCxnSpPr>
          <p:nvPr/>
        </p:nvCxnSpPr>
        <p:spPr>
          <a:xfrm rot="16200000" flipH="1">
            <a:off x="4017036" y="1151267"/>
            <a:ext cx="548639" cy="273638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8" idx="2"/>
            <a:endCxn id="14" idx="1"/>
          </p:cNvCxnSpPr>
          <p:nvPr/>
        </p:nvCxnSpPr>
        <p:spPr>
          <a:xfrm rot="16200000" flipH="1">
            <a:off x="3191156" y="4875991"/>
            <a:ext cx="352145" cy="88813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5659549" y="2519461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after hit CS trigger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24" idx="2"/>
            <a:endCxn id="12" idx="0"/>
          </p:cNvCxnSpPr>
          <p:nvPr/>
        </p:nvCxnSpPr>
        <p:spPr>
          <a:xfrm>
            <a:off x="6482509" y="3068101"/>
            <a:ext cx="0" cy="14358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1" idx="3"/>
            <a:endCxn id="12" idx="1"/>
          </p:cNvCxnSpPr>
          <p:nvPr/>
        </p:nvCxnSpPr>
        <p:spPr>
          <a:xfrm>
            <a:off x="5457215" y="4778226"/>
            <a:ext cx="20233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626285" y="2236549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3497001" y="1508264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N</a:t>
            </a:r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413253" y="4410839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626285" y="5050760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28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"after receive Data" trigger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return Data to each downstream</a:t>
            </a:r>
          </a:p>
          <a:p>
            <a:pPr lvl="1"/>
            <a:r>
              <a:rPr lang="en-US" dirty="0" smtClean="0"/>
              <a:t>Default behavior: send Data immediately to every downstream face listed in PIT in-records.</a:t>
            </a:r>
          </a:p>
          <a:p>
            <a:pPr lvl="1"/>
            <a:r>
              <a:rPr lang="en-US" dirty="0" smtClean="0"/>
              <a:t>Custom behavior: manipulate NDNLP header fields per downstream, delay Data forwarding, etc.</a:t>
            </a:r>
          </a:p>
          <a:p>
            <a:r>
              <a:rPr lang="en-US" dirty="0" smtClean="0"/>
              <a:t>collect measurements</a:t>
            </a:r>
          </a:p>
          <a:p>
            <a:pPr lvl="1"/>
            <a:r>
              <a:rPr lang="en-US" dirty="0" smtClean="0"/>
              <a:t>same in NFD 0.5.1 "before satisfy Interest" trigger</a:t>
            </a:r>
          </a:p>
          <a:p>
            <a:r>
              <a:rPr lang="en-US" dirty="0" smtClean="0"/>
              <a:t>extend PIT entry lifetime</a:t>
            </a:r>
          </a:p>
          <a:p>
            <a:pPr lvl="1"/>
            <a:r>
              <a:rPr lang="en-US" dirty="0" smtClean="0"/>
              <a:t>(explained later)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62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"after hit CS" trigger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NFD 0.5.1: when incoming Interest is satisfied from CS, the strategy would not know about this traffic.</a:t>
            </a:r>
          </a:p>
          <a:p>
            <a:r>
              <a:rPr lang="en-US" dirty="0" smtClean="0"/>
              <a:t>Motivation</a:t>
            </a:r>
          </a:p>
          <a:p>
            <a:pPr lvl="1"/>
            <a:r>
              <a:rPr lang="en-US" dirty="0" smtClean="0"/>
              <a:t>In PCON, if there's a congestion from R to C, R should add congestion marks onto Data toward C.</a:t>
            </a:r>
          </a:p>
          <a:p>
            <a:pPr lvl="1"/>
            <a:r>
              <a:rPr lang="en-US" dirty="0" smtClean="0"/>
              <a:t>Whether Data comes from P or CS is irrelevant.</a:t>
            </a:r>
          </a:p>
          <a:p>
            <a:r>
              <a:rPr lang="en-US" dirty="0" smtClean="0"/>
              <a:t>This trigger should return Data to the downstream.</a:t>
            </a:r>
          </a:p>
          <a:p>
            <a:pPr lvl="1"/>
            <a:r>
              <a:rPr lang="en-US" dirty="0" smtClean="0"/>
              <a:t>Default behavior: return Data immediately.</a:t>
            </a:r>
          </a:p>
          <a:p>
            <a:pPr lvl="1"/>
            <a:r>
              <a:rPr lang="en-US" dirty="0" smtClean="0"/>
              <a:t>Custom behavior: manipulate NDNLP header, delay,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 smtClean="0"/>
              <a:t>7</a:t>
            </a:fld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000750" y="548640"/>
            <a:ext cx="457200" cy="4572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C</a:t>
            </a: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841710" y="548640"/>
            <a:ext cx="457200" cy="4572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921230" y="548640"/>
            <a:ext cx="457200" cy="4572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</a:t>
            </a:r>
            <a:endParaRPr lang="en-US" dirty="0"/>
          </a:p>
        </p:txBody>
      </p:sp>
      <p:sp>
        <p:nvSpPr>
          <p:cNvPr id="8" name="Magnetic Disk 7"/>
          <p:cNvSpPr/>
          <p:nvPr/>
        </p:nvSpPr>
        <p:spPr>
          <a:xfrm>
            <a:off x="7058390" y="134240"/>
            <a:ext cx="182880" cy="274320"/>
          </a:xfrm>
          <a:prstGeom prst="flowChartMagneticDisk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548640" rtlCol="0" anchor="ctr"/>
          <a:lstStyle/>
          <a:p>
            <a:pPr algn="ctr"/>
            <a:r>
              <a:rPr lang="en-US" dirty="0" smtClean="0"/>
              <a:t>CS</a:t>
            </a:r>
            <a:endParaRPr lang="en-US" dirty="0"/>
          </a:p>
        </p:txBody>
      </p:sp>
      <p:cxnSp>
        <p:nvCxnSpPr>
          <p:cNvPr id="10" name="Straight Arrow Connector 9"/>
          <p:cNvCxnSpPr>
            <a:stCxn id="5" idx="6"/>
            <a:endCxn id="7" idx="2"/>
          </p:cNvCxnSpPr>
          <p:nvPr/>
        </p:nvCxnSpPr>
        <p:spPr>
          <a:xfrm>
            <a:off x="6457950" y="777240"/>
            <a:ext cx="4632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7" idx="6"/>
            <a:endCxn id="6" idx="2"/>
          </p:cNvCxnSpPr>
          <p:nvPr/>
        </p:nvCxnSpPr>
        <p:spPr>
          <a:xfrm>
            <a:off x="7378430" y="777240"/>
            <a:ext cx="4632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0"/>
            <a:endCxn id="8" idx="3"/>
          </p:cNvCxnSpPr>
          <p:nvPr/>
        </p:nvCxnSpPr>
        <p:spPr>
          <a:xfrm flipV="1">
            <a:off x="7149830" y="408560"/>
            <a:ext cx="0" cy="140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845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PIT entry lifetime in NFD 0.5.1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NFD 0.5.1 uses </a:t>
            </a:r>
            <a:r>
              <a:rPr lang="en-US" dirty="0" err="1" smtClean="0"/>
              <a:t>unsatisfy</a:t>
            </a:r>
            <a:r>
              <a:rPr lang="en-US" dirty="0" smtClean="0"/>
              <a:t> timer and straggler timer to regulate PIT entry lifetime.</a:t>
            </a:r>
          </a:p>
          <a:p>
            <a:pPr lvl="1"/>
            <a:r>
              <a:rPr lang="en-US" dirty="0" smtClean="0"/>
              <a:t>Two timers are mutually exclusive.</a:t>
            </a:r>
          </a:p>
          <a:p>
            <a:pPr lvl="1"/>
            <a:r>
              <a:rPr lang="en-US" dirty="0" smtClean="0"/>
              <a:t>PIT entry is erased when a timer expires.</a:t>
            </a:r>
          </a:p>
          <a:p>
            <a:r>
              <a:rPr lang="en-US" dirty="0" err="1" smtClean="0"/>
              <a:t>Unsatisfy</a:t>
            </a:r>
            <a:r>
              <a:rPr lang="en-US" dirty="0" smtClean="0"/>
              <a:t> timer</a:t>
            </a:r>
            <a:r>
              <a:rPr lang="en-US" dirty="0"/>
              <a:t> </a:t>
            </a:r>
            <a:r>
              <a:rPr lang="en-US" dirty="0" smtClean="0"/>
              <a:t>duration equals </a:t>
            </a:r>
            <a:r>
              <a:rPr lang="en-US" dirty="0" err="1" smtClean="0"/>
              <a:t>InterestLifetime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Unsatisfy</a:t>
            </a:r>
            <a:r>
              <a:rPr lang="en-US" dirty="0" smtClean="0"/>
              <a:t> timer is set when Interest arrives.</a:t>
            </a:r>
          </a:p>
          <a:p>
            <a:r>
              <a:rPr lang="en-US" dirty="0" err="1" smtClean="0"/>
              <a:t>Unsatisfy</a:t>
            </a:r>
            <a:r>
              <a:rPr lang="en-US" dirty="0" smtClean="0"/>
              <a:t> timer expiration invokes "before remove pending Interest" trigger.</a:t>
            </a:r>
          </a:p>
          <a:p>
            <a:pPr lvl="1"/>
            <a:r>
              <a:rPr lang="en-US" dirty="0" smtClean="0"/>
              <a:t>The intention was for strategy to clean up states, but all existing strategies use </a:t>
            </a:r>
            <a:r>
              <a:rPr lang="en-US" dirty="0" err="1" smtClean="0"/>
              <a:t>ScopedEventId</a:t>
            </a:r>
            <a:r>
              <a:rPr lang="en-US" dirty="0" smtClean="0"/>
              <a:t> or similar for cleanups and do not use this trigger.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408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PIT entry lifetime in NFD 0.5.1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Straggler timer duration is 100ms.</a:t>
            </a:r>
          </a:p>
          <a:p>
            <a:r>
              <a:rPr lang="en-US" dirty="0" smtClean="0"/>
              <a:t>Straggler timer is set when strategy decides not to forward an Interest ("reject Interest" action).</a:t>
            </a:r>
          </a:p>
          <a:p>
            <a:pPr lvl="1"/>
            <a:r>
              <a:rPr lang="en-US" dirty="0" smtClean="0"/>
              <a:t>PIT entry is kept for shorter duration than </a:t>
            </a:r>
            <a:r>
              <a:rPr lang="en-US" dirty="0" err="1" smtClean="0"/>
              <a:t>InterestLifetime</a:t>
            </a:r>
            <a:r>
              <a:rPr lang="en-US" dirty="0" smtClean="0"/>
              <a:t> (provided by </a:t>
            </a:r>
            <a:r>
              <a:rPr lang="en-US" dirty="0" err="1" smtClean="0"/>
              <a:t>unsatisfy</a:t>
            </a:r>
            <a:r>
              <a:rPr lang="en-US" dirty="0" smtClean="0"/>
              <a:t> timer).</a:t>
            </a:r>
          </a:p>
          <a:p>
            <a:pPr lvl="1"/>
            <a:r>
              <a:rPr lang="en-US" dirty="0" smtClean="0"/>
              <a:t>The intention was duplicate Nonce detection. But since the Interest hasn't been forwarded, a duplicate Nonce cannot be a loop.</a:t>
            </a:r>
          </a:p>
          <a:p>
            <a:r>
              <a:rPr lang="en-US" dirty="0"/>
              <a:t>Straggler timer is </a:t>
            </a:r>
            <a:r>
              <a:rPr lang="en-US" dirty="0" smtClean="0"/>
              <a:t>also set </a:t>
            </a:r>
            <a:r>
              <a:rPr lang="en-US" dirty="0"/>
              <a:t>when Interest is satisfied.</a:t>
            </a:r>
          </a:p>
          <a:p>
            <a:pPr lvl="1"/>
            <a:r>
              <a:rPr lang="en-US" dirty="0"/>
              <a:t>Additional Data replies received within 100ms invokes "before satisfy Interest" trigger, so the strategy can collect measurements, but not all strategies need those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A680-F7F5-49F6-B220-C4D9139ACBB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70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922</Words>
  <Application>Microsoft Macintosh PowerPoint</Application>
  <PresentationFormat>On-screen Show (4:3)</PresentationFormat>
  <Paragraphs>115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Calibri</vt:lpstr>
      <vt:lpstr>Calibri Light</vt:lpstr>
      <vt:lpstr>Arial</vt:lpstr>
      <vt:lpstr>Office Theme</vt:lpstr>
      <vt:lpstr>Data Forwarding Control in NFD Strategy API</vt:lpstr>
      <vt:lpstr>Introduction</vt:lpstr>
      <vt:lpstr>Motivation</vt:lpstr>
      <vt:lpstr>NFD 0.5.1 workflow</vt:lpstr>
      <vt:lpstr>Proposed workflow</vt:lpstr>
      <vt:lpstr>"after receive Data" trigger</vt:lpstr>
      <vt:lpstr>"after hit CS" trigger</vt:lpstr>
      <vt:lpstr>PIT entry lifetime in NFD 0.5.1</vt:lpstr>
      <vt:lpstr>PIT entry lifetime in NFD 0.5.1</vt:lpstr>
      <vt:lpstr>Proposed PIT entry lifetime behavior</vt:lpstr>
      <vt:lpstr>Proposed PIT entry lifetime API</vt:lpstr>
      <vt:lpstr>Proposed PIT entry lifetime API</vt:lpstr>
      <vt:lpstr>Proposed PIT entry lifetime API</vt:lpstr>
      <vt:lpstr>PowerPoint Presentation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2016-03-24T19:11:56Z</dcterms:created>
  <dcterms:modified xsi:type="dcterms:W3CDTF">2017-02-09T22:40:17Z</dcterms:modified>
</cp:coreProperties>
</file>