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83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83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674"/>
  </p:normalViewPr>
  <p:slideViewPr>
    <p:cSldViewPr snapToGrid="0">
      <p:cViewPr>
        <p:scale>
          <a:sx n="99" d="100"/>
          <a:sy n="99" d="100"/>
        </p:scale>
        <p:origin x="-1368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4/6/18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4/6/18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4/6/18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4/6/18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NFD forwarding pipelines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 smtClean="0"/>
              <a:t> </a:t>
            </a:r>
            <a:r>
              <a:rPr lang="en-US" altLang="zh-CN" sz="2200" dirty="0" err="1" smtClean="0"/>
              <a:t>Junxiao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Shi,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Teng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Liang</a:t>
            </a:r>
          </a:p>
          <a:p>
            <a:r>
              <a:rPr lang="en-US" sz="2200" dirty="0" smtClean="0"/>
              <a:t>201</a:t>
            </a:r>
            <a:r>
              <a:rPr lang="en-US" altLang="zh-CN" sz="2200" dirty="0" smtClean="0"/>
              <a:t>8</a:t>
            </a:r>
            <a:r>
              <a:rPr lang="en-US" sz="2200" dirty="0" smtClean="0"/>
              <a:t>-0</a:t>
            </a:r>
            <a:r>
              <a:rPr lang="en-US" sz="2200" dirty="0"/>
              <a:t>4</a:t>
            </a:r>
            <a:r>
              <a:rPr lang="en-US" sz="2200" dirty="0" smtClean="0"/>
              <a:t>-03</a:t>
            </a:r>
            <a:endParaRPr lang="en-US" altLang="zh-CN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4662" y="269906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971530" y="268889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</a:t>
            </a:r>
            <a:r>
              <a:rPr lang="en-US" sz="1600" dirty="0" smtClean="0"/>
              <a:t>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20582" y="2963215"/>
            <a:ext cx="650948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20285" y="2973385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16200000" flipH="1">
            <a:off x="3656669" y="3375355"/>
            <a:ext cx="280470" cy="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3797617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Strategy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after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receive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has</a:t>
            </a:r>
            <a:br>
              <a:rPr lang="en-US" sz="1600" dirty="0" smtClean="0"/>
            </a:br>
            <a:r>
              <a:rPr lang="en-US" sz="1600" dirty="0" err="1" smtClean="0"/>
              <a:t>NextHopFaceId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485791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outgoing Interest</a:t>
            </a:r>
            <a:endParaRPr lang="en-US" sz="1600" dirty="0"/>
          </a:p>
        </p:txBody>
      </p:sp>
      <p:sp>
        <p:nvSpPr>
          <p:cNvPr id="18" name="Flowchart: Decision 17"/>
          <p:cNvSpPr/>
          <p:nvPr/>
        </p:nvSpPr>
        <p:spPr>
          <a:xfrm>
            <a:off x="5409358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chosen</a:t>
            </a:r>
            <a:br>
              <a:rPr lang="en-US" sz="1600" dirty="0" smtClean="0"/>
            </a:br>
            <a:r>
              <a:rPr lang="en-US" sz="1600" dirty="0" err="1" smtClean="0"/>
              <a:t>NextHop</a:t>
            </a:r>
            <a:r>
              <a:rPr lang="en-US" sz="1600" dirty="0" smtClean="0"/>
              <a:t> face</a:t>
            </a:r>
            <a:br>
              <a:rPr lang="en-US" sz="1600" dirty="0" smtClean="0"/>
            </a:br>
            <a:r>
              <a:rPr lang="en-US" sz="1600" dirty="0" smtClean="0"/>
              <a:t>exists?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145512" y="3881978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(drop)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066645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066645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615285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051255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70589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50355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71131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727598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This pipeline is entered when an incoming Interest</a:t>
            </a:r>
          </a:p>
          <a:p>
            <a:pPr lvl="1"/>
            <a:r>
              <a:rPr lang="en-US" sz="1800" dirty="0" smtClean="0"/>
              <a:t>is pending (so </a:t>
            </a:r>
            <a:r>
              <a:rPr lang="en-US" sz="1800" dirty="0" err="1" smtClean="0"/>
              <a:t>ContentStore</a:t>
            </a:r>
            <a:r>
              <a:rPr lang="en-US" sz="1800" dirty="0" smtClean="0"/>
              <a:t> lookup is unnecessary), or</a:t>
            </a:r>
          </a:p>
          <a:p>
            <a:pPr lvl="1"/>
            <a:r>
              <a:rPr lang="en-US" sz="1800" dirty="0" smtClean="0"/>
              <a:t>is miss from </a:t>
            </a:r>
            <a:r>
              <a:rPr lang="en-US" sz="1800" dirty="0" err="1" smtClean="0"/>
              <a:t>ContentStore</a:t>
            </a:r>
            <a:endParaRPr lang="en-US" sz="1800" dirty="0" smtClean="0"/>
          </a:p>
          <a:p>
            <a:r>
              <a:rPr lang="en-US" sz="2000" dirty="0" smtClean="0"/>
              <a:t>This pipeline will start forwarding the Interest</a:t>
            </a:r>
            <a:endParaRPr lang="en-US" sz="20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526371"/>
            <a:ext cx="8409007" cy="13316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Given PIT entry and incoming Interest, determine which strategy should process this Interest,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</a:t>
            </a:r>
            <a:r>
              <a:rPr lang="en-US" dirty="0" smtClean="0"/>
              <a:t>insert</a:t>
            </a:r>
          </a:p>
          <a:p>
            <a:pPr lvl="1"/>
            <a:r>
              <a:rPr lang="en-US" dirty="0" smtClean="0"/>
              <a:t>Dead Nonce List insertion is needed if:</a:t>
            </a:r>
          </a:p>
          <a:p>
            <a:pPr lvl="2"/>
            <a:r>
              <a:rPr lang="en-US" dirty="0" smtClean="0"/>
              <a:t>Interest is </a:t>
            </a:r>
            <a:r>
              <a:rPr lang="en-US" dirty="0" err="1" smtClean="0"/>
              <a:t>unsatisified</a:t>
            </a:r>
            <a:r>
              <a:rPr lang="en-US" dirty="0" smtClean="0"/>
              <a:t>, OR</a:t>
            </a:r>
          </a:p>
          <a:p>
            <a:pPr lvl="2"/>
            <a:r>
              <a:rPr lang="en-US" dirty="0" smtClean="0"/>
              <a:t>Interest has </a:t>
            </a:r>
            <a:r>
              <a:rPr lang="en-US" dirty="0" err="1" smtClean="0"/>
              <a:t>MustBeFresh</a:t>
            </a:r>
            <a:r>
              <a:rPr lang="en-US" dirty="0" smtClean="0"/>
              <a:t>=yes and Data </a:t>
            </a:r>
            <a:r>
              <a:rPr lang="en-US" dirty="0" err="1" smtClean="0"/>
              <a:t>FreshnessPeriod</a:t>
            </a:r>
            <a:r>
              <a:rPr lang="en-US" dirty="0" smtClean="0"/>
              <a:t> is shorter than 6 seconds</a:t>
            </a:r>
          </a:p>
          <a:p>
            <a:pPr lvl="1"/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9537" y="0"/>
            <a:ext cx="8273254" cy="840960"/>
          </a:xfrm>
        </p:spPr>
        <p:txBody>
          <a:bodyPr>
            <a:normAutofit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ncoming Data pipeline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61661" y="932790"/>
            <a:ext cx="1167331" cy="365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</a:t>
            </a:r>
            <a:r>
              <a:rPr lang="en-US" sz="1400" dirty="0" smtClean="0"/>
              <a:t>eceive </a:t>
            </a:r>
            <a:r>
              <a:rPr lang="en-US" sz="1400" dirty="0"/>
              <a:t>Data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95110" y="1647289"/>
            <a:ext cx="63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(drop)</a:t>
            </a:r>
          </a:p>
        </p:txBody>
      </p:sp>
      <p:cxnSp>
        <p:nvCxnSpPr>
          <p:cNvPr id="15" name="Straight Arrow Connector 14"/>
          <p:cNvCxnSpPr>
            <a:stCxn id="7" idx="2"/>
            <a:endCxn id="112" idx="0"/>
          </p:cNvCxnSpPr>
          <p:nvPr/>
        </p:nvCxnSpPr>
        <p:spPr>
          <a:xfrm flipH="1">
            <a:off x="2843383" y="1298221"/>
            <a:ext cx="1944" cy="366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/>
          <p:cNvGrpSpPr/>
          <p:nvPr/>
        </p:nvGrpSpPr>
        <p:grpSpPr>
          <a:xfrm>
            <a:off x="2060213" y="1665109"/>
            <a:ext cx="1551439" cy="524576"/>
            <a:chOff x="973666" y="1495777"/>
            <a:chExt cx="1551439" cy="524576"/>
          </a:xfrm>
        </p:grpSpPr>
        <p:sp>
          <p:nvSpPr>
            <p:cNvPr id="112" name="Diamond 111"/>
            <p:cNvSpPr/>
            <p:nvPr/>
          </p:nvSpPr>
          <p:spPr>
            <a:xfrm>
              <a:off x="1397003" y="1495777"/>
              <a:ext cx="719665" cy="268112"/>
            </a:xfrm>
            <a:prstGeom prst="diamon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73666" y="1712576"/>
              <a:ext cx="1551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Violates </a:t>
              </a:r>
              <a:r>
                <a:rPr lang="en-US" sz="1400" dirty="0" err="1"/>
                <a:t>l</a:t>
              </a:r>
              <a:r>
                <a:rPr lang="en-US" sz="1400" dirty="0" err="1" smtClean="0"/>
                <a:t>ocalhost</a:t>
              </a:r>
              <a:r>
                <a:rPr lang="en-US" sz="1400" dirty="0" smtClean="0"/>
                <a:t>?</a:t>
              </a:r>
              <a:endParaRPr lang="en-US" sz="140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034578" y="1478362"/>
            <a:ext cx="1448972" cy="336927"/>
            <a:chOff x="470138" y="1309030"/>
            <a:chExt cx="1448972" cy="336927"/>
          </a:xfrm>
        </p:grpSpPr>
        <p:sp>
          <p:nvSpPr>
            <p:cNvPr id="10" name="TextBox 9"/>
            <p:cNvSpPr txBox="1"/>
            <p:nvPr/>
          </p:nvSpPr>
          <p:spPr>
            <a:xfrm>
              <a:off x="1281445" y="1309030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23" name="Straight Arrow Connector 122"/>
            <p:cNvCxnSpPr>
              <a:stCxn id="112" idx="1"/>
              <a:endCxn id="43" idx="3"/>
            </p:cNvCxnSpPr>
            <p:nvPr/>
          </p:nvCxnSpPr>
          <p:spPr>
            <a:xfrm flipH="1">
              <a:off x="470138" y="1643944"/>
              <a:ext cx="1448972" cy="2013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2350366" y="2523065"/>
            <a:ext cx="993719" cy="575888"/>
            <a:chOff x="1785926" y="2353733"/>
            <a:chExt cx="993719" cy="575888"/>
          </a:xfrm>
        </p:grpSpPr>
        <p:sp>
          <p:nvSpPr>
            <p:cNvPr id="127" name="Diamond 126"/>
            <p:cNvSpPr/>
            <p:nvPr/>
          </p:nvSpPr>
          <p:spPr>
            <a:xfrm>
              <a:off x="1916289" y="2353733"/>
              <a:ext cx="719665" cy="268112"/>
            </a:xfrm>
            <a:prstGeom prst="diamond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785926" y="2621844"/>
              <a:ext cx="9937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PIT match?</a:t>
              </a:r>
              <a:endParaRPr lang="en-US" sz="1400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840562" y="1495079"/>
            <a:ext cx="804259" cy="1042097"/>
            <a:chOff x="2276122" y="1325747"/>
            <a:chExt cx="804259" cy="1042097"/>
          </a:xfrm>
        </p:grpSpPr>
        <p:sp>
          <p:nvSpPr>
            <p:cNvPr id="51" name="TextBox 50"/>
            <p:cNvSpPr txBox="1"/>
            <p:nvPr/>
          </p:nvSpPr>
          <p:spPr>
            <a:xfrm>
              <a:off x="2779823" y="1325747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cxnSp>
          <p:nvCxnSpPr>
            <p:cNvPr id="131" name="Elbow Connector 130"/>
            <p:cNvCxnSpPr>
              <a:stCxn id="112" idx="3"/>
              <a:endCxn id="127" idx="0"/>
            </p:cNvCxnSpPr>
            <p:nvPr/>
          </p:nvCxnSpPr>
          <p:spPr>
            <a:xfrm flipH="1">
              <a:off x="2276122" y="1643944"/>
              <a:ext cx="362653" cy="723900"/>
            </a:xfrm>
            <a:prstGeom prst="bentConnector4">
              <a:avLst>
                <a:gd name="adj1" fmla="val -140862"/>
                <a:gd name="adj2" fmla="val 59259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1411110" y="2350428"/>
            <a:ext cx="1069619" cy="308029"/>
            <a:chOff x="934159" y="984474"/>
            <a:chExt cx="1069619" cy="308029"/>
          </a:xfrm>
        </p:grpSpPr>
        <p:sp>
          <p:nvSpPr>
            <p:cNvPr id="136" name="TextBox 135"/>
            <p:cNvSpPr txBox="1"/>
            <p:nvPr/>
          </p:nvSpPr>
          <p:spPr>
            <a:xfrm>
              <a:off x="1380223" y="984474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7" name="Straight Arrow Connector 136"/>
            <p:cNvCxnSpPr>
              <a:stCxn id="127" idx="1"/>
              <a:endCxn id="143" idx="3"/>
            </p:cNvCxnSpPr>
            <p:nvPr/>
          </p:nvCxnSpPr>
          <p:spPr>
            <a:xfrm flipH="1">
              <a:off x="934159" y="1291167"/>
              <a:ext cx="1069619" cy="1336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lowchart: Predefined Process 40"/>
          <p:cNvSpPr/>
          <p:nvPr/>
        </p:nvSpPr>
        <p:spPr>
          <a:xfrm>
            <a:off x="106653" y="2410026"/>
            <a:ext cx="1304457" cy="49686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unsolicited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2848012" y="2351083"/>
            <a:ext cx="781993" cy="1113174"/>
            <a:chOff x="2848012" y="2181751"/>
            <a:chExt cx="781993" cy="1113174"/>
          </a:xfrm>
        </p:grpSpPr>
        <p:sp>
          <p:nvSpPr>
            <p:cNvPr id="42" name="TextBox 41"/>
            <p:cNvSpPr txBox="1"/>
            <p:nvPr/>
          </p:nvSpPr>
          <p:spPr>
            <a:xfrm>
              <a:off x="3355571" y="2181751"/>
              <a:ext cx="274434" cy="307777"/>
            </a:xfrm>
            <a:prstGeom prst="rect">
              <a:avLst/>
            </a:prstGeom>
            <a:noFill/>
            <a:ln>
              <a:noFill/>
              <a:headEnd type="none"/>
              <a:tailEnd type="triangle"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56" name="Elbow Connector 155"/>
            <p:cNvCxnSpPr>
              <a:stCxn id="127" idx="3"/>
              <a:endCxn id="158" idx="0"/>
            </p:cNvCxnSpPr>
            <p:nvPr/>
          </p:nvCxnSpPr>
          <p:spPr>
            <a:xfrm flipH="1">
              <a:off x="2848012" y="2487789"/>
              <a:ext cx="352382" cy="807136"/>
            </a:xfrm>
            <a:prstGeom prst="bentConnector4">
              <a:avLst>
                <a:gd name="adj1" fmla="val -64873"/>
                <a:gd name="adj2" fmla="val 58304"/>
              </a:avLst>
            </a:pr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Rectangle 157"/>
          <p:cNvSpPr/>
          <p:nvPr/>
        </p:nvSpPr>
        <p:spPr>
          <a:xfrm>
            <a:off x="2408134" y="3464257"/>
            <a:ext cx="879756" cy="3316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CS insert</a:t>
            </a:r>
          </a:p>
        </p:txBody>
      </p:sp>
      <p:grpSp>
        <p:nvGrpSpPr>
          <p:cNvPr id="166" name="Group 165"/>
          <p:cNvGrpSpPr/>
          <p:nvPr/>
        </p:nvGrpSpPr>
        <p:grpSpPr>
          <a:xfrm>
            <a:off x="2074333" y="4114798"/>
            <a:ext cx="1552221" cy="791332"/>
            <a:chOff x="1498604" y="2353733"/>
            <a:chExt cx="1552221" cy="791332"/>
          </a:xfrm>
        </p:grpSpPr>
        <p:sp>
          <p:nvSpPr>
            <p:cNvPr id="167" name="Diamond 166"/>
            <p:cNvSpPr/>
            <p:nvPr/>
          </p:nvSpPr>
          <p:spPr>
            <a:xfrm>
              <a:off x="1916289" y="2353733"/>
              <a:ext cx="719665" cy="268112"/>
            </a:xfrm>
            <a:prstGeom prst="diamond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498604" y="2621845"/>
              <a:ext cx="1552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Only one PIT entry is matched?</a:t>
              </a:r>
              <a:endParaRPr lang="en-US" sz="1400" dirty="0"/>
            </a:p>
          </p:txBody>
        </p:sp>
      </p:grpSp>
      <p:cxnSp>
        <p:nvCxnSpPr>
          <p:cNvPr id="170" name="Straight Arrow Connector 169"/>
          <p:cNvCxnSpPr>
            <a:stCxn id="158" idx="2"/>
            <a:endCxn id="167" idx="0"/>
          </p:cNvCxnSpPr>
          <p:nvPr/>
        </p:nvCxnSpPr>
        <p:spPr>
          <a:xfrm>
            <a:off x="2848012" y="3795888"/>
            <a:ext cx="3839" cy="31891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505290" y="4416927"/>
            <a:ext cx="1484377" cy="3421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556695" y="4938658"/>
            <a:ext cx="1377808" cy="4376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Dead Nonce List insert if needed</a:t>
            </a:r>
            <a:endParaRPr lang="en-US" sz="1400" dirty="0"/>
          </a:p>
        </p:txBody>
      </p:sp>
      <p:sp>
        <p:nvSpPr>
          <p:cNvPr id="173" name="Rectangle 172"/>
          <p:cNvSpPr/>
          <p:nvPr/>
        </p:nvSpPr>
        <p:spPr>
          <a:xfrm>
            <a:off x="510084" y="5554388"/>
            <a:ext cx="1484377" cy="4797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set PIT expiry timer to now </a:t>
            </a:r>
            <a:endParaRPr lang="en-US" sz="1400" dirty="0"/>
          </a:p>
        </p:txBody>
      </p:sp>
      <p:sp>
        <p:nvSpPr>
          <p:cNvPr id="174" name="Rectangle 173"/>
          <p:cNvSpPr/>
          <p:nvPr/>
        </p:nvSpPr>
        <p:spPr>
          <a:xfrm>
            <a:off x="170364" y="6229426"/>
            <a:ext cx="2194560" cy="3604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en-US" sz="1400" dirty="0"/>
              <a:t>fter</a:t>
            </a:r>
            <a:r>
              <a:rPr lang="zh-CN" altLang="en-US" sz="1400" dirty="0"/>
              <a:t> </a:t>
            </a:r>
            <a:r>
              <a:rPr lang="en-US" altLang="zh-CN" sz="1400" dirty="0"/>
              <a:t>receive</a:t>
            </a:r>
            <a:r>
              <a:rPr lang="zh-CN" altLang="en-US" sz="1400" dirty="0"/>
              <a:t> </a:t>
            </a:r>
            <a:r>
              <a:rPr lang="en-US" altLang="zh-CN" sz="1400" dirty="0"/>
              <a:t>Data</a:t>
            </a:r>
            <a:endParaRPr lang="en-US" sz="1400" dirty="0"/>
          </a:p>
        </p:txBody>
      </p:sp>
      <p:cxnSp>
        <p:nvCxnSpPr>
          <p:cNvPr id="176" name="Elbow Connector 175"/>
          <p:cNvCxnSpPr>
            <a:stCxn id="167" idx="1"/>
            <a:endCxn id="171" idx="0"/>
          </p:cNvCxnSpPr>
          <p:nvPr/>
        </p:nvCxnSpPr>
        <p:spPr>
          <a:xfrm rot="10800000" flipV="1">
            <a:off x="1247480" y="4248853"/>
            <a:ext cx="1244539" cy="168073"/>
          </a:xfrm>
          <a:prstGeom prst="bentConnector2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1" idx="2"/>
            <a:endCxn id="172" idx="0"/>
          </p:cNvCxnSpPr>
          <p:nvPr/>
        </p:nvCxnSpPr>
        <p:spPr>
          <a:xfrm flipH="1">
            <a:off x="1245599" y="4759069"/>
            <a:ext cx="1880" cy="17958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2" idx="2"/>
            <a:endCxn id="173" idx="0"/>
          </p:cNvCxnSpPr>
          <p:nvPr/>
        </p:nvCxnSpPr>
        <p:spPr>
          <a:xfrm>
            <a:off x="1245599" y="5376329"/>
            <a:ext cx="6674" cy="17805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3" idx="2"/>
            <a:endCxn id="174" idx="0"/>
          </p:cNvCxnSpPr>
          <p:nvPr/>
        </p:nvCxnSpPr>
        <p:spPr>
          <a:xfrm>
            <a:off x="1252273" y="6034118"/>
            <a:ext cx="15371" cy="19530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871082" y="394281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06" name="Left Brace 205"/>
          <p:cNvSpPr/>
          <p:nvPr/>
        </p:nvSpPr>
        <p:spPr>
          <a:xfrm>
            <a:off x="4493189" y="1281972"/>
            <a:ext cx="205814" cy="7076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4666028" y="133783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foreach</a:t>
            </a:r>
            <a:endParaRPr lang="en-US" sz="1400" dirty="0"/>
          </a:p>
          <a:p>
            <a:r>
              <a:rPr lang="en-US" sz="1400" dirty="0"/>
              <a:t>PIT entry</a:t>
            </a:r>
          </a:p>
        </p:txBody>
      </p:sp>
      <p:cxnSp>
        <p:nvCxnSpPr>
          <p:cNvPr id="209" name="Elbow Connector 208"/>
          <p:cNvCxnSpPr>
            <a:stCxn id="167" idx="3"/>
            <a:endCxn id="206" idx="1"/>
          </p:cNvCxnSpPr>
          <p:nvPr/>
        </p:nvCxnSpPr>
        <p:spPr>
          <a:xfrm flipV="1">
            <a:off x="3211683" y="1635819"/>
            <a:ext cx="1281506" cy="2613035"/>
          </a:xfrm>
          <a:prstGeom prst="bentConnector3">
            <a:avLst>
              <a:gd name="adj1" fmla="val 67618"/>
            </a:avLst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341441" y="3905257"/>
            <a:ext cx="3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</a:t>
            </a:r>
            <a:endParaRPr lang="en-US" sz="1400" dirty="0"/>
          </a:p>
        </p:txBody>
      </p:sp>
      <p:sp>
        <p:nvSpPr>
          <p:cNvPr id="212" name="Rectangle 211"/>
          <p:cNvSpPr/>
          <p:nvPr/>
        </p:nvSpPr>
        <p:spPr>
          <a:xfrm>
            <a:off x="5582212" y="2209938"/>
            <a:ext cx="1550813" cy="5736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set PIT expiry timer to now </a:t>
            </a:r>
            <a:endParaRPr lang="en-US" sz="1400" dirty="0"/>
          </a:p>
        </p:txBody>
      </p:sp>
      <p:sp>
        <p:nvSpPr>
          <p:cNvPr id="213" name="Rectangle 212"/>
          <p:cNvSpPr/>
          <p:nvPr/>
        </p:nvSpPr>
        <p:spPr>
          <a:xfrm>
            <a:off x="5573380" y="3088783"/>
            <a:ext cx="1552734" cy="47731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 smtClean="0"/>
              <a:t>before satisfy Interest</a:t>
            </a:r>
            <a:endParaRPr lang="en-US" sz="1400" dirty="0"/>
          </a:p>
        </p:txBody>
      </p:sp>
      <p:sp>
        <p:nvSpPr>
          <p:cNvPr id="214" name="Rectangle 213"/>
          <p:cNvSpPr/>
          <p:nvPr/>
        </p:nvSpPr>
        <p:spPr>
          <a:xfrm>
            <a:off x="5610693" y="3771340"/>
            <a:ext cx="1484377" cy="3848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5660814" y="4372685"/>
            <a:ext cx="1377808" cy="5146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Dead Nonce List insert if needed</a:t>
            </a:r>
            <a:endParaRPr lang="en-US" sz="1400" dirty="0"/>
          </a:p>
        </p:txBody>
      </p:sp>
      <p:sp>
        <p:nvSpPr>
          <p:cNvPr id="216" name="Rectangle 215"/>
          <p:cNvSpPr/>
          <p:nvPr/>
        </p:nvSpPr>
        <p:spPr>
          <a:xfrm>
            <a:off x="5607871" y="5060371"/>
            <a:ext cx="1484377" cy="5838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Clear PIT in and out records</a:t>
            </a:r>
            <a:endParaRPr lang="en-US" sz="1400" dirty="0"/>
          </a:p>
        </p:txBody>
      </p:sp>
      <p:sp>
        <p:nvSpPr>
          <p:cNvPr id="217" name="Rectangle 216"/>
          <p:cNvSpPr/>
          <p:nvPr/>
        </p:nvSpPr>
        <p:spPr>
          <a:xfrm>
            <a:off x="5511916" y="1298222"/>
            <a:ext cx="1670642" cy="646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Remember pending </a:t>
            </a:r>
            <a:r>
              <a:rPr lang="en-US" sz="1400" dirty="0" err="1" smtClean="0"/>
              <a:t>downstreams</a:t>
            </a:r>
            <a:endParaRPr lang="en-US" sz="1400" dirty="0"/>
          </a:p>
        </p:txBody>
      </p:sp>
      <p:cxnSp>
        <p:nvCxnSpPr>
          <p:cNvPr id="219" name="Straight Arrow Connector 218"/>
          <p:cNvCxnSpPr>
            <a:stCxn id="217" idx="2"/>
            <a:endCxn id="212" idx="0"/>
          </p:cNvCxnSpPr>
          <p:nvPr/>
        </p:nvCxnSpPr>
        <p:spPr>
          <a:xfrm>
            <a:off x="6347237" y="1944510"/>
            <a:ext cx="10382" cy="26542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12" idx="2"/>
            <a:endCxn id="213" idx="0"/>
          </p:cNvCxnSpPr>
          <p:nvPr/>
        </p:nvCxnSpPr>
        <p:spPr>
          <a:xfrm flipH="1">
            <a:off x="6349747" y="2783607"/>
            <a:ext cx="7872" cy="30517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>
            <a:stCxn id="213" idx="2"/>
            <a:endCxn id="214" idx="0"/>
          </p:cNvCxnSpPr>
          <p:nvPr/>
        </p:nvCxnSpPr>
        <p:spPr>
          <a:xfrm>
            <a:off x="6349747" y="3566095"/>
            <a:ext cx="3135" cy="20524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14" idx="2"/>
            <a:endCxn id="215" idx="0"/>
          </p:cNvCxnSpPr>
          <p:nvPr/>
        </p:nvCxnSpPr>
        <p:spPr>
          <a:xfrm flipH="1">
            <a:off x="6349718" y="4156170"/>
            <a:ext cx="3164" cy="21651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15" idx="2"/>
            <a:endCxn id="216" idx="0"/>
          </p:cNvCxnSpPr>
          <p:nvPr/>
        </p:nvCxnSpPr>
        <p:spPr>
          <a:xfrm>
            <a:off x="6349718" y="4887347"/>
            <a:ext cx="342" cy="17302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Right Brace 234"/>
          <p:cNvSpPr/>
          <p:nvPr/>
        </p:nvSpPr>
        <p:spPr>
          <a:xfrm>
            <a:off x="7215090" y="5006810"/>
            <a:ext cx="94468" cy="7222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lowchart: Predefined Process 18"/>
          <p:cNvSpPr/>
          <p:nvPr/>
        </p:nvSpPr>
        <p:spPr>
          <a:xfrm>
            <a:off x="7627325" y="5144992"/>
            <a:ext cx="1276787" cy="44299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outgoing Data</a:t>
            </a:r>
          </a:p>
        </p:txBody>
      </p:sp>
      <p:cxnSp>
        <p:nvCxnSpPr>
          <p:cNvPr id="264" name="Straight Arrow Connector 263"/>
          <p:cNvCxnSpPr>
            <a:stCxn id="235" idx="1"/>
            <a:endCxn id="236" idx="1"/>
          </p:cNvCxnSpPr>
          <p:nvPr/>
        </p:nvCxnSpPr>
        <p:spPr>
          <a:xfrm flipV="1">
            <a:off x="7309558" y="5366488"/>
            <a:ext cx="317767" cy="146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60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Data</a:t>
            </a:r>
            <a:r>
              <a:rPr lang="zh-CN" altLang="en-US" dirty="0" smtClean="0"/>
              <a:t> </a:t>
            </a:r>
            <a:r>
              <a:rPr lang="en-US" dirty="0" smtClean="0"/>
              <a:t>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determine which strategy should process this Data, and trigger that strategy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Strategies</a:t>
            </a:r>
            <a:r>
              <a:rPr lang="zh-CN" altLang="en-US" dirty="0" smtClean="0"/>
              <a:t> </a:t>
            </a:r>
            <a:r>
              <a:rPr lang="en-US" altLang="zh-CN" dirty="0" smtClean="0"/>
              <a:t>can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</a:t>
            </a:r>
            <a:r>
              <a:rPr lang="zh-CN" altLang="en-US" dirty="0" smtClean="0"/>
              <a:t> </a:t>
            </a:r>
            <a:r>
              <a:rPr lang="en-US" altLang="zh-CN" dirty="0"/>
              <a:t>strategy::</a:t>
            </a:r>
            <a:r>
              <a:rPr lang="en-US" altLang="zh-CN" dirty="0" err="1" smtClean="0"/>
              <a:t>sendDataToAll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helper</a:t>
            </a:r>
            <a:r>
              <a:rPr lang="zh-CN" altLang="en-US" dirty="0" smtClean="0"/>
              <a:t> 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matched</a:t>
            </a:r>
            <a:r>
              <a:rPr lang="zh-CN" altLang="en-US" dirty="0" smtClean="0"/>
              <a:t> </a:t>
            </a:r>
            <a:r>
              <a:rPr lang="en-US" altLang="zh-CN" dirty="0" smtClean="0"/>
              <a:t>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trategy</a:t>
            </a:r>
            <a:r>
              <a:rPr lang="en-US" dirty="0"/>
              <a:t>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point-to-point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Strategy: </a:t>
            </a:r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</a:t>
            </a:r>
            <a:r>
              <a:rPr lang="en-US" altLang="zh-CN" sz="1600" dirty="0" smtClean="0"/>
              <a:t>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Forwarding consists of pipelines and strategies</a:t>
            </a:r>
          </a:p>
          <a:p>
            <a:r>
              <a:rPr lang="en-US" sz="2400" dirty="0" smtClean="0"/>
              <a:t>Pipeline: a series of steps that operate on a packet or a PIT entry</a:t>
            </a:r>
          </a:p>
          <a:p>
            <a:r>
              <a:rPr lang="en-US" sz="2400" dirty="0" smtClean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6549160" y="469476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87686" y="46995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before </a:t>
            </a:r>
            <a:r>
              <a:rPr lang="en-US" sz="1200" dirty="0"/>
              <a:t>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expiry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</a:t>
            </a:r>
            <a:r>
              <a:rPr lang="en-US" sz="1200" dirty="0" smtClean="0"/>
              <a:t>finalize</a:t>
            </a:r>
            <a:endParaRPr lang="en-US" sz="1200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miss</a:t>
            </a:r>
            <a:endParaRPr lang="en-US" sz="1200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hit</a:t>
            </a:r>
            <a:endParaRPr lang="en-US" sz="1200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outgoing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zh-CN" altLang="en-US" sz="1200" dirty="0" smtClean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 </a:t>
            </a:r>
            <a:r>
              <a:rPr lang="en-US" altLang="zh-CN" sz="1200" dirty="0" smtClean="0"/>
              <a:t>Cs</a:t>
            </a:r>
            <a:r>
              <a:rPr lang="zh-CN" altLang="en-US" sz="1200" dirty="0" smtClean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789449" y="3933380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receive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Data</a:t>
            </a:r>
            <a:endParaRPr lang="en-US" sz="1200" dirty="0"/>
          </a:p>
        </p:txBody>
      </p: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 flipV="1">
            <a:off x="1773446" y="4116260"/>
            <a:ext cx="3016003" cy="296329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update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PIT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entry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expiry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timer</a:t>
            </a:r>
            <a:endParaRPr lang="en-US" sz="1200" dirty="0"/>
          </a:p>
        </p:txBody>
      </p:sp>
      <p:cxnSp>
        <p:nvCxnSpPr>
          <p:cNvPr id="53" name="Elbow Connector 52"/>
          <p:cNvCxnSpPr>
            <a:stCxn id="7" idx="3"/>
            <a:endCxn id="21" idx="1"/>
          </p:cNvCxnSpPr>
          <p:nvPr/>
        </p:nvCxnSpPr>
        <p:spPr>
          <a:xfrm>
            <a:off x="1773446" y="4412589"/>
            <a:ext cx="3014240" cy="469872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3"/>
            <a:endCxn id="9" idx="1"/>
          </p:cNvCxnSpPr>
          <p:nvPr/>
        </p:nvCxnSpPr>
        <p:spPr>
          <a:xfrm flipV="1">
            <a:off x="6159286" y="4877640"/>
            <a:ext cx="389874" cy="4821"/>
          </a:xfrm>
          <a:prstGeom prst="straightConnector1">
            <a:avLst/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in PIT entry</a:t>
            </a:r>
            <a:endParaRPr lang="en-US" sz="1600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miss</a:t>
            </a:r>
            <a:endParaRPr lang="en-US" sz="1600" dirty="0"/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hit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with Dead Nonce List</a:t>
            </a:r>
            <a:endParaRPr lang="en-US" sz="1600" dirty="0"/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593752" y="2262020"/>
            <a:ext cx="36343" cy="28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smtClean="0"/>
              <a:t>reaching producer</a:t>
            </a:r>
          </a:p>
          <a:p>
            <a:pPr algn="ctr"/>
            <a:r>
              <a:rPr lang="en-US" sz="1600" dirty="0" smtClean="0"/>
              <a:t>region?</a:t>
            </a:r>
            <a:endParaRPr lang="en-US" sz="1600" dirty="0"/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strip forwarding hint</a:t>
            </a:r>
            <a:endParaRPr lang="en-US" sz="1600" dirty="0"/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</a:t>
            </a:r>
            <a:r>
              <a:rPr lang="en-US" sz="2000" dirty="0"/>
              <a:t>the </a:t>
            </a:r>
            <a:r>
              <a:rPr lang="en-US" sz="2000" dirty="0" err="1" smtClean="0"/>
              <a:t>Name+Nonce</a:t>
            </a:r>
            <a:r>
              <a:rPr lang="en-US" sz="2000" dirty="0" smtClean="0"/>
              <a:t> </a:t>
            </a:r>
            <a:r>
              <a:rPr lang="en-US" sz="2000" dirty="0"/>
              <a:t>of the incoming Interest </a:t>
            </a:r>
            <a:r>
              <a:rPr lang="en-US" sz="2000" dirty="0" smtClean="0"/>
              <a:t>appear </a:t>
            </a:r>
            <a:r>
              <a:rPr lang="en-US" sz="2000" dirty="0"/>
              <a:t>in Dead Nonce </a:t>
            </a:r>
            <a:r>
              <a:rPr lang="en-US" sz="2000" dirty="0" smtClean="0"/>
              <a:t>List, or any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 or </a:t>
            </a:r>
            <a:r>
              <a:rPr lang="en-US" sz="2000" dirty="0" err="1" smtClean="0"/>
              <a:t>OutRecord</a:t>
            </a:r>
            <a:r>
              <a:rPr lang="en-US" sz="2000" dirty="0" smtClean="0"/>
              <a:t> in PIT entry contains the same Nonce as the incoming Interest, a duplicate Nonce is detected.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InRecord</a:t>
            </a:r>
            <a:r>
              <a:rPr lang="en-US" sz="1800" dirty="0" smtClean="0"/>
              <a:t> only, this is a multi-path arrival, and not a loop.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OutRecord</a:t>
            </a:r>
            <a:r>
              <a:rPr lang="en-US" sz="1800" dirty="0" smtClean="0"/>
              <a:t> or Dead Nonce Table, this is either a multi-path arrival or a loop, and these two reasons are indistinguishable.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Nonce is later recorded on an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point-to-point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r>
              <a:rPr lang="en-US" altLang="zh-CN" dirty="0" smtClean="0"/>
              <a:t>: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en-US" dirty="0" smtClean="0"/>
              <a:t>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zh-CN" altLang="en-US" dirty="0" smtClean="0"/>
              <a:t> </a:t>
            </a:r>
            <a:r>
              <a:rPr lang="en-US" altLang="zh-CN" dirty="0" smtClean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  <a:endParaRPr lang="en-US" sz="2400" dirty="0" smtClean="0"/>
          </a:p>
          <a:p>
            <a:pPr lvl="1"/>
            <a:r>
              <a:rPr lang="en-US" sz="2000" dirty="0" smtClean="0"/>
              <a:t>Given PIT entry and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incoming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Interest</a:t>
            </a:r>
            <a:r>
              <a:rPr lang="en-US" sz="2000" dirty="0" smtClean="0"/>
              <a:t>, determine which strategy should process this matched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Data,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841</Words>
  <Application>Microsoft Macintosh PowerPoint</Application>
  <PresentationFormat>On-screen Show (4:3)</PresentationFormat>
  <Paragraphs>221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2018-04-06T17:57:01Z</dcterms:modified>
</cp:coreProperties>
</file>