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75" r:id="rId11"/>
    <p:sldId id="311" r:id="rId12"/>
    <p:sldId id="371" r:id="rId13"/>
    <p:sldId id="322" r:id="rId14"/>
    <p:sldId id="382" r:id="rId15"/>
    <p:sldId id="316" r:id="rId16"/>
    <p:sldId id="317" r:id="rId17"/>
    <p:sldId id="318" r:id="rId18"/>
    <p:sldId id="379" r:id="rId19"/>
    <p:sldId id="3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75"/>
            <p14:sldId id="311"/>
            <p14:sldId id="371"/>
          </p14:sldIdLst>
        </p14:section>
        <p14:section name="Data pipelines" id="{2D6B835F-26FB-4FFC-9431-0DE1DFED2B4C}">
          <p14:sldIdLst>
            <p14:sldId id="322"/>
            <p14:sldId id="382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4674"/>
  </p:normalViewPr>
  <p:slideViewPr>
    <p:cSldViewPr snapToGrid="0">
      <p:cViewPr>
        <p:scale>
          <a:sx n="81" d="100"/>
          <a:sy n="81" d="100"/>
        </p:scale>
        <p:origin x="-1888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2/27/18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2/27/18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2/27/18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2/27/18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175"/>
            <a:ext cx="7886700" cy="1046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6775"/>
            <a:ext cx="7886700" cy="467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NFD forwarding pipelines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134"/>
            <a:ext cx="6858000" cy="1655762"/>
          </a:xfrm>
        </p:spPr>
        <p:txBody>
          <a:bodyPr>
            <a:normAutofit/>
          </a:bodyPr>
          <a:lstStyle/>
          <a:p>
            <a:r>
              <a:rPr lang="zh-CN" altLang="en-US" sz="2200" dirty="0" smtClean="0"/>
              <a:t> </a:t>
            </a:r>
            <a:r>
              <a:rPr lang="en-US" altLang="zh-CN" sz="2200" dirty="0" err="1" smtClean="0"/>
              <a:t>Junxiao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Shi,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Teng</a:t>
            </a:r>
            <a:r>
              <a:rPr lang="zh-CN" altLang="en-US" sz="2200" dirty="0" smtClean="0"/>
              <a:t> </a:t>
            </a:r>
            <a:r>
              <a:rPr lang="en-US" altLang="zh-CN" sz="2200" dirty="0" smtClean="0"/>
              <a:t>Liang</a:t>
            </a:r>
          </a:p>
          <a:p>
            <a:r>
              <a:rPr lang="en-US" sz="2200" dirty="0" smtClean="0"/>
              <a:t>201</a:t>
            </a:r>
            <a:r>
              <a:rPr lang="en-US" altLang="zh-CN" sz="2200" dirty="0" smtClean="0"/>
              <a:t>8</a:t>
            </a:r>
            <a:r>
              <a:rPr lang="en-US" sz="2200" dirty="0" smtClean="0"/>
              <a:t>-0</a:t>
            </a:r>
            <a:r>
              <a:rPr lang="en-US" altLang="zh-CN" sz="2200" dirty="0" smtClean="0"/>
              <a:t>2</a:t>
            </a:r>
            <a:r>
              <a:rPr lang="en-US" sz="2200" dirty="0" smtClean="0"/>
              <a:t>-</a:t>
            </a:r>
            <a:r>
              <a:rPr lang="en-US" altLang="zh-CN" sz="2200" dirty="0" smtClean="0"/>
              <a:t>27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4662" y="269906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</a:t>
            </a:r>
            <a:r>
              <a:rPr lang="en-US" sz="1600" dirty="0" err="1"/>
              <a:t>InRecord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971530" y="268889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PIT </a:t>
            </a:r>
            <a:r>
              <a:rPr lang="en-US" sz="1600" dirty="0" smtClean="0"/>
              <a:t>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320582" y="2963215"/>
            <a:ext cx="650948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420285" y="2973385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16200000" flipH="1">
            <a:off x="3656669" y="3375355"/>
            <a:ext cx="280470" cy="48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6197" y="3797617"/>
            <a:ext cx="1910977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Strategy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after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receive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Interest</a:t>
            </a:r>
            <a:endParaRPr lang="en-US" sz="1600" dirty="0"/>
          </a:p>
        </p:txBody>
      </p:sp>
      <p:sp>
        <p:nvSpPr>
          <p:cNvPr id="16" name="Flowchart: Decision 15"/>
          <p:cNvSpPr/>
          <p:nvPr/>
        </p:nvSpPr>
        <p:spPr>
          <a:xfrm>
            <a:off x="2702039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has</a:t>
            </a:r>
            <a:br>
              <a:rPr lang="en-US" sz="1600" dirty="0" smtClean="0"/>
            </a:br>
            <a:r>
              <a:rPr lang="en-US" sz="1600" dirty="0" err="1" smtClean="0"/>
              <a:t>NextHopFaceId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7" name="Flowchart: Predefined Process 16"/>
          <p:cNvSpPr/>
          <p:nvPr/>
        </p:nvSpPr>
        <p:spPr>
          <a:xfrm>
            <a:off x="5683678" y="485791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outgoing Interest</a:t>
            </a:r>
            <a:endParaRPr lang="en-US" sz="1600" dirty="0"/>
          </a:p>
        </p:txBody>
      </p:sp>
      <p:sp>
        <p:nvSpPr>
          <p:cNvPr id="18" name="Flowchart: Decision 17"/>
          <p:cNvSpPr/>
          <p:nvPr/>
        </p:nvSpPr>
        <p:spPr>
          <a:xfrm>
            <a:off x="5409358" y="351800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chosen</a:t>
            </a:r>
            <a:br>
              <a:rPr lang="en-US" sz="1600" dirty="0" smtClean="0"/>
            </a:br>
            <a:r>
              <a:rPr lang="en-US" sz="1600" dirty="0" err="1" smtClean="0"/>
              <a:t>NextHop</a:t>
            </a:r>
            <a:r>
              <a:rPr lang="en-US" sz="1600" dirty="0" smtClean="0"/>
              <a:t> face</a:t>
            </a:r>
            <a:br>
              <a:rPr lang="en-US" sz="1600" dirty="0" smtClean="0"/>
            </a:br>
            <a:r>
              <a:rPr lang="en-US" sz="1600" dirty="0" smtClean="0"/>
              <a:t>exists?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145512" y="3881978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(drop)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16" idx="1"/>
            <a:endCxn id="14" idx="3"/>
          </p:cNvCxnSpPr>
          <p:nvPr/>
        </p:nvCxnSpPr>
        <p:spPr>
          <a:xfrm flipH="1">
            <a:off x="2367174" y="4066645"/>
            <a:ext cx="334865" cy="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4896599" y="4066645"/>
            <a:ext cx="5127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6506638" y="4615285"/>
            <a:ext cx="0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 flipV="1">
            <a:off x="7603918" y="4051255"/>
            <a:ext cx="541594" cy="15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798" y="370589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1671" y="450355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78731" y="3711316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35245" y="3727598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0" name="Content Placeholder 15"/>
          <p:cNvSpPr txBox="1">
            <a:spLocks/>
          </p:cNvSpPr>
          <p:nvPr/>
        </p:nvSpPr>
        <p:spPr>
          <a:xfrm>
            <a:off x="295747" y="900951"/>
            <a:ext cx="8347357" cy="167580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This pipeline is entered when an incoming Interest</a:t>
            </a:r>
          </a:p>
          <a:p>
            <a:pPr lvl="1"/>
            <a:r>
              <a:rPr lang="en-US" sz="1800" dirty="0" smtClean="0"/>
              <a:t>is pending (so </a:t>
            </a:r>
            <a:r>
              <a:rPr lang="en-US" sz="1800" dirty="0" err="1" smtClean="0"/>
              <a:t>ContentStore</a:t>
            </a:r>
            <a:r>
              <a:rPr lang="en-US" sz="1800" dirty="0" smtClean="0"/>
              <a:t> lookup is unnecessary), or</a:t>
            </a:r>
          </a:p>
          <a:p>
            <a:pPr lvl="1"/>
            <a:r>
              <a:rPr lang="en-US" sz="1800" dirty="0" smtClean="0"/>
              <a:t>is miss from </a:t>
            </a:r>
            <a:r>
              <a:rPr lang="en-US" sz="1800" dirty="0" err="1" smtClean="0"/>
              <a:t>ContentStore</a:t>
            </a:r>
            <a:endParaRPr lang="en-US" sz="1800" dirty="0" smtClean="0"/>
          </a:p>
          <a:p>
            <a:r>
              <a:rPr lang="en-US" sz="2000" dirty="0" smtClean="0"/>
              <a:t>This pipeline will start forwarding the Interest</a:t>
            </a:r>
            <a:endParaRPr lang="en-US" sz="2000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95748" y="5526371"/>
            <a:ext cx="8409007" cy="13316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Given PIT entry and incoming Interest, determine which strategy should process this Interest, and trigger that strategy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80607" y="234359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3788503" y="1640012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155245" y="1366818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1593943" y="109137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1227201" y="1640012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88503" y="125857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5801165" y="1641138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4221285" y="658590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91222" y="212952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591661" y="3636954"/>
            <a:ext cx="7886700" cy="27741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Dead Nonce List </a:t>
            </a:r>
            <a:r>
              <a:rPr lang="en-US" dirty="0" smtClean="0"/>
              <a:t>insert</a:t>
            </a:r>
          </a:p>
          <a:p>
            <a:pPr lvl="1"/>
            <a:r>
              <a:rPr lang="en-US" dirty="0" smtClean="0"/>
              <a:t>Dead Nonce List insertion is needed if:</a:t>
            </a:r>
          </a:p>
          <a:p>
            <a:pPr lvl="2"/>
            <a:r>
              <a:rPr lang="en-US" dirty="0" smtClean="0"/>
              <a:t>Interest is </a:t>
            </a:r>
            <a:r>
              <a:rPr lang="en-US" dirty="0" err="1" smtClean="0"/>
              <a:t>unsatisified</a:t>
            </a:r>
            <a:r>
              <a:rPr lang="en-US" dirty="0" smtClean="0"/>
              <a:t>, OR</a:t>
            </a:r>
          </a:p>
          <a:p>
            <a:pPr lvl="2"/>
            <a:r>
              <a:rPr lang="en-US" dirty="0" smtClean="0"/>
              <a:t>Interest has </a:t>
            </a:r>
            <a:r>
              <a:rPr lang="en-US" dirty="0" err="1" smtClean="0"/>
              <a:t>MustBeFresh</a:t>
            </a:r>
            <a:r>
              <a:rPr lang="en-US" dirty="0" smtClean="0"/>
              <a:t>=yes and Data </a:t>
            </a:r>
            <a:r>
              <a:rPr lang="en-US" dirty="0" err="1" smtClean="0"/>
              <a:t>FreshnessPeriod</a:t>
            </a:r>
            <a:r>
              <a:rPr lang="en-US" dirty="0" smtClean="0"/>
              <a:t> is shorter than 6 seconds</a:t>
            </a:r>
          </a:p>
          <a:p>
            <a:pPr lvl="1"/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4500" y="-59782"/>
            <a:ext cx="5622500" cy="840960"/>
          </a:xfrm>
        </p:spPr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12246" y="1345938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187336" y="22723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8667" y="16194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2" name="Straight Arrow Connector 11"/>
          <p:cNvCxnSpPr>
            <a:stCxn id="6" idx="2"/>
            <a:endCxn id="41" idx="0"/>
          </p:cNvCxnSpPr>
          <p:nvPr/>
        </p:nvCxnSpPr>
        <p:spPr>
          <a:xfrm flipH="1">
            <a:off x="1197725" y="2443218"/>
            <a:ext cx="11801" cy="17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7800" y="164392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18" name="Straight Arrow Connector 17"/>
          <p:cNvCxnSpPr>
            <a:stCxn id="6" idx="3"/>
            <a:endCxn id="16" idx="1"/>
          </p:cNvCxnSpPr>
          <p:nvPr/>
        </p:nvCxnSpPr>
        <p:spPr>
          <a:xfrm>
            <a:off x="2306806" y="1894578"/>
            <a:ext cx="820994" cy="2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7330990" y="491923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8814" y="170378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872179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mark PIT satisfied</a:t>
            </a:r>
          </a:p>
        </p:txBody>
      </p:sp>
      <p:cxnSp>
        <p:nvCxnSpPr>
          <p:cNvPr id="34" name="Elbow Connector 33"/>
          <p:cNvCxnSpPr>
            <a:stCxn id="50" idx="2"/>
            <a:endCxn id="31" idx="1"/>
          </p:cNvCxnSpPr>
          <p:nvPr/>
        </p:nvCxnSpPr>
        <p:spPr>
          <a:xfrm rot="5400000">
            <a:off x="2974973" y="1569303"/>
            <a:ext cx="829292" cy="5034879"/>
          </a:xfrm>
          <a:prstGeom prst="bentConnector4">
            <a:avLst>
              <a:gd name="adj1" fmla="val 16615"/>
              <a:gd name="adj2" fmla="val 104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7677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 to now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2518099" y="4501388"/>
            <a:ext cx="539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5212853" y="1394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 flipV="1">
            <a:off x="4773720" y="1911769"/>
            <a:ext cx="439133" cy="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15136" y="1591840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PIT entry</a:t>
            </a:r>
          </a:p>
        </p:txBody>
      </p:sp>
      <p:cxnSp>
        <p:nvCxnSpPr>
          <p:cNvPr id="24" name="Straight Arrow Connector 23"/>
          <p:cNvCxnSpPr>
            <a:stCxn id="33" idx="1"/>
            <a:endCxn id="6" idx="0"/>
          </p:cNvCxnSpPr>
          <p:nvPr/>
        </p:nvCxnSpPr>
        <p:spPr>
          <a:xfrm flipH="1">
            <a:off x="1209526" y="1040324"/>
            <a:ext cx="682806" cy="30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4914976" y="4047271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55" idx="1"/>
          </p:cNvCxnSpPr>
          <p:nvPr/>
        </p:nvCxnSpPr>
        <p:spPr>
          <a:xfrm>
            <a:off x="5067376" y="4564178"/>
            <a:ext cx="246086" cy="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Predefined Process 40"/>
          <p:cNvSpPr/>
          <p:nvPr/>
        </p:nvSpPr>
        <p:spPr>
          <a:xfrm>
            <a:off x="374765" y="2621693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45" name="Straight Arrow Connector 44"/>
          <p:cNvCxnSpPr>
            <a:stCxn id="36" idx="2"/>
            <a:endCxn id="47" idx="0"/>
          </p:cNvCxnSpPr>
          <p:nvPr/>
        </p:nvCxnSpPr>
        <p:spPr>
          <a:xfrm>
            <a:off x="3880637" y="4775708"/>
            <a:ext cx="0" cy="54783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54389" y="495421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sp>
        <p:nvSpPr>
          <p:cNvPr id="33" name="Flowchart: Decision 32"/>
          <p:cNvSpPr/>
          <p:nvPr/>
        </p:nvSpPr>
        <p:spPr>
          <a:xfrm>
            <a:off x="1892332" y="49168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4086893" y="104032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464" y="70008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9352" y="842957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5" name="Straight Arrow Connector 14"/>
          <p:cNvCxnSpPr>
            <a:stCxn id="7" idx="3"/>
            <a:endCxn id="33" idx="0"/>
          </p:cNvCxnSpPr>
          <p:nvPr/>
        </p:nvCxnSpPr>
        <p:spPr>
          <a:xfrm flipV="1">
            <a:off x="1833256" y="491684"/>
            <a:ext cx="1156356" cy="9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208893" y="2855739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dirty="0" smtClean="0"/>
              <a:t>before</a:t>
            </a:r>
            <a:r>
              <a:rPr lang="zh-CN" altLang="en-US" dirty="0" smtClean="0"/>
              <a:t> </a:t>
            </a:r>
            <a:r>
              <a:rPr lang="en-US" altLang="zh-CN" dirty="0" smtClean="0"/>
              <a:t>satisfy</a:t>
            </a:r>
            <a:r>
              <a:rPr lang="zh-CN" altLang="en-US" dirty="0" smtClean="0"/>
              <a:t> </a:t>
            </a:r>
            <a:r>
              <a:rPr lang="en-US" altLang="zh-CN" dirty="0" smtClean="0"/>
              <a:t>Interest</a:t>
            </a:r>
            <a:endParaRPr lang="en-US" dirty="0"/>
          </a:p>
        </p:txBody>
      </p:sp>
      <p:sp>
        <p:nvSpPr>
          <p:cNvPr id="47" name="Flowchart: Predefined Process 46"/>
          <p:cNvSpPr/>
          <p:nvPr/>
        </p:nvSpPr>
        <p:spPr>
          <a:xfrm>
            <a:off x="3057677" y="53235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50" idx="3"/>
            <a:endCxn id="49" idx="1"/>
          </p:cNvCxnSpPr>
          <p:nvPr/>
        </p:nvCxnSpPr>
        <p:spPr>
          <a:xfrm>
            <a:off x="7004338" y="312345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71080" y="285026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0" name="Flowchart: Decision 49"/>
          <p:cNvSpPr/>
          <p:nvPr/>
        </p:nvSpPr>
        <p:spPr>
          <a:xfrm>
            <a:off x="4809778" y="257481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004338" y="2742020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65" name="Elbow Connector 64"/>
          <p:cNvCxnSpPr>
            <a:stCxn id="26" idx="3"/>
            <a:endCxn id="44" idx="0"/>
          </p:cNvCxnSpPr>
          <p:nvPr/>
        </p:nvCxnSpPr>
        <p:spPr>
          <a:xfrm flipH="1">
            <a:off x="3306173" y="1978103"/>
            <a:ext cx="4678561" cy="877636"/>
          </a:xfrm>
          <a:prstGeom prst="bentConnector4">
            <a:avLst>
              <a:gd name="adj1" fmla="val -4886"/>
              <a:gd name="adj2" fmla="val 6562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2"/>
            <a:endCxn id="31" idx="1"/>
          </p:cNvCxnSpPr>
          <p:nvPr/>
        </p:nvCxnSpPr>
        <p:spPr>
          <a:xfrm rot="5400000">
            <a:off x="3981867" y="289215"/>
            <a:ext cx="1102486" cy="7321861"/>
          </a:xfrm>
          <a:prstGeom prst="bentConnector4">
            <a:avLst>
              <a:gd name="adj1" fmla="val 37559"/>
              <a:gd name="adj2" fmla="val 103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49711" y="94474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20514" y="229930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441453" y="34734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5" name="Flowchart: Decision 49"/>
          <p:cNvSpPr/>
          <p:nvPr/>
        </p:nvSpPr>
        <p:spPr>
          <a:xfrm>
            <a:off x="5313462" y="3994060"/>
            <a:ext cx="2222297" cy="1153096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Only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one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PIT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entry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is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matched</a:t>
            </a:r>
            <a:endParaRPr lang="en-US" sz="1600" dirty="0"/>
          </a:p>
        </p:txBody>
      </p:sp>
      <p:cxnSp>
        <p:nvCxnSpPr>
          <p:cNvPr id="56" name="Straight Arrow Connector 55"/>
          <p:cNvCxnSpPr>
            <a:stCxn id="55" idx="2"/>
          </p:cNvCxnSpPr>
          <p:nvPr/>
        </p:nvCxnSpPr>
        <p:spPr>
          <a:xfrm>
            <a:off x="6424611" y="5147156"/>
            <a:ext cx="25063" cy="6016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55" idx="3"/>
            <a:endCxn id="19" idx="0"/>
          </p:cNvCxnSpPr>
          <p:nvPr/>
        </p:nvCxnSpPr>
        <p:spPr>
          <a:xfrm>
            <a:off x="7535759" y="4570608"/>
            <a:ext cx="618191" cy="34862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053944" y="5250747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49060" y="417728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5364534" y="5693207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en-US" dirty="0"/>
              <a:t>fter</a:t>
            </a:r>
            <a:r>
              <a:rPr lang="zh-CN" altLang="en-US" dirty="0"/>
              <a:t> </a:t>
            </a:r>
            <a:r>
              <a:rPr lang="en-US" altLang="zh-CN" dirty="0"/>
              <a:t>receive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44" idx="3"/>
            <a:endCxn id="50" idx="1"/>
          </p:cNvCxnSpPr>
          <p:nvPr/>
        </p:nvCxnSpPr>
        <p:spPr>
          <a:xfrm flipV="1">
            <a:off x="4403453" y="3123456"/>
            <a:ext cx="406325" cy="660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Data</a:t>
            </a:r>
            <a:r>
              <a:rPr lang="zh-CN" altLang="en-US" dirty="0" smtClean="0"/>
              <a:t> </a:t>
            </a:r>
            <a:r>
              <a:rPr lang="en-US" dirty="0" smtClean="0"/>
              <a:t>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</a:t>
            </a:r>
            <a:r>
              <a:rPr lang="en-US" dirty="0" smtClean="0"/>
              <a:t>entry, </a:t>
            </a:r>
            <a:r>
              <a:rPr lang="en-US" dirty="0" smtClean="0"/>
              <a:t>determine which strategy should process this Data, and trigger that strategy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Strategies</a:t>
            </a:r>
            <a:r>
              <a:rPr lang="zh-CN" altLang="en-US" dirty="0" smtClean="0"/>
              <a:t> </a:t>
            </a:r>
            <a:r>
              <a:rPr lang="en-US" altLang="zh-CN" dirty="0" smtClean="0"/>
              <a:t>can</a:t>
            </a:r>
            <a:r>
              <a:rPr lang="zh-CN" altLang="en-US" dirty="0" smtClean="0"/>
              <a:t> </a:t>
            </a:r>
            <a:r>
              <a:rPr lang="en-US" altLang="zh-CN" dirty="0" smtClean="0"/>
              <a:t>use</a:t>
            </a:r>
            <a:r>
              <a:rPr lang="zh-CN" altLang="en-US" dirty="0" smtClean="0"/>
              <a:t> </a:t>
            </a:r>
            <a:r>
              <a:rPr lang="en-US" altLang="zh-CN" dirty="0"/>
              <a:t>strategy::</a:t>
            </a:r>
            <a:r>
              <a:rPr lang="en-US" altLang="zh-CN" dirty="0" err="1" smtClean="0"/>
              <a:t>sendDataToAll</a:t>
            </a:r>
            <a:r>
              <a:rPr lang="zh-CN" altLang="en-US" dirty="0" smtClean="0"/>
              <a:t> </a:t>
            </a:r>
            <a:r>
              <a:rPr lang="en-US" altLang="zh-CN" dirty="0" smtClean="0"/>
              <a:t>helper</a:t>
            </a:r>
            <a:r>
              <a:rPr lang="zh-CN" altLang="en-US" dirty="0" smtClean="0"/>
              <a:t> 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send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all</a:t>
            </a:r>
            <a:r>
              <a:rPr lang="zh-CN" altLang="en-US" dirty="0" smtClean="0"/>
              <a:t> </a:t>
            </a:r>
            <a:r>
              <a:rPr lang="en-US" altLang="zh-CN" dirty="0" smtClean="0"/>
              <a:t>matched</a:t>
            </a:r>
            <a:r>
              <a:rPr lang="zh-CN" altLang="en-US" dirty="0" smtClean="0"/>
              <a:t> </a:t>
            </a:r>
            <a:r>
              <a:rPr lang="en-US" altLang="zh-CN" dirty="0" smtClean="0"/>
              <a:t>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Faces</a:t>
            </a:r>
            <a:r>
              <a:rPr lang="en-US" altLang="zh-CN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3142798" y="173537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0078" y="284516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7118" y="323737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4240078" y="283265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337358" y="228401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573352" y="228401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0859" y="19146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11852" y="209935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93397" y="31076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5639317" y="3381936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06059" y="310761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949335" y="180698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1497163" y="2355629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4143895" y="2368019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95457" y="19986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9901" y="216940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3281174" y="2669711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6615" y="28212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trategy</a:t>
            </a:r>
            <a:r>
              <a:rPr lang="en-US" dirty="0"/>
              <a:t>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18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point-to-point face?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Strategy: </a:t>
            </a:r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19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</a:t>
            </a:r>
            <a:r>
              <a:rPr lang="en-US" altLang="zh-CN" sz="1600" dirty="0" smtClean="0"/>
              <a:t>-to-point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face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Overview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Forwarding consists of pipelines and strategies</a:t>
            </a:r>
          </a:p>
          <a:p>
            <a:r>
              <a:rPr lang="en-US" sz="2400" dirty="0" smtClean="0"/>
              <a:t>Pipeline: a series of steps that operate on a packet or a PIT entry</a:t>
            </a:r>
          </a:p>
          <a:p>
            <a:r>
              <a:rPr lang="en-US" sz="2400" dirty="0" smtClean="0"/>
              <a:t>Strategy: a decision maker on whether, when, and where to forward an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07982" y="278611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007982" y="21061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7982" y="414604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07982" y="346607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07982" y="482601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40460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40184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84273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4832573" y="3983722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3507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Strategy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 </a:t>
            </a:r>
            <a:r>
              <a:rPr lang="en-US" sz="1200" dirty="0" smtClean="0"/>
              <a:t>after </a:t>
            </a:r>
            <a:r>
              <a:rPr lang="en-US" sz="1200" dirty="0"/>
              <a:t>receive Interest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75049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90638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21106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890198" y="46824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 smtClean="0"/>
              <a:t>before </a:t>
            </a:r>
            <a:r>
              <a:rPr lang="en-US" sz="1200" dirty="0"/>
              <a:t>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79484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111927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</p:cNvCxnSpPr>
          <p:nvPr/>
        </p:nvCxnSpPr>
        <p:spPr>
          <a:xfrm flipV="1">
            <a:off x="420667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20667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707638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expiry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41" idx="3"/>
            <a:endCxn id="50" idx="0"/>
          </p:cNvCxnSpPr>
          <p:nvPr/>
        </p:nvCxnSpPr>
        <p:spPr>
          <a:xfrm>
            <a:off x="6460761" y="1643813"/>
            <a:ext cx="900317" cy="15272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312209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647761" y="3234691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</a:t>
            </a:r>
            <a:r>
              <a:rPr lang="en-US" sz="1200" dirty="0" smtClean="0"/>
              <a:t>finalize</a:t>
            </a:r>
            <a:endParaRPr lang="en-US" sz="1200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75049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miss</a:t>
            </a:r>
            <a:endParaRPr lang="en-US" sz="1200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75049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hit</a:t>
            </a:r>
            <a:endParaRPr lang="en-US" sz="1200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114526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81793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40184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83507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sz="1200" dirty="0" smtClean="0"/>
              <a:t>after </a:t>
            </a:r>
            <a:r>
              <a:rPr lang="en-US" sz="1200" dirty="0"/>
              <a:t>receive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84273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outgoing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77344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420667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420667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51579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zh-CN" altLang="en-US" sz="1200" dirty="0" smtClean="0"/>
              <a:t> </a:t>
            </a:r>
            <a:r>
              <a:rPr lang="en-US" altLang="zh-CN" sz="1200" dirty="0"/>
              <a:t>a</a:t>
            </a:r>
            <a:r>
              <a:rPr lang="en-US" sz="1200" dirty="0" smtClean="0"/>
              <a:t>fter </a:t>
            </a:r>
            <a:r>
              <a:rPr lang="en-US" altLang="zh-CN" sz="1200" dirty="0" smtClean="0"/>
              <a:t>Cs</a:t>
            </a:r>
            <a:r>
              <a:rPr lang="zh-CN" altLang="en-US" sz="1200" dirty="0" smtClean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312209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826438" y="455040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Strategy</a:t>
            </a:r>
            <a:r>
              <a:rPr lang="en-US" altLang="zh-CN" sz="1200" dirty="0"/>
              <a:t>:</a:t>
            </a:r>
            <a:r>
              <a:rPr lang="zh-CN" altLang="en-US" sz="1200" dirty="0"/>
              <a:t> </a:t>
            </a:r>
            <a:r>
              <a:rPr lang="en-US" altLang="zh-CN" sz="1200" dirty="0"/>
              <a:t>a</a:t>
            </a:r>
            <a:r>
              <a:rPr lang="en-US" sz="1200" dirty="0" smtClean="0"/>
              <a:t>fter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receive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Data</a:t>
            </a:r>
            <a:endParaRPr lang="en-US" sz="1200" dirty="0"/>
          </a:p>
        </p:txBody>
      </p:sp>
      <p:cxnSp>
        <p:nvCxnSpPr>
          <p:cNvPr id="43" name="Elbow Connector 42"/>
          <p:cNvCxnSpPr>
            <a:stCxn id="7" idx="3"/>
            <a:endCxn id="9" idx="1"/>
          </p:cNvCxnSpPr>
          <p:nvPr/>
        </p:nvCxnSpPr>
        <p:spPr>
          <a:xfrm flipV="1">
            <a:off x="1773446" y="4166602"/>
            <a:ext cx="3059127" cy="245987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>
            <a:off x="1773446" y="4412589"/>
            <a:ext cx="3052992" cy="320692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21" idx="0"/>
          </p:cNvCxnSpPr>
          <p:nvPr/>
        </p:nvCxnSpPr>
        <p:spPr>
          <a:xfrm flipH="1">
            <a:off x="2575998" y="4409440"/>
            <a:ext cx="2272" cy="27304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77344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873918" y="1460933"/>
            <a:ext cx="1586843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Strategy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update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PIT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entry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expiry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timer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sz="1600" dirty="0"/>
              <a:t>detect </a:t>
            </a:r>
            <a:r>
              <a:rPr lang="en-US" sz="1600" dirty="0" smtClean="0"/>
              <a:t>duplicate Nonce</a:t>
            </a:r>
            <a:br>
              <a:rPr lang="en-US" sz="1600" dirty="0" smtClean="0"/>
            </a:br>
            <a:r>
              <a:rPr lang="en-US" sz="1600" dirty="0" smtClean="0"/>
              <a:t>in PIT entry</a:t>
            </a:r>
            <a:endParaRPr lang="en-US" sz="1600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5997242" y="2712377"/>
            <a:ext cx="2337621" cy="670053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 flipH="1">
            <a:off x="7156172" y="3382430"/>
            <a:ext cx="9881" cy="20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1532" y="1923466"/>
            <a:ext cx="704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ContentStore</a:t>
            </a:r>
            <a:r>
              <a:rPr lang="en-US" sz="1600" dirty="0" smtClean="0"/>
              <a:t> miss</a:t>
            </a:r>
            <a:endParaRPr lang="en-US" sz="1600" dirty="0"/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ContentStore</a:t>
            </a:r>
            <a:r>
              <a:rPr lang="en-US" sz="1600" dirty="0" smtClean="0"/>
              <a:t> hit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584413" y="2274912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9881" cy="892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sz="1600" dirty="0"/>
              <a:t>detect </a:t>
            </a:r>
            <a:r>
              <a:rPr lang="en-US" sz="1600" dirty="0" smtClean="0"/>
              <a:t>duplicate Nonce</a:t>
            </a:r>
            <a:br>
              <a:rPr lang="en-US" sz="1600" dirty="0" smtClean="0"/>
            </a:br>
            <a:r>
              <a:rPr lang="en-US" sz="1600" dirty="0" smtClean="0"/>
              <a:t>with Dead Nonce List</a:t>
            </a:r>
            <a:endParaRPr lang="en-US" sz="1600" dirty="0"/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2"/>
          </p:cNvCxnSpPr>
          <p:nvPr/>
        </p:nvCxnSpPr>
        <p:spPr>
          <a:xfrm flipH="1" flipV="1">
            <a:off x="2593752" y="2262020"/>
            <a:ext cx="36343" cy="28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smtClean="0"/>
              <a:t>reaching producer</a:t>
            </a:r>
          </a:p>
          <a:p>
            <a:pPr algn="ctr"/>
            <a:r>
              <a:rPr lang="en-US" sz="1600" dirty="0" smtClean="0"/>
              <a:t>region?</a:t>
            </a:r>
            <a:endParaRPr lang="en-US" sz="1600" dirty="0"/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strip forwarding hint</a:t>
            </a:r>
            <a:endParaRPr lang="en-US" sz="1600" dirty="0"/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3047404"/>
            <a:ext cx="297684" cy="23834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8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17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</a:t>
            </a:r>
            <a:r>
              <a:rPr lang="en-US" sz="2000" dirty="0"/>
              <a:t>the </a:t>
            </a:r>
            <a:r>
              <a:rPr lang="en-US" sz="2000" dirty="0" err="1" smtClean="0"/>
              <a:t>Name+Nonce</a:t>
            </a:r>
            <a:r>
              <a:rPr lang="en-US" sz="2000" dirty="0" smtClean="0"/>
              <a:t> </a:t>
            </a:r>
            <a:r>
              <a:rPr lang="en-US" sz="2000" dirty="0"/>
              <a:t>of the incoming Interest </a:t>
            </a:r>
            <a:r>
              <a:rPr lang="en-US" sz="2000" dirty="0" smtClean="0"/>
              <a:t>appear </a:t>
            </a:r>
            <a:r>
              <a:rPr lang="en-US" sz="2000" dirty="0"/>
              <a:t>in Dead Nonce </a:t>
            </a:r>
            <a:r>
              <a:rPr lang="en-US" sz="2000" dirty="0" smtClean="0"/>
              <a:t>List, or any </a:t>
            </a:r>
            <a:r>
              <a:rPr lang="en-US" sz="2000" dirty="0" err="1" smtClean="0"/>
              <a:t>InRecord</a:t>
            </a:r>
            <a:r>
              <a:rPr lang="en-US" sz="2000" dirty="0" smtClean="0"/>
              <a:t> or </a:t>
            </a:r>
            <a:r>
              <a:rPr lang="en-US" sz="2000" dirty="0" err="1" smtClean="0"/>
              <a:t>OutRecord</a:t>
            </a:r>
            <a:r>
              <a:rPr lang="en-US" sz="2000" dirty="0" smtClean="0"/>
              <a:t> in PIT entry contains the same Nonce as the incoming Interest, a duplicate Nonce is detected.</a:t>
            </a:r>
          </a:p>
          <a:p>
            <a:pPr lvl="1"/>
            <a:r>
              <a:rPr lang="en-US" sz="1800" dirty="0" smtClean="0"/>
              <a:t>If the duplicate Nonce is found in </a:t>
            </a:r>
            <a:r>
              <a:rPr lang="en-US" sz="1800" dirty="0" err="1" smtClean="0"/>
              <a:t>InRecord</a:t>
            </a:r>
            <a:r>
              <a:rPr lang="en-US" sz="1800" dirty="0" smtClean="0"/>
              <a:t> only, this is a multi-path arrival, and not a loop.</a:t>
            </a:r>
          </a:p>
          <a:p>
            <a:pPr lvl="1"/>
            <a:r>
              <a:rPr lang="en-US" sz="1800" dirty="0" smtClean="0"/>
              <a:t>If the duplicate Nonce is found in </a:t>
            </a:r>
            <a:r>
              <a:rPr lang="en-US" sz="1800" dirty="0" err="1" smtClean="0"/>
              <a:t>OutRecord</a:t>
            </a:r>
            <a:r>
              <a:rPr lang="en-US" sz="1800" dirty="0" smtClean="0"/>
              <a:t> or Dead Nonce Table, this is either a multi-path arrival or a loop, and these two reasons are indistinguishable</a:t>
            </a:r>
            <a:r>
              <a:rPr lang="en-US" sz="1800" dirty="0" smtClean="0"/>
              <a:t>.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Nonce is later recorded on an </a:t>
            </a:r>
            <a:r>
              <a:rPr lang="en-US" sz="2000" dirty="0" err="1" smtClean="0"/>
              <a:t>InRecord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Process an Interest that has been considered looped.</a:t>
            </a:r>
          </a:p>
          <a:p>
            <a:r>
              <a:rPr lang="en-US" sz="2000" dirty="0"/>
              <a:t>Keep this simple for now: unconditionally send </a:t>
            </a:r>
            <a:r>
              <a:rPr lang="en-US" sz="2000" dirty="0" err="1"/>
              <a:t>Nack</a:t>
            </a:r>
            <a:r>
              <a:rPr lang="en-US" sz="2000" dirty="0"/>
              <a:t>-Duplicate when duplicate Nonce is detected.</a:t>
            </a:r>
          </a:p>
          <a:p>
            <a:r>
              <a:rPr lang="en-US" sz="2000" dirty="0"/>
              <a:t>Don't enter outgoing </a:t>
            </a:r>
            <a:r>
              <a:rPr lang="en-US" sz="2000" dirty="0" err="1"/>
              <a:t>Nack</a:t>
            </a:r>
            <a:r>
              <a:rPr lang="en-US" sz="2000" dirty="0"/>
              <a:t> pipeline: in-record isn't inserted yet.</a:t>
            </a:r>
          </a:p>
          <a:p>
            <a:r>
              <a:rPr lang="en-US" sz="2000" dirty="0"/>
              <a:t>In the future, strategy could be invoked, because duplicate Nonce may be multi-path arrival instead of loop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point-to-point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face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33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97191" y="279129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now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96220" y="2048289"/>
            <a:ext cx="23931" cy="7430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07735" y="2224108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11" idx="1"/>
          </p:cNvCxnSpPr>
          <p:nvPr/>
        </p:nvCxnSpPr>
        <p:spPr>
          <a:xfrm flipV="1">
            <a:off x="4643111" y="3056915"/>
            <a:ext cx="844878" cy="8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73260" y="149964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 flipV="1">
            <a:off x="1689166" y="3065610"/>
            <a:ext cx="1308025" cy="1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487989" y="27825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r>
              <a:rPr lang="en-US" altLang="zh-CN" dirty="0" smtClean="0"/>
              <a:t>: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en-US" dirty="0" smtClean="0"/>
              <a:t>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CS</a:t>
            </a:r>
            <a:r>
              <a:rPr lang="zh-CN" altLang="en-US" dirty="0" smtClean="0"/>
              <a:t> </a:t>
            </a:r>
            <a:r>
              <a:rPr lang="en-US" altLang="zh-CN" dirty="0" smtClean="0"/>
              <a:t>hit</a:t>
            </a:r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3957605"/>
            <a:ext cx="7886700" cy="22193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Dispatch matched</a:t>
            </a:r>
            <a:r>
              <a:rPr lang="zh-CN" altLang="en-US" sz="2400" dirty="0"/>
              <a:t> </a:t>
            </a:r>
            <a:r>
              <a:rPr lang="en-US" sz="2400" dirty="0"/>
              <a:t>Data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CS</a:t>
            </a:r>
            <a:r>
              <a:rPr lang="zh-CN" altLang="en-US" sz="2400" dirty="0"/>
              <a:t> </a:t>
            </a:r>
            <a:r>
              <a:rPr lang="en-US" sz="2400" dirty="0"/>
              <a:t>to strategy</a:t>
            </a:r>
            <a:endParaRPr lang="en-US" sz="2400" dirty="0" smtClean="0"/>
          </a:p>
          <a:p>
            <a:pPr lvl="1"/>
            <a:r>
              <a:rPr lang="en-US" sz="2000" dirty="0" smtClean="0"/>
              <a:t>Given PIT entry and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incoming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Interest</a:t>
            </a:r>
            <a:r>
              <a:rPr lang="en-US" sz="2000" dirty="0" smtClean="0"/>
              <a:t>, determine which strategy should process this matched</a:t>
            </a:r>
            <a:r>
              <a:rPr lang="zh-CN" altLang="en-US" sz="2000" dirty="0" smtClean="0"/>
              <a:t> </a:t>
            </a:r>
            <a:r>
              <a:rPr lang="en-US" sz="2000" dirty="0" smtClean="0"/>
              <a:t>Data, and trigger that strategy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829</Words>
  <Application>Microsoft Macintosh PowerPoint</Application>
  <PresentationFormat>On-screen Show (4:3)</PresentationFormat>
  <Paragraphs>222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ContentStore miss pipeline</vt:lpstr>
      <vt:lpstr>outgoing Interest pipeline</vt:lpstr>
      <vt:lpstr>Interest finalize pipeline</vt:lpstr>
      <vt:lpstr>incoming Data pipeline</vt:lpstr>
      <vt:lpstr>Dispatch incoming Data to strategy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2018-02-27T23:45:00Z</dcterms:modified>
</cp:coreProperties>
</file>