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27"/>
  </p:notesMasterIdLst>
  <p:sldIdLst>
    <p:sldId id="256" r:id="rId2"/>
    <p:sldId id="307" r:id="rId3"/>
    <p:sldId id="365" r:id="rId4"/>
    <p:sldId id="366" r:id="rId5"/>
    <p:sldId id="309" r:id="rId6"/>
    <p:sldId id="308" r:id="rId7"/>
    <p:sldId id="370" r:id="rId8"/>
    <p:sldId id="359" r:id="rId9"/>
    <p:sldId id="374" r:id="rId10"/>
    <p:sldId id="381" r:id="rId11"/>
    <p:sldId id="373" r:id="rId12"/>
    <p:sldId id="375" r:id="rId13"/>
    <p:sldId id="310" r:id="rId14"/>
    <p:sldId id="311" r:id="rId15"/>
    <p:sldId id="321" r:id="rId16"/>
    <p:sldId id="371" r:id="rId17"/>
    <p:sldId id="372" r:id="rId18"/>
    <p:sldId id="322" r:id="rId19"/>
    <p:sldId id="382" r:id="rId20"/>
    <p:sldId id="368" r:id="rId21"/>
    <p:sldId id="316" r:id="rId22"/>
    <p:sldId id="317" r:id="rId23"/>
    <p:sldId id="318" r:id="rId24"/>
    <p:sldId id="379" r:id="rId25"/>
    <p:sldId id="3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^" id="{0023B90C-A4F9-4F07-860B-0F78750CC2C2}">
          <p14:sldIdLst>
            <p14:sldId id="256"/>
            <p14:sldId id="307"/>
            <p14:sldId id="365"/>
            <p14:sldId id="366"/>
            <p14:sldId id="309"/>
          </p14:sldIdLst>
        </p14:section>
        <p14:section name="Interest pipelines" id="{BA347323-D8AB-466B-81CC-1F70513DE0EF}">
          <p14:sldIdLst>
            <p14:sldId id="308"/>
            <p14:sldId id="370"/>
            <p14:sldId id="359"/>
            <p14:sldId id="374"/>
            <p14:sldId id="381"/>
            <p14:sldId id="373"/>
            <p14:sldId id="375"/>
            <p14:sldId id="310"/>
            <p14:sldId id="311"/>
            <p14:sldId id="321"/>
            <p14:sldId id="371"/>
            <p14:sldId id="372"/>
          </p14:sldIdLst>
        </p14:section>
        <p14:section name="Data pipelines" id="{2D6B835F-26FB-4FFC-9431-0DE1DFED2B4C}">
          <p14:sldIdLst>
            <p14:sldId id="322"/>
            <p14:sldId id="382"/>
            <p14:sldId id="368"/>
            <p14:sldId id="316"/>
            <p14:sldId id="317"/>
            <p14:sldId id="318"/>
          </p14:sldIdLst>
        </p14:section>
        <p14:section name="Nack pipelines" id="{D55A7433-8EEF-4145-8DFF-AC48432BEDE6}">
          <p14:sldIdLst>
            <p14:sldId id="379"/>
            <p14:sldId id="380"/>
          </p14:sldIdLst>
        </p14:section>
        <p14:section name="$" id="{694448DF-DA8B-4E85-BCC5-4D856F0F8AAF}">
          <p14:sldIdLst/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62" autoAdjust="0"/>
    <p:restoredTop sz="94674"/>
  </p:normalViewPr>
  <p:slideViewPr>
    <p:cSldViewPr snapToGrid="0">
      <p:cViewPr>
        <p:scale>
          <a:sx n="76" d="100"/>
          <a:sy n="76" d="100"/>
        </p:scale>
        <p:origin x="-2032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3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0F774-64BB-435A-BF3C-7C317EFEE605}" type="datetimeFigureOut">
              <a:rPr lang="en-US" smtClean="0"/>
              <a:t>2/26/18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31D4F-00E2-435E-838C-7ECAAFE82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2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31D4F-00E2-435E-838C-7ECAAFE82A7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844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31D4F-00E2-435E-838C-7ECAAFE82A7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78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EAD5-C96C-4AFB-B38D-9DDF52BC857A}" type="datetime1">
              <a:rPr lang="en-US" smtClean="0"/>
              <a:t>2/26/18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78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F708-6724-4458-9F28-5C553DBEB536}" type="datetime1">
              <a:rPr lang="en-US" smtClean="0"/>
              <a:t>2/26/18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997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474B7-6474-4EF6-85A8-A77A46196608}" type="datetime1">
              <a:rPr lang="en-US" smtClean="0"/>
              <a:t>2/26/18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10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E8C9B-06F4-4520-ADC9-E7FBE669F53E}" type="datetime1">
              <a:rPr lang="en-US" smtClean="0"/>
              <a:t>2/26/18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159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6B27-7C65-42E1-B3E5-969E50A85B91}" type="datetime1">
              <a:rPr lang="en-US" smtClean="0"/>
              <a:t>2/26/18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879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D09C7-0BB9-4D0C-8A47-E6298FF52D64}" type="datetime1">
              <a:rPr lang="en-US" smtClean="0"/>
              <a:t>2/26/18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96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305F-892B-4448-94B5-AE8543A5AA60}" type="datetime1">
              <a:rPr lang="en-US" smtClean="0"/>
              <a:t>2/26/18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308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30BA-9588-41C2-BCDC-6F69C575A017}" type="datetime1">
              <a:rPr lang="en-US" smtClean="0"/>
              <a:t>2/26/18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101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5028-5E1A-4A22-B4CD-00F592470E34}" type="datetime1">
              <a:rPr lang="en-US" smtClean="0"/>
              <a:t>2/26/18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244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A02C1-97AC-47B7-BB1D-2D1807085190}" type="datetime1">
              <a:rPr lang="en-US" smtClean="0"/>
              <a:t>2/26/18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92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A605-887B-4B0B-8150-C0C44DBC6139}" type="datetime1">
              <a:rPr lang="en-US" smtClean="0"/>
              <a:t>2/26/18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840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A4524-2384-4222-A0B3-236F440C23EB}" type="datetime1">
              <a:rPr lang="en-US" smtClean="0"/>
              <a:t>2/26/18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3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NFD forwarding pipelines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 </a:t>
            </a:r>
            <a:r>
              <a:rPr lang="en-US" altLang="zh-CN" dirty="0" err="1" smtClean="0"/>
              <a:t>Junxiao</a:t>
            </a:r>
            <a:r>
              <a:rPr lang="zh-CN" altLang="en-US" dirty="0" smtClean="0"/>
              <a:t> </a:t>
            </a:r>
            <a:r>
              <a:rPr lang="en-US" altLang="zh-CN" dirty="0" smtClean="0"/>
              <a:t>Shi,</a:t>
            </a:r>
            <a:r>
              <a:rPr lang="zh-CN" altLang="en-US" dirty="0" smtClean="0"/>
              <a:t> </a:t>
            </a:r>
            <a:r>
              <a:rPr lang="en-US" altLang="zh-CN" dirty="0" smtClean="0"/>
              <a:t>Teng</a:t>
            </a:r>
            <a:r>
              <a:rPr lang="zh-CN" altLang="en-US" dirty="0" smtClean="0"/>
              <a:t> </a:t>
            </a:r>
            <a:r>
              <a:rPr lang="en-US" altLang="zh-CN" dirty="0" smtClean="0"/>
              <a:t>Liang</a:t>
            </a:r>
          </a:p>
          <a:p>
            <a:r>
              <a:rPr lang="en-US" dirty="0" smtClean="0"/>
              <a:t>201</a:t>
            </a:r>
            <a:r>
              <a:rPr lang="en-US" altLang="zh-CN" dirty="0" smtClean="0"/>
              <a:t>8</a:t>
            </a:r>
            <a:r>
              <a:rPr lang="en-US" dirty="0" smtClean="0"/>
              <a:t>-0</a:t>
            </a:r>
            <a:r>
              <a:rPr lang="en-US" altLang="zh-CN" dirty="0" smtClean="0"/>
              <a:t>2</a:t>
            </a:r>
            <a:r>
              <a:rPr lang="en-US" dirty="0" smtClean="0"/>
              <a:t>-</a:t>
            </a:r>
            <a:r>
              <a:rPr lang="en-US" altLang="zh-CN" dirty="0" smtClean="0"/>
              <a:t>26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746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Dispatch matched</a:t>
            </a:r>
            <a:r>
              <a:rPr lang="zh-CN" altLang="en-US" dirty="0" smtClean="0"/>
              <a:t> </a:t>
            </a:r>
            <a:r>
              <a:rPr lang="en-US" dirty="0" smtClean="0"/>
              <a:t>Data</a:t>
            </a:r>
            <a:r>
              <a:rPr lang="zh-CN" altLang="en-US" dirty="0" smtClean="0"/>
              <a:t> </a:t>
            </a:r>
            <a:r>
              <a:rPr lang="en-US" altLang="zh-CN" dirty="0" smtClean="0"/>
              <a:t>in</a:t>
            </a:r>
            <a:r>
              <a:rPr lang="zh-CN" altLang="en-US" dirty="0" smtClean="0"/>
              <a:t> </a:t>
            </a:r>
            <a:r>
              <a:rPr lang="en-US" altLang="zh-CN" dirty="0" smtClean="0"/>
              <a:t>CS</a:t>
            </a:r>
            <a:r>
              <a:rPr lang="zh-CN" altLang="en-US" dirty="0" smtClean="0"/>
              <a:t> </a:t>
            </a:r>
            <a:r>
              <a:rPr lang="en-US" dirty="0" smtClean="0"/>
              <a:t>to </a:t>
            </a:r>
            <a:r>
              <a:rPr lang="en-US" dirty="0" smtClean="0"/>
              <a:t>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PIT entry </a:t>
            </a:r>
            <a:r>
              <a:rPr lang="en-US" dirty="0" smtClean="0"/>
              <a:t>and</a:t>
            </a:r>
            <a:r>
              <a:rPr lang="zh-CN" altLang="en-US" dirty="0"/>
              <a:t> </a:t>
            </a:r>
            <a:r>
              <a:rPr lang="en-US" altLang="zh-CN" dirty="0" smtClean="0"/>
              <a:t>Data</a:t>
            </a:r>
            <a:r>
              <a:rPr lang="zh-CN" altLang="en-US" dirty="0" smtClean="0"/>
              <a:t> </a:t>
            </a:r>
            <a:r>
              <a:rPr lang="en-US" altLang="zh-CN" dirty="0" smtClean="0"/>
              <a:t>in</a:t>
            </a:r>
            <a:r>
              <a:rPr lang="zh-CN" altLang="en-US" dirty="0" smtClean="0"/>
              <a:t> </a:t>
            </a:r>
            <a:r>
              <a:rPr lang="en-US" altLang="zh-CN" dirty="0" smtClean="0"/>
              <a:t>CS</a:t>
            </a:r>
            <a:r>
              <a:rPr lang="en-US" dirty="0" smtClean="0"/>
              <a:t>, </a:t>
            </a:r>
            <a:r>
              <a:rPr lang="en-US" dirty="0" smtClean="0"/>
              <a:t>determine which strategy should process this </a:t>
            </a:r>
            <a:r>
              <a:rPr lang="en-US" dirty="0" smtClean="0"/>
              <a:t>Data, </a:t>
            </a:r>
            <a:r>
              <a:rPr lang="en-US" dirty="0" smtClean="0"/>
              <a:t>and trigger that strategy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4305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ContentStore miss pipeline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628650" y="1825626"/>
            <a:ext cx="7886700" cy="1851024"/>
          </a:xfrm>
        </p:spPr>
        <p:txBody>
          <a:bodyPr/>
          <a:lstStyle/>
          <a:p>
            <a:r>
              <a:rPr lang="en-US" dirty="0" smtClean="0"/>
              <a:t>This pipeline is entered when an incoming Interest</a:t>
            </a:r>
          </a:p>
          <a:p>
            <a:pPr lvl="1"/>
            <a:r>
              <a:rPr lang="en-US" dirty="0" smtClean="0"/>
              <a:t>is pending (so </a:t>
            </a:r>
            <a:r>
              <a:rPr lang="en-US" dirty="0" err="1" smtClean="0"/>
              <a:t>ContentStore</a:t>
            </a:r>
            <a:r>
              <a:rPr lang="en-US" dirty="0" smtClean="0"/>
              <a:t> lookup is unnecessary), or</a:t>
            </a:r>
          </a:p>
          <a:p>
            <a:pPr lvl="1"/>
            <a:r>
              <a:rPr lang="en-US" dirty="0" smtClean="0"/>
              <a:t>is miss from </a:t>
            </a:r>
            <a:r>
              <a:rPr lang="en-US" dirty="0" err="1" smtClean="0"/>
              <a:t>ContentStore</a:t>
            </a:r>
            <a:endParaRPr lang="en-US" dirty="0" smtClean="0"/>
          </a:p>
          <a:p>
            <a:r>
              <a:rPr lang="en-US" dirty="0" smtClean="0"/>
              <a:t>This pipeline will start forwarding the Interest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148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ContentStore miss pipeline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502047" y="1700416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</a:t>
            </a:r>
            <a:r>
              <a:rPr lang="en-US" dirty="0" err="1"/>
              <a:t>InRecord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2355046" y="1690246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set PIT </a:t>
            </a:r>
            <a:r>
              <a:rPr lang="en-US" dirty="0" smtClean="0"/>
              <a:t>expiry</a:t>
            </a:r>
            <a:r>
              <a:rPr lang="zh-CN" altLang="en-US" dirty="0" smtClean="0"/>
              <a:t> </a:t>
            </a:r>
            <a:r>
              <a:rPr lang="en-US" dirty="0" smtClean="0"/>
              <a:t>timer</a:t>
            </a:r>
            <a:endParaRPr lang="en-US" dirty="0"/>
          </a:p>
        </p:txBody>
      </p:sp>
      <p:cxnSp>
        <p:nvCxnSpPr>
          <p:cNvPr id="4" name="Straight Arrow Connector 3"/>
          <p:cNvCxnSpPr>
            <a:stCxn id="33" idx="3"/>
            <a:endCxn id="38" idx="1"/>
          </p:cNvCxnSpPr>
          <p:nvPr/>
        </p:nvCxnSpPr>
        <p:spPr>
          <a:xfrm flipV="1">
            <a:off x="2147968" y="1964566"/>
            <a:ext cx="207079" cy="101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33" idx="1"/>
          </p:cNvCxnSpPr>
          <p:nvPr/>
        </p:nvCxnSpPr>
        <p:spPr>
          <a:xfrm>
            <a:off x="247670" y="1974736"/>
            <a:ext cx="2543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38" idx="2"/>
            <a:endCxn id="16" idx="0"/>
          </p:cNvCxnSpPr>
          <p:nvPr/>
        </p:nvCxnSpPr>
        <p:spPr>
          <a:xfrm rot="5400000">
            <a:off x="2294247" y="1869847"/>
            <a:ext cx="514720" cy="125279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827928" y="4635987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invoke </a:t>
            </a:r>
            <a:r>
              <a:rPr lang="en-US" dirty="0" smtClean="0"/>
              <a:t>incoming Interest callback</a:t>
            </a:r>
            <a:endParaRPr lang="en-US" dirty="0"/>
          </a:p>
        </p:txBody>
      </p:sp>
      <p:sp>
        <p:nvSpPr>
          <p:cNvPr id="16" name="Flowchart: Decision 15"/>
          <p:cNvSpPr/>
          <p:nvPr/>
        </p:nvSpPr>
        <p:spPr>
          <a:xfrm>
            <a:off x="827928" y="2753606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dirty="0" smtClean="0"/>
              <a:t>has</a:t>
            </a:r>
            <a:br>
              <a:rPr lang="en-US" dirty="0" smtClean="0"/>
            </a:br>
            <a:r>
              <a:rPr lang="en-US" dirty="0" err="1" smtClean="0"/>
              <a:t>NextHopFaceId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7" name="Flowchart: Predefined Process 16"/>
          <p:cNvSpPr/>
          <p:nvPr/>
        </p:nvSpPr>
        <p:spPr>
          <a:xfrm>
            <a:off x="3686270" y="463598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outgoing Interest</a:t>
            </a:r>
            <a:endParaRPr lang="en-US" dirty="0"/>
          </a:p>
        </p:txBody>
      </p:sp>
      <p:sp>
        <p:nvSpPr>
          <p:cNvPr id="18" name="Flowchart: Decision 17"/>
          <p:cNvSpPr/>
          <p:nvPr/>
        </p:nvSpPr>
        <p:spPr>
          <a:xfrm>
            <a:off x="3411950" y="2753606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dirty="0" smtClean="0"/>
              <a:t>chosen</a:t>
            </a:r>
            <a:br>
              <a:rPr lang="en-US" dirty="0" smtClean="0"/>
            </a:br>
            <a:r>
              <a:rPr lang="en-US" dirty="0" err="1" smtClean="0"/>
              <a:t>NextHop</a:t>
            </a:r>
            <a:r>
              <a:rPr lang="en-US" dirty="0" smtClean="0"/>
              <a:t> face</a:t>
            </a:r>
            <a:br>
              <a:rPr lang="en-US" dirty="0" smtClean="0"/>
            </a:br>
            <a:r>
              <a:rPr lang="en-US" dirty="0" smtClean="0"/>
              <a:t>exists?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74127" y="3117580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(drop)</a:t>
            </a:r>
            <a:endParaRPr lang="en-US" dirty="0"/>
          </a:p>
        </p:txBody>
      </p:sp>
      <p:cxnSp>
        <p:nvCxnSpPr>
          <p:cNvPr id="8" name="Straight Arrow Connector 7"/>
          <p:cNvCxnSpPr>
            <a:stCxn id="16" idx="2"/>
            <a:endCxn id="14" idx="0"/>
          </p:cNvCxnSpPr>
          <p:nvPr/>
        </p:nvCxnSpPr>
        <p:spPr>
          <a:xfrm>
            <a:off x="1925208" y="3850886"/>
            <a:ext cx="0" cy="7851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16" idx="3"/>
            <a:endCxn id="18" idx="1"/>
          </p:cNvCxnSpPr>
          <p:nvPr/>
        </p:nvCxnSpPr>
        <p:spPr>
          <a:xfrm>
            <a:off x="3022488" y="3302246"/>
            <a:ext cx="38946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8" idx="2"/>
            <a:endCxn id="17" idx="0"/>
          </p:cNvCxnSpPr>
          <p:nvPr/>
        </p:nvCxnSpPr>
        <p:spPr>
          <a:xfrm>
            <a:off x="4509230" y="3850886"/>
            <a:ext cx="0" cy="7851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8" idx="3"/>
            <a:endCxn id="6" idx="1"/>
          </p:cNvCxnSpPr>
          <p:nvPr/>
        </p:nvCxnSpPr>
        <p:spPr>
          <a:xfrm>
            <a:off x="5606510" y="3302246"/>
            <a:ext cx="46761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551434" y="2990814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589318" y="383778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944333" y="2971575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991377" y="385088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774091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dispatch incoming Interest to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PIT entry and incoming Interest, determine which strategy should process this Interest, and trigger that strategy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5920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Interest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340056" y="2546742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</a:t>
            </a:r>
            <a:r>
              <a:rPr lang="en-US" dirty="0" err="1"/>
              <a:t>OutRecord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5" idx="3"/>
            <a:endCxn id="19" idx="1"/>
          </p:cNvCxnSpPr>
          <p:nvPr/>
        </p:nvCxnSpPr>
        <p:spPr>
          <a:xfrm flipV="1">
            <a:off x="3985976" y="2817954"/>
            <a:ext cx="406222" cy="3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5" idx="1"/>
          </p:cNvCxnSpPr>
          <p:nvPr/>
        </p:nvCxnSpPr>
        <p:spPr>
          <a:xfrm>
            <a:off x="1973314" y="2821062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4392198" y="2543633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Interest</a:t>
            </a:r>
          </a:p>
        </p:txBody>
      </p:sp>
    </p:spTree>
    <p:extLst>
      <p:ext uri="{BB962C8B-B14F-4D97-AF65-F5344CB8AC3E}">
        <p14:creationId xmlns:p14="http://schemas.microsoft.com/office/powerpoint/2010/main" val="8419506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reject pipeline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 an Interest that has been decided that it has nowhere to go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15</a:t>
            </a:fld>
            <a:endParaRPr lang="en-US" dirty="0"/>
          </a:p>
        </p:txBody>
      </p:sp>
      <p:cxnSp>
        <p:nvCxnSpPr>
          <p:cNvPr id="12" name="Straight Arrow Connector 11"/>
          <p:cNvCxnSpPr>
            <a:stCxn id="11" idx="3"/>
            <a:endCxn id="23" idx="1"/>
          </p:cNvCxnSpPr>
          <p:nvPr/>
        </p:nvCxnSpPr>
        <p:spPr>
          <a:xfrm>
            <a:off x="2450274" y="3526095"/>
            <a:ext cx="31890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2769174" y="3251775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 expiry </a:t>
            </a:r>
            <a:r>
              <a:rPr lang="en-US" dirty="0"/>
              <a:t>timer</a:t>
            </a:r>
          </a:p>
        </p:txBody>
      </p:sp>
      <p:cxnSp>
        <p:nvCxnSpPr>
          <p:cNvPr id="8" name="Straight Arrow Connector 7"/>
          <p:cNvCxnSpPr>
            <a:stCxn id="23" idx="2"/>
            <a:endCxn id="14" idx="0"/>
          </p:cNvCxnSpPr>
          <p:nvPr/>
        </p:nvCxnSpPr>
        <p:spPr>
          <a:xfrm>
            <a:off x="3592134" y="3800415"/>
            <a:ext cx="0" cy="565192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954331" y="3893552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timer event</a:t>
            </a:r>
          </a:p>
        </p:txBody>
      </p:sp>
      <p:cxnSp>
        <p:nvCxnSpPr>
          <p:cNvPr id="13" name="Straight Arrow Connector 12"/>
          <p:cNvCxnSpPr>
            <a:stCxn id="23" idx="3"/>
          </p:cNvCxnSpPr>
          <p:nvPr/>
        </p:nvCxnSpPr>
        <p:spPr>
          <a:xfrm>
            <a:off x="4415095" y="3526096"/>
            <a:ext cx="464015" cy="10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804353" y="3251775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Cancel expiry</a:t>
            </a:r>
            <a:r>
              <a:rPr lang="zh-CN" altLang="en-US" sz="1600" dirty="0" smtClean="0"/>
              <a:t> </a:t>
            </a:r>
            <a:r>
              <a:rPr lang="en-US" sz="1600" dirty="0" smtClean="0"/>
              <a:t>timer</a:t>
            </a:r>
            <a:endParaRPr lang="en-US" sz="1600" dirty="0"/>
          </a:p>
        </p:txBody>
      </p:sp>
      <p:sp>
        <p:nvSpPr>
          <p:cNvPr id="14" name="Flowchart: Predefined Process 13"/>
          <p:cNvSpPr/>
          <p:nvPr/>
        </p:nvSpPr>
        <p:spPr>
          <a:xfrm>
            <a:off x="2769174" y="436560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</a:t>
            </a:r>
            <a:r>
              <a:rPr lang="en-US" dirty="0" smtClean="0"/>
              <a:t>finalize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2507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finalize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16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342189" y="4131296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delete</a:t>
            </a:r>
          </a:p>
        </p:txBody>
      </p:sp>
      <p:cxnSp>
        <p:nvCxnSpPr>
          <p:cNvPr id="9" name="Straight Arrow Connector 8"/>
          <p:cNvCxnSpPr>
            <a:stCxn id="13" idx="3"/>
            <a:endCxn id="11" idx="1"/>
          </p:cNvCxnSpPr>
          <p:nvPr/>
        </p:nvCxnSpPr>
        <p:spPr>
          <a:xfrm>
            <a:off x="2950085" y="3427716"/>
            <a:ext cx="366742" cy="1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316827" y="3154522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Dead Nonce List insert</a:t>
            </a:r>
            <a:endParaRPr lang="en-US" dirty="0"/>
          </a:p>
        </p:txBody>
      </p:sp>
      <p:sp>
        <p:nvSpPr>
          <p:cNvPr id="13" name="Flowchart: Decision 12"/>
          <p:cNvSpPr/>
          <p:nvPr/>
        </p:nvSpPr>
        <p:spPr>
          <a:xfrm>
            <a:off x="755525" y="2879076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need Dead Nonce List insert?</a:t>
            </a:r>
            <a:endParaRPr lang="en-US" sz="1600" dirty="0"/>
          </a:p>
        </p:txBody>
      </p:sp>
      <p:cxnSp>
        <p:nvCxnSpPr>
          <p:cNvPr id="15" name="Straight Arrow Connector 14"/>
          <p:cNvCxnSpPr>
            <a:endCxn id="13" idx="1"/>
          </p:cNvCxnSpPr>
          <p:nvPr/>
        </p:nvCxnSpPr>
        <p:spPr>
          <a:xfrm flipV="1">
            <a:off x="388783" y="3427716"/>
            <a:ext cx="366742" cy="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950085" y="304628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18" name="Elbow Connector 17"/>
          <p:cNvCxnSpPr>
            <a:stCxn id="11" idx="3"/>
            <a:endCxn id="12" idx="1"/>
          </p:cNvCxnSpPr>
          <p:nvPr/>
        </p:nvCxnSpPr>
        <p:spPr>
          <a:xfrm>
            <a:off x="4962747" y="3428842"/>
            <a:ext cx="379442" cy="97677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13" idx="2"/>
            <a:endCxn id="12" idx="1"/>
          </p:cNvCxnSpPr>
          <p:nvPr/>
        </p:nvCxnSpPr>
        <p:spPr>
          <a:xfrm rot="16200000" flipH="1">
            <a:off x="3382867" y="2446294"/>
            <a:ext cx="429260" cy="348938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852804" y="3917229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6777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Dead Nonce List insert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Dead Nonce List insertion is needed if:</a:t>
            </a:r>
          </a:p>
          <a:p>
            <a:pPr lvl="1"/>
            <a:r>
              <a:rPr lang="en-US" dirty="0" smtClean="0"/>
              <a:t>Interest </a:t>
            </a:r>
            <a:r>
              <a:rPr lang="en-US" dirty="0"/>
              <a:t>is </a:t>
            </a:r>
            <a:r>
              <a:rPr lang="en-US" dirty="0" err="1"/>
              <a:t>unsatisified</a:t>
            </a:r>
            <a:r>
              <a:rPr lang="en-US" dirty="0"/>
              <a:t>, </a:t>
            </a:r>
            <a:r>
              <a:rPr lang="en-US" dirty="0" smtClean="0"/>
              <a:t>OR</a:t>
            </a:r>
          </a:p>
          <a:p>
            <a:pPr lvl="1"/>
            <a:r>
              <a:rPr lang="en-US" dirty="0" smtClean="0"/>
              <a:t>Interest </a:t>
            </a:r>
            <a:r>
              <a:rPr lang="en-US" dirty="0"/>
              <a:t>has </a:t>
            </a:r>
            <a:r>
              <a:rPr lang="en-US" dirty="0" err="1"/>
              <a:t>MustBeFresh</a:t>
            </a:r>
            <a:r>
              <a:rPr lang="en-US" dirty="0"/>
              <a:t>=yes and Data </a:t>
            </a:r>
            <a:r>
              <a:rPr lang="en-US" dirty="0" err="1"/>
              <a:t>FreshnessPeriod</a:t>
            </a:r>
            <a:r>
              <a:rPr lang="en-US" dirty="0"/>
              <a:t> is shorter than </a:t>
            </a:r>
            <a:r>
              <a:rPr lang="en-US" dirty="0" smtClean="0"/>
              <a:t>6 seconds</a:t>
            </a:r>
          </a:p>
          <a:p>
            <a:r>
              <a:rPr lang="en-US" dirty="0" err="1" smtClean="0"/>
              <a:t>Nonces</a:t>
            </a:r>
            <a:r>
              <a:rPr lang="en-US" dirty="0" smtClean="0"/>
              <a:t> in </a:t>
            </a:r>
            <a:r>
              <a:rPr lang="en-US" dirty="0" err="1" smtClean="0"/>
              <a:t>OutRecords</a:t>
            </a:r>
            <a:r>
              <a:rPr lang="en-US" dirty="0" smtClean="0"/>
              <a:t> are inserted to Dead Nonce List.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8851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94500" y="-59782"/>
            <a:ext cx="5622500" cy="840960"/>
          </a:xfrm>
        </p:spPr>
        <p:txBody>
          <a:bodyPr/>
          <a:lstStyle/>
          <a:p>
            <a:r>
              <a:rPr lang="en-US" dirty="0" smtClean="0"/>
              <a:t>incoming Data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18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112246" y="1345938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match</a:t>
            </a:r>
          </a:p>
        </p:txBody>
      </p:sp>
      <p:sp>
        <p:nvSpPr>
          <p:cNvPr id="7" name="Rectangle 6"/>
          <p:cNvSpPr/>
          <p:nvPr/>
        </p:nvSpPr>
        <p:spPr>
          <a:xfrm>
            <a:off x="187336" y="227237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receive Data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98667" y="1619475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12" name="Straight Arrow Connector 11"/>
          <p:cNvCxnSpPr>
            <a:stCxn id="6" idx="2"/>
            <a:endCxn id="41" idx="0"/>
          </p:cNvCxnSpPr>
          <p:nvPr/>
        </p:nvCxnSpPr>
        <p:spPr>
          <a:xfrm flipH="1">
            <a:off x="1197725" y="2443218"/>
            <a:ext cx="11801" cy="178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127800" y="1643924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CS insert</a:t>
            </a:r>
          </a:p>
        </p:txBody>
      </p:sp>
      <p:cxnSp>
        <p:nvCxnSpPr>
          <p:cNvPr id="18" name="Straight Arrow Connector 17"/>
          <p:cNvCxnSpPr>
            <a:stCxn id="6" idx="3"/>
            <a:endCxn id="16" idx="1"/>
          </p:cNvCxnSpPr>
          <p:nvPr/>
        </p:nvCxnSpPr>
        <p:spPr>
          <a:xfrm>
            <a:off x="2306806" y="1894578"/>
            <a:ext cx="820994" cy="23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lowchart: Predefined Process 18"/>
          <p:cNvSpPr/>
          <p:nvPr/>
        </p:nvSpPr>
        <p:spPr>
          <a:xfrm>
            <a:off x="7330990" y="4919232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outgoing Data</a:t>
            </a:r>
          </a:p>
        </p:txBody>
      </p:sp>
      <p:sp>
        <p:nvSpPr>
          <p:cNvPr id="26" name="Rectangle 25"/>
          <p:cNvSpPr/>
          <p:nvPr/>
        </p:nvSpPr>
        <p:spPr>
          <a:xfrm>
            <a:off x="6338814" y="1703783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Cancel expiry</a:t>
            </a:r>
            <a:r>
              <a:rPr lang="zh-CN" altLang="en-US" sz="1600" dirty="0" smtClean="0"/>
              <a:t> </a:t>
            </a:r>
            <a:r>
              <a:rPr lang="en-US" sz="1600" dirty="0" smtClean="0"/>
              <a:t>timer</a:t>
            </a:r>
            <a:endParaRPr lang="en-US" sz="1600" dirty="0"/>
          </a:p>
        </p:txBody>
      </p:sp>
      <p:sp>
        <p:nvSpPr>
          <p:cNvPr id="31" name="Rectangle 30"/>
          <p:cNvSpPr/>
          <p:nvPr/>
        </p:nvSpPr>
        <p:spPr>
          <a:xfrm>
            <a:off x="872179" y="4227068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mark PIT satisfied</a:t>
            </a:r>
          </a:p>
        </p:txBody>
      </p:sp>
      <p:cxnSp>
        <p:nvCxnSpPr>
          <p:cNvPr id="34" name="Elbow Connector 33"/>
          <p:cNvCxnSpPr>
            <a:stCxn id="50" idx="2"/>
            <a:endCxn id="31" idx="1"/>
          </p:cNvCxnSpPr>
          <p:nvPr/>
        </p:nvCxnSpPr>
        <p:spPr>
          <a:xfrm rot="5400000">
            <a:off x="2974973" y="1569303"/>
            <a:ext cx="829292" cy="5034879"/>
          </a:xfrm>
          <a:prstGeom prst="bentConnector4">
            <a:avLst>
              <a:gd name="adj1" fmla="val 16615"/>
              <a:gd name="adj2" fmla="val 10454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3057677" y="4227068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set PIT </a:t>
            </a:r>
            <a:r>
              <a:rPr lang="en-US" dirty="0" smtClean="0"/>
              <a:t>expiry</a:t>
            </a:r>
            <a:r>
              <a:rPr lang="zh-CN" altLang="en-US" dirty="0" smtClean="0"/>
              <a:t> </a:t>
            </a:r>
            <a:r>
              <a:rPr lang="en-US" dirty="0" smtClean="0"/>
              <a:t>timer</a:t>
            </a:r>
            <a:endParaRPr lang="en-US" dirty="0"/>
          </a:p>
        </p:txBody>
      </p:sp>
      <p:cxnSp>
        <p:nvCxnSpPr>
          <p:cNvPr id="39" name="Straight Arrow Connector 38"/>
          <p:cNvCxnSpPr>
            <a:stCxn id="31" idx="3"/>
            <a:endCxn id="36" idx="1"/>
          </p:cNvCxnSpPr>
          <p:nvPr/>
        </p:nvCxnSpPr>
        <p:spPr>
          <a:xfrm>
            <a:off x="2518099" y="4501388"/>
            <a:ext cx="5395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Left Brace 1"/>
          <p:cNvSpPr/>
          <p:nvPr/>
        </p:nvSpPr>
        <p:spPr>
          <a:xfrm>
            <a:off x="5212853" y="1394862"/>
            <a:ext cx="228600" cy="103381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16" idx="3"/>
            <a:endCxn id="2" idx="1"/>
          </p:cNvCxnSpPr>
          <p:nvPr/>
        </p:nvCxnSpPr>
        <p:spPr>
          <a:xfrm flipV="1">
            <a:off x="4773720" y="1911769"/>
            <a:ext cx="439133" cy="6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315136" y="1591840"/>
            <a:ext cx="10236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foreach</a:t>
            </a:r>
            <a:endParaRPr lang="en-US" dirty="0"/>
          </a:p>
          <a:p>
            <a:r>
              <a:rPr lang="en-US" dirty="0"/>
              <a:t>PIT entry</a:t>
            </a:r>
          </a:p>
        </p:txBody>
      </p:sp>
      <p:cxnSp>
        <p:nvCxnSpPr>
          <p:cNvPr id="24" name="Straight Arrow Connector 23"/>
          <p:cNvCxnSpPr>
            <a:stCxn id="33" idx="1"/>
            <a:endCxn id="6" idx="0"/>
          </p:cNvCxnSpPr>
          <p:nvPr/>
        </p:nvCxnSpPr>
        <p:spPr>
          <a:xfrm flipH="1">
            <a:off x="1209526" y="1040324"/>
            <a:ext cx="682806" cy="3056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ight Brace 24"/>
          <p:cNvSpPr/>
          <p:nvPr/>
        </p:nvSpPr>
        <p:spPr>
          <a:xfrm>
            <a:off x="4914976" y="4047271"/>
            <a:ext cx="152400" cy="103381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/>
          <p:cNvCxnSpPr>
            <a:stCxn id="25" idx="1"/>
            <a:endCxn id="55" idx="1"/>
          </p:cNvCxnSpPr>
          <p:nvPr/>
        </p:nvCxnSpPr>
        <p:spPr>
          <a:xfrm>
            <a:off x="5067376" y="4564178"/>
            <a:ext cx="246086" cy="6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Predefined Process 40"/>
          <p:cNvSpPr/>
          <p:nvPr/>
        </p:nvSpPr>
        <p:spPr>
          <a:xfrm>
            <a:off x="374765" y="2621693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unsolicited</a:t>
            </a:r>
          </a:p>
        </p:txBody>
      </p:sp>
      <p:cxnSp>
        <p:nvCxnSpPr>
          <p:cNvPr id="45" name="Straight Arrow Connector 44"/>
          <p:cNvCxnSpPr>
            <a:stCxn id="36" idx="2"/>
            <a:endCxn id="47" idx="0"/>
          </p:cNvCxnSpPr>
          <p:nvPr/>
        </p:nvCxnSpPr>
        <p:spPr>
          <a:xfrm>
            <a:off x="3880637" y="4775708"/>
            <a:ext cx="0" cy="547839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654389" y="4954215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timer event</a:t>
            </a:r>
          </a:p>
        </p:txBody>
      </p:sp>
      <p:sp>
        <p:nvSpPr>
          <p:cNvPr id="33" name="Flowchart: Decision 32"/>
          <p:cNvSpPr/>
          <p:nvPr/>
        </p:nvSpPr>
        <p:spPr>
          <a:xfrm>
            <a:off x="1892332" y="49168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localhost</a:t>
            </a:r>
            <a:r>
              <a:rPr lang="en-US" sz="1600" dirty="0"/>
              <a:t>?</a:t>
            </a:r>
          </a:p>
        </p:txBody>
      </p:sp>
      <p:cxnSp>
        <p:nvCxnSpPr>
          <p:cNvPr id="35" name="Straight Arrow Connector 34"/>
          <p:cNvCxnSpPr>
            <a:stCxn id="33" idx="3"/>
          </p:cNvCxnSpPr>
          <p:nvPr/>
        </p:nvCxnSpPr>
        <p:spPr>
          <a:xfrm>
            <a:off x="4086893" y="1040324"/>
            <a:ext cx="30314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976464" y="700085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339352" y="842957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15" name="Straight Arrow Connector 14"/>
          <p:cNvCxnSpPr>
            <a:stCxn id="7" idx="3"/>
            <a:endCxn id="33" idx="0"/>
          </p:cNvCxnSpPr>
          <p:nvPr/>
        </p:nvCxnSpPr>
        <p:spPr>
          <a:xfrm flipV="1">
            <a:off x="1833256" y="491684"/>
            <a:ext cx="1156356" cy="98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2221223" y="2683133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invoke PIT satisfy callback</a:t>
            </a:r>
          </a:p>
        </p:txBody>
      </p:sp>
      <p:sp>
        <p:nvSpPr>
          <p:cNvPr id="47" name="Flowchart: Predefined Process 46"/>
          <p:cNvSpPr/>
          <p:nvPr/>
        </p:nvSpPr>
        <p:spPr>
          <a:xfrm>
            <a:off x="3057677" y="532354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</a:t>
            </a:r>
            <a:r>
              <a:rPr lang="en-US" dirty="0" smtClean="0"/>
              <a:t>finalize</a:t>
            </a:r>
            <a:endParaRPr lang="en-US" dirty="0"/>
          </a:p>
        </p:txBody>
      </p:sp>
      <p:cxnSp>
        <p:nvCxnSpPr>
          <p:cNvPr id="48" name="Straight Arrow Connector 47"/>
          <p:cNvCxnSpPr>
            <a:stCxn id="50" idx="3"/>
            <a:endCxn id="49" idx="1"/>
          </p:cNvCxnSpPr>
          <p:nvPr/>
        </p:nvCxnSpPr>
        <p:spPr>
          <a:xfrm>
            <a:off x="7004338" y="3123456"/>
            <a:ext cx="366742" cy="1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7371080" y="2850262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Dead Nonce List insert</a:t>
            </a:r>
            <a:endParaRPr lang="en-US" dirty="0"/>
          </a:p>
        </p:txBody>
      </p:sp>
      <p:sp>
        <p:nvSpPr>
          <p:cNvPr id="50" name="Flowchart: Decision 49"/>
          <p:cNvSpPr/>
          <p:nvPr/>
        </p:nvSpPr>
        <p:spPr>
          <a:xfrm>
            <a:off x="4809778" y="2574816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need Dead Nonce List insert?</a:t>
            </a:r>
            <a:endParaRPr lang="en-US" sz="1600" dirty="0"/>
          </a:p>
        </p:txBody>
      </p:sp>
      <p:sp>
        <p:nvSpPr>
          <p:cNvPr id="52" name="TextBox 51"/>
          <p:cNvSpPr txBox="1"/>
          <p:nvPr/>
        </p:nvSpPr>
        <p:spPr>
          <a:xfrm>
            <a:off x="7004338" y="2742020"/>
            <a:ext cx="296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65" name="Elbow Connector 64"/>
          <p:cNvCxnSpPr>
            <a:stCxn id="26" idx="3"/>
            <a:endCxn id="44" idx="0"/>
          </p:cNvCxnSpPr>
          <p:nvPr/>
        </p:nvCxnSpPr>
        <p:spPr>
          <a:xfrm flipH="1">
            <a:off x="3318503" y="1978103"/>
            <a:ext cx="4666231" cy="705030"/>
          </a:xfrm>
          <a:prstGeom prst="bentConnector4">
            <a:avLst>
              <a:gd name="adj1" fmla="val -4899"/>
              <a:gd name="adj2" fmla="val 6945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/>
          <p:cNvCxnSpPr>
            <a:stCxn id="49" idx="2"/>
            <a:endCxn id="31" idx="1"/>
          </p:cNvCxnSpPr>
          <p:nvPr/>
        </p:nvCxnSpPr>
        <p:spPr>
          <a:xfrm rot="5400000">
            <a:off x="3981867" y="289215"/>
            <a:ext cx="1102486" cy="7321861"/>
          </a:xfrm>
          <a:prstGeom prst="bentConnector4">
            <a:avLst>
              <a:gd name="adj1" fmla="val 37559"/>
              <a:gd name="adj2" fmla="val 10312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lbow Connector 77"/>
          <p:cNvCxnSpPr>
            <a:stCxn id="44" idx="3"/>
            <a:endCxn id="50" idx="1"/>
          </p:cNvCxnSpPr>
          <p:nvPr/>
        </p:nvCxnSpPr>
        <p:spPr>
          <a:xfrm>
            <a:off x="4415783" y="2957453"/>
            <a:ext cx="393995" cy="16600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749711" y="94474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1220514" y="2299304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441453" y="347340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55" name="Flowchart: Decision 49"/>
          <p:cNvSpPr/>
          <p:nvPr/>
        </p:nvSpPr>
        <p:spPr>
          <a:xfrm>
            <a:off x="5313462" y="3994060"/>
            <a:ext cx="2222297" cy="1153096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Only</a:t>
            </a:r>
            <a:r>
              <a:rPr lang="zh-CN" altLang="en-US" sz="1600" dirty="0" smtClean="0"/>
              <a:t> </a:t>
            </a:r>
            <a:r>
              <a:rPr lang="en-US" altLang="zh-CN" sz="1600" dirty="0" smtClean="0"/>
              <a:t>one</a:t>
            </a:r>
            <a:r>
              <a:rPr lang="zh-CN" altLang="en-US" sz="1600" dirty="0" smtClean="0"/>
              <a:t> </a:t>
            </a:r>
            <a:r>
              <a:rPr lang="en-US" altLang="zh-CN" sz="1600" dirty="0" smtClean="0"/>
              <a:t>PIT</a:t>
            </a:r>
            <a:r>
              <a:rPr lang="zh-CN" altLang="en-US" sz="1600" dirty="0" smtClean="0"/>
              <a:t> </a:t>
            </a:r>
            <a:r>
              <a:rPr lang="en-US" altLang="zh-CN" sz="1600" dirty="0" smtClean="0"/>
              <a:t>entry</a:t>
            </a:r>
            <a:r>
              <a:rPr lang="zh-CN" altLang="en-US" sz="1600" dirty="0" smtClean="0"/>
              <a:t> </a:t>
            </a:r>
            <a:r>
              <a:rPr lang="en-US" altLang="zh-CN" sz="1600" dirty="0" smtClean="0"/>
              <a:t>is</a:t>
            </a:r>
            <a:r>
              <a:rPr lang="zh-CN" altLang="en-US" sz="1600" dirty="0" smtClean="0"/>
              <a:t> </a:t>
            </a:r>
            <a:r>
              <a:rPr lang="en-US" altLang="zh-CN" sz="1600" dirty="0" smtClean="0"/>
              <a:t>matched</a:t>
            </a:r>
            <a:endParaRPr lang="en-US" sz="1600" dirty="0"/>
          </a:p>
        </p:txBody>
      </p:sp>
      <p:cxnSp>
        <p:nvCxnSpPr>
          <p:cNvPr id="56" name="Straight Arrow Connector 55"/>
          <p:cNvCxnSpPr>
            <a:stCxn id="55" idx="2"/>
          </p:cNvCxnSpPr>
          <p:nvPr/>
        </p:nvCxnSpPr>
        <p:spPr>
          <a:xfrm>
            <a:off x="6424611" y="5147156"/>
            <a:ext cx="25063" cy="6016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55" idx="3"/>
            <a:endCxn id="19" idx="0"/>
          </p:cNvCxnSpPr>
          <p:nvPr/>
        </p:nvCxnSpPr>
        <p:spPr>
          <a:xfrm>
            <a:off x="7535759" y="4570608"/>
            <a:ext cx="618191" cy="348624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6053944" y="5250747"/>
            <a:ext cx="296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649060" y="4177288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80" name="Rectangle 79"/>
          <p:cNvSpPr/>
          <p:nvPr/>
        </p:nvSpPr>
        <p:spPr>
          <a:xfrm>
            <a:off x="5364534" y="5693207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invoke </a:t>
            </a:r>
            <a:r>
              <a:rPr lang="en-US" dirty="0" smtClean="0"/>
              <a:t>after</a:t>
            </a:r>
            <a:r>
              <a:rPr lang="zh-CN" altLang="en-US" dirty="0" smtClean="0"/>
              <a:t> </a:t>
            </a:r>
            <a:r>
              <a:rPr lang="en-US" altLang="zh-CN" dirty="0" smtClean="0"/>
              <a:t>receive</a:t>
            </a:r>
            <a:r>
              <a:rPr lang="zh-CN" altLang="en-US" dirty="0" smtClean="0"/>
              <a:t> </a:t>
            </a:r>
            <a:r>
              <a:rPr lang="en-US" altLang="zh-CN" dirty="0" smtClean="0"/>
              <a:t>Data</a:t>
            </a:r>
            <a:r>
              <a:rPr lang="zh-CN" altLang="en-US" dirty="0" smtClean="0"/>
              <a:t> </a:t>
            </a:r>
            <a:r>
              <a:rPr lang="en-US" altLang="zh-CN" dirty="0" smtClean="0"/>
              <a:t>callback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9823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Dispatch incoming</a:t>
            </a:r>
            <a:r>
              <a:rPr lang="en-US" dirty="0" smtClean="0"/>
              <a:t> </a:t>
            </a:r>
            <a:r>
              <a:rPr lang="en-US" dirty="0" smtClean="0"/>
              <a:t>Data</a:t>
            </a:r>
            <a:r>
              <a:rPr lang="zh-CN" altLang="en-US" dirty="0" smtClean="0"/>
              <a:t> </a:t>
            </a:r>
            <a:r>
              <a:rPr lang="en-US" dirty="0" smtClean="0"/>
              <a:t>to </a:t>
            </a:r>
            <a:r>
              <a:rPr lang="en-US" dirty="0" smtClean="0"/>
              <a:t>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PIT entry </a:t>
            </a:r>
            <a:r>
              <a:rPr lang="en-US" dirty="0" smtClean="0"/>
              <a:t>and</a:t>
            </a:r>
            <a:r>
              <a:rPr lang="en-US" dirty="0" smtClean="0"/>
              <a:t> incoming Data</a:t>
            </a:r>
            <a:r>
              <a:rPr lang="en-US" dirty="0" smtClean="0"/>
              <a:t>, </a:t>
            </a:r>
            <a:r>
              <a:rPr lang="en-US" dirty="0" smtClean="0"/>
              <a:t>determine which strategy should process this </a:t>
            </a:r>
            <a:r>
              <a:rPr lang="en-US" dirty="0" smtClean="0"/>
              <a:t>Data, </a:t>
            </a:r>
            <a:r>
              <a:rPr lang="en-US" dirty="0" smtClean="0"/>
              <a:t>and trigger that strategy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006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Forwarding consists of pipelines and strategies</a:t>
            </a:r>
          </a:p>
          <a:p>
            <a:r>
              <a:rPr lang="en-US" smtClean="0"/>
              <a:t>Pipeline: a series of steps that operate on a packet or a PIT entry</a:t>
            </a:r>
          </a:p>
          <a:p>
            <a:r>
              <a:rPr lang="en-US" smtClean="0"/>
              <a:t>Strategy: a decision maker on whether, when, and where to forward an Interest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446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PIT expiry</a:t>
            </a:r>
            <a:r>
              <a:rPr lang="zh-CN" altLang="en-US" dirty="0" smtClean="0"/>
              <a:t> </a:t>
            </a:r>
            <a:r>
              <a:rPr lang="en-US" dirty="0" smtClean="0"/>
              <a:t>timer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the expiry</a:t>
            </a:r>
            <a:r>
              <a:rPr lang="zh-CN" altLang="en-US" dirty="0" smtClean="0"/>
              <a:t> </a:t>
            </a:r>
            <a:r>
              <a:rPr lang="en-US" dirty="0" smtClean="0"/>
              <a:t>timer fires, PIT entry is deleted</a:t>
            </a:r>
          </a:p>
          <a:p>
            <a:endParaRPr lang="en-US" dirty="0" smtClean="0"/>
          </a:p>
          <a:p>
            <a:r>
              <a:rPr lang="en-US" dirty="0" smtClean="0"/>
              <a:t>After</a:t>
            </a:r>
            <a:r>
              <a:rPr lang="zh-CN" altLang="en-US" dirty="0" smtClean="0"/>
              <a:t> </a:t>
            </a:r>
            <a:r>
              <a:rPr lang="en-US" altLang="zh-CN" dirty="0" smtClean="0"/>
              <a:t>receive</a:t>
            </a:r>
            <a:r>
              <a:rPr lang="zh-CN" altLang="en-US" dirty="0" smtClean="0"/>
              <a:t> </a:t>
            </a:r>
            <a:r>
              <a:rPr lang="en-US" altLang="zh-CN" dirty="0" smtClean="0"/>
              <a:t>an</a:t>
            </a:r>
            <a:r>
              <a:rPr lang="zh-CN" altLang="en-US" dirty="0" smtClean="0"/>
              <a:t> </a:t>
            </a:r>
            <a:r>
              <a:rPr lang="en-US" altLang="zh-CN" dirty="0" smtClean="0"/>
              <a:t>Interest,</a:t>
            </a:r>
            <a:r>
              <a:rPr lang="zh-CN" altLang="en-US" dirty="0" smtClean="0"/>
              <a:t> </a:t>
            </a:r>
            <a:r>
              <a:rPr lang="en-US" altLang="zh-CN" dirty="0" smtClean="0"/>
              <a:t>the</a:t>
            </a:r>
            <a:r>
              <a:rPr lang="zh-CN" altLang="en-US" dirty="0" smtClean="0"/>
              <a:t> </a:t>
            </a:r>
            <a:r>
              <a:rPr lang="en-US" altLang="zh-CN" dirty="0" smtClean="0"/>
              <a:t>PIT</a:t>
            </a:r>
            <a:r>
              <a:rPr lang="zh-CN" altLang="en-US" dirty="0" smtClean="0"/>
              <a:t> </a:t>
            </a:r>
            <a:r>
              <a:rPr lang="en-US" altLang="zh-CN" dirty="0" smtClean="0"/>
              <a:t>entry</a:t>
            </a:r>
            <a:r>
              <a:rPr lang="zh-CN" altLang="en-US" dirty="0" smtClean="0"/>
              <a:t> </a:t>
            </a:r>
            <a:r>
              <a:rPr lang="en-US" altLang="zh-CN" dirty="0" smtClean="0"/>
              <a:t>expiry</a:t>
            </a:r>
            <a:r>
              <a:rPr lang="zh-CN" altLang="en-US" dirty="0" smtClean="0"/>
              <a:t> </a:t>
            </a:r>
            <a:r>
              <a:rPr lang="en-US" altLang="zh-CN" dirty="0" smtClean="0"/>
              <a:t>timer</a:t>
            </a:r>
            <a:r>
              <a:rPr lang="zh-CN" altLang="en-US" dirty="0" smtClean="0"/>
              <a:t> </a:t>
            </a:r>
            <a:r>
              <a:rPr lang="en-US" altLang="zh-CN" dirty="0" smtClean="0"/>
              <a:t>is</a:t>
            </a:r>
            <a:r>
              <a:rPr lang="zh-CN" altLang="en-US" dirty="0" smtClean="0"/>
              <a:t> </a:t>
            </a:r>
            <a:r>
              <a:rPr lang="en-US" altLang="zh-CN" dirty="0" smtClean="0"/>
              <a:t>set</a:t>
            </a:r>
            <a:r>
              <a:rPr lang="zh-CN" altLang="en-US" dirty="0" smtClean="0"/>
              <a:t> </a:t>
            </a:r>
            <a:r>
              <a:rPr lang="en-US" altLang="zh-CN" dirty="0" smtClean="0"/>
              <a:t>to</a:t>
            </a:r>
            <a:r>
              <a:rPr lang="zh-CN" altLang="en-US" dirty="0" smtClean="0"/>
              <a:t> </a:t>
            </a:r>
            <a:r>
              <a:rPr lang="en-US" altLang="zh-CN" dirty="0" err="1" smtClean="0"/>
              <a:t>now+Interest</a:t>
            </a:r>
            <a:r>
              <a:rPr lang="zh-CN" altLang="en-US" dirty="0" smtClean="0"/>
              <a:t> </a:t>
            </a:r>
            <a:r>
              <a:rPr lang="en-US" altLang="zh-CN" dirty="0" smtClean="0"/>
              <a:t>lifetime.</a:t>
            </a:r>
          </a:p>
          <a:p>
            <a:endParaRPr lang="en-US" dirty="0"/>
          </a:p>
          <a:p>
            <a:r>
              <a:rPr lang="en-US" dirty="0" smtClean="0"/>
              <a:t>After</a:t>
            </a:r>
            <a:r>
              <a:rPr lang="zh-CN" altLang="en-US" dirty="0" smtClean="0"/>
              <a:t> </a:t>
            </a:r>
            <a:r>
              <a:rPr lang="en-US" altLang="zh-CN" dirty="0" smtClean="0"/>
              <a:t>receive</a:t>
            </a:r>
            <a:r>
              <a:rPr lang="zh-CN" altLang="en-US" dirty="0" smtClean="0"/>
              <a:t> </a:t>
            </a:r>
            <a:r>
              <a:rPr lang="en-US" altLang="zh-CN" dirty="0" smtClean="0"/>
              <a:t>a</a:t>
            </a:r>
            <a:r>
              <a:rPr lang="zh-CN" altLang="en-US" dirty="0" smtClean="0"/>
              <a:t> </a:t>
            </a:r>
            <a:r>
              <a:rPr lang="en-US" altLang="zh-CN" dirty="0" smtClean="0"/>
              <a:t>Data,</a:t>
            </a:r>
            <a:r>
              <a:rPr lang="zh-CN" altLang="en-US" dirty="0" smtClean="0"/>
              <a:t> </a:t>
            </a:r>
            <a:r>
              <a:rPr lang="en-US" altLang="zh-CN" dirty="0" smtClean="0"/>
              <a:t>the</a:t>
            </a:r>
            <a:r>
              <a:rPr lang="zh-CN" altLang="en-US" dirty="0" smtClean="0"/>
              <a:t> </a:t>
            </a:r>
            <a:r>
              <a:rPr lang="en-US" altLang="zh-CN" dirty="0" smtClean="0"/>
              <a:t>PIT</a:t>
            </a:r>
            <a:r>
              <a:rPr lang="zh-CN" altLang="en-US" dirty="0" smtClean="0"/>
              <a:t> </a:t>
            </a:r>
            <a:r>
              <a:rPr lang="en-US" altLang="zh-CN" dirty="0" smtClean="0"/>
              <a:t>entry</a:t>
            </a:r>
            <a:r>
              <a:rPr lang="zh-CN" altLang="en-US" dirty="0" smtClean="0"/>
              <a:t> </a:t>
            </a:r>
            <a:r>
              <a:rPr lang="en-US" altLang="zh-CN" dirty="0" smtClean="0"/>
              <a:t>expiry</a:t>
            </a:r>
            <a:r>
              <a:rPr lang="zh-CN" altLang="en-US" dirty="0" smtClean="0"/>
              <a:t> </a:t>
            </a:r>
            <a:r>
              <a:rPr lang="en-US" altLang="zh-CN" dirty="0" smtClean="0"/>
              <a:t>timer</a:t>
            </a:r>
            <a:r>
              <a:rPr lang="zh-CN" altLang="en-US" dirty="0" smtClean="0"/>
              <a:t> </a:t>
            </a:r>
            <a:r>
              <a:rPr lang="en-US" altLang="zh-CN" dirty="0" smtClean="0"/>
              <a:t>is</a:t>
            </a:r>
            <a:r>
              <a:rPr lang="zh-CN" altLang="en-US" dirty="0" smtClean="0"/>
              <a:t> </a:t>
            </a:r>
            <a:r>
              <a:rPr lang="en-US" altLang="zh-CN" dirty="0" smtClean="0"/>
              <a:t>set</a:t>
            </a:r>
            <a:r>
              <a:rPr lang="zh-CN" altLang="en-US" dirty="0" smtClean="0"/>
              <a:t> </a:t>
            </a:r>
            <a:r>
              <a:rPr lang="en-US" altLang="zh-CN" dirty="0" smtClean="0"/>
              <a:t>to</a:t>
            </a:r>
            <a:r>
              <a:rPr lang="zh-CN" altLang="en-US" dirty="0" smtClean="0"/>
              <a:t> </a:t>
            </a:r>
            <a:r>
              <a:rPr lang="en-US" altLang="zh-CN" dirty="0" smtClean="0"/>
              <a:t>now.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7973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unsolicited pipeline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21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1293346" y="2339499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accept to cache?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90626" y="344928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8" name="Rectangle 7"/>
          <p:cNvSpPr/>
          <p:nvPr/>
        </p:nvSpPr>
        <p:spPr>
          <a:xfrm>
            <a:off x="1567666" y="3841499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CS insert</a:t>
            </a:r>
          </a:p>
        </p:txBody>
      </p:sp>
      <p:cxnSp>
        <p:nvCxnSpPr>
          <p:cNvPr id="9" name="Straight Arrow Connector 8"/>
          <p:cNvCxnSpPr>
            <a:stCxn id="6" idx="2"/>
            <a:endCxn id="8" idx="0"/>
          </p:cNvCxnSpPr>
          <p:nvPr/>
        </p:nvCxnSpPr>
        <p:spPr>
          <a:xfrm>
            <a:off x="2390626" y="3436779"/>
            <a:ext cx="0" cy="404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3"/>
          </p:cNvCxnSpPr>
          <p:nvPr/>
        </p:nvCxnSpPr>
        <p:spPr>
          <a:xfrm>
            <a:off x="3487906" y="2888139"/>
            <a:ext cx="4744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6" idx="1"/>
          </p:cNvCxnSpPr>
          <p:nvPr/>
        </p:nvCxnSpPr>
        <p:spPr>
          <a:xfrm>
            <a:off x="723900" y="2888139"/>
            <a:ext cx="5694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391407" y="251880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962400" y="2703473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</p:spTree>
    <p:extLst>
      <p:ext uri="{BB962C8B-B14F-4D97-AF65-F5344CB8AC3E}">
        <p14:creationId xmlns:p14="http://schemas.microsoft.com/office/powerpoint/2010/main" val="25015851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Data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253616" y="3169261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traffic manager</a:t>
            </a:r>
          </a:p>
        </p:txBody>
      </p:sp>
      <p:cxnSp>
        <p:nvCxnSpPr>
          <p:cNvPr id="8" name="Straight Arrow Connector 7"/>
          <p:cNvCxnSpPr>
            <a:stCxn id="6" idx="3"/>
            <a:endCxn id="10" idx="1"/>
          </p:cNvCxnSpPr>
          <p:nvPr/>
        </p:nvCxnSpPr>
        <p:spPr>
          <a:xfrm>
            <a:off x="4899536" y="3443581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5266278" y="3169261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Data</a:t>
            </a:r>
          </a:p>
        </p:txBody>
      </p:sp>
      <p:sp>
        <p:nvSpPr>
          <p:cNvPr id="9" name="Flowchart: Decision 8"/>
          <p:cNvSpPr/>
          <p:nvPr/>
        </p:nvSpPr>
        <p:spPr>
          <a:xfrm>
            <a:off x="1209554" y="186863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localhost</a:t>
            </a:r>
            <a:r>
              <a:rPr lang="en-US" sz="1600" dirty="0"/>
              <a:t>?</a:t>
            </a:r>
          </a:p>
        </p:txBody>
      </p:sp>
      <p:cxnSp>
        <p:nvCxnSpPr>
          <p:cNvPr id="11" name="Straight Arrow Connector 10"/>
          <p:cNvCxnSpPr>
            <a:endCxn id="9" idx="1"/>
          </p:cNvCxnSpPr>
          <p:nvPr/>
        </p:nvCxnSpPr>
        <p:spPr>
          <a:xfrm>
            <a:off x="757382" y="2417274"/>
            <a:ext cx="4521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3" idx="2"/>
          </p:cNvCxnSpPr>
          <p:nvPr/>
        </p:nvCxnSpPr>
        <p:spPr>
          <a:xfrm>
            <a:off x="3404114" y="2429664"/>
            <a:ext cx="4072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255676" y="206033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90120" y="2231054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" name="Elbow Connector 4"/>
          <p:cNvCxnSpPr>
            <a:stCxn id="9" idx="2"/>
            <a:endCxn id="6" idx="1"/>
          </p:cNvCxnSpPr>
          <p:nvPr/>
        </p:nvCxnSpPr>
        <p:spPr>
          <a:xfrm rot="16200000" flipH="1">
            <a:off x="2541393" y="2731356"/>
            <a:ext cx="477667" cy="94678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306834" y="288292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314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Pass-through traffic manager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a traffic manager that does nothing and merely passes Data packet to the next step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3257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Incoming </a:t>
            </a:r>
            <a:r>
              <a:rPr lang="en-US" dirty="0" err="1" smtClean="0"/>
              <a:t>Nack</a:t>
            </a:r>
            <a:r>
              <a:rPr lang="en-US" dirty="0" smtClean="0"/>
              <a:t> pipeline</a:t>
            </a:r>
            <a:endParaRPr lang="en-US" dirty="0"/>
          </a:p>
        </p:txBody>
      </p:sp>
      <p:sp>
        <p:nvSpPr>
          <p:cNvPr id="5" name="Flowchart: Decision 4"/>
          <p:cNvSpPr/>
          <p:nvPr/>
        </p:nvSpPr>
        <p:spPr>
          <a:xfrm>
            <a:off x="392532" y="2927824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match</a:t>
            </a:r>
          </a:p>
        </p:txBody>
      </p:sp>
      <p:sp>
        <p:nvSpPr>
          <p:cNvPr id="6" name="Rectangle 5"/>
          <p:cNvSpPr/>
          <p:nvPr/>
        </p:nvSpPr>
        <p:spPr>
          <a:xfrm>
            <a:off x="664501" y="1690689"/>
            <a:ext cx="1645920" cy="5263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receive </a:t>
            </a:r>
            <a:r>
              <a:rPr lang="en-US" dirty="0" err="1" smtClean="0"/>
              <a:t>Nack</a:t>
            </a:r>
            <a:endParaRPr lang="en-US" dirty="0"/>
          </a:p>
        </p:txBody>
      </p:sp>
      <p:cxnSp>
        <p:nvCxnSpPr>
          <p:cNvPr id="8" name="Straight Arrow Connector 7"/>
          <p:cNvCxnSpPr>
            <a:stCxn id="5" idx="2"/>
            <a:endCxn id="36" idx="0"/>
          </p:cNvCxnSpPr>
          <p:nvPr/>
        </p:nvCxnSpPr>
        <p:spPr>
          <a:xfrm flipH="1">
            <a:off x="1487462" y="4025104"/>
            <a:ext cx="2351" cy="5083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6" idx="3"/>
            <a:endCxn id="22" idx="1"/>
          </p:cNvCxnSpPr>
          <p:nvPr/>
        </p:nvCxnSpPr>
        <p:spPr>
          <a:xfrm flipV="1">
            <a:off x="2310421" y="1931221"/>
            <a:ext cx="922422" cy="226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5852160" y="4193293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trigger strategy: after receive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103638" y="4533470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sp>
        <p:nvSpPr>
          <p:cNvPr id="44" name="Rectangle 43"/>
          <p:cNvSpPr/>
          <p:nvPr/>
        </p:nvSpPr>
        <p:spPr>
          <a:xfrm>
            <a:off x="6126480" y="3202144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mark out-record as </a:t>
            </a:r>
            <a:r>
              <a:rPr lang="en-US" sz="1600" dirty="0" err="1" smtClean="0"/>
              <a:t>Nacked</a:t>
            </a:r>
            <a:endParaRPr lang="en-US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1469580" y="408346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52" name="Flowchart: Decision 51"/>
          <p:cNvSpPr/>
          <p:nvPr/>
        </p:nvSpPr>
        <p:spPr>
          <a:xfrm>
            <a:off x="3259506" y="292782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/>
              <a:t>has </a:t>
            </a:r>
            <a:r>
              <a:rPr lang="en-US" sz="1600" dirty="0" smtClean="0"/>
              <a:t>out-record </a:t>
            </a:r>
            <a:br>
              <a:rPr lang="en-US" sz="1600" dirty="0" smtClean="0"/>
            </a:br>
            <a:r>
              <a:rPr lang="en-US" sz="1600" dirty="0" smtClean="0"/>
              <a:t>with correct Nonce?</a:t>
            </a:r>
            <a:endParaRPr lang="en-US" sz="1600" dirty="0"/>
          </a:p>
        </p:txBody>
      </p:sp>
      <p:cxnSp>
        <p:nvCxnSpPr>
          <p:cNvPr id="54" name="Straight Arrow Connector 53"/>
          <p:cNvCxnSpPr>
            <a:stCxn id="5" idx="3"/>
            <a:endCxn id="52" idx="1"/>
          </p:cNvCxnSpPr>
          <p:nvPr/>
        </p:nvCxnSpPr>
        <p:spPr>
          <a:xfrm>
            <a:off x="2587092" y="3476464"/>
            <a:ext cx="6724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587092" y="310713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972999" y="4361481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9" name="Straight Arrow Connector 58"/>
          <p:cNvCxnSpPr>
            <a:stCxn id="52" idx="2"/>
            <a:endCxn id="57" idx="0"/>
          </p:cNvCxnSpPr>
          <p:nvPr/>
        </p:nvCxnSpPr>
        <p:spPr>
          <a:xfrm>
            <a:off x="4356786" y="4025105"/>
            <a:ext cx="36" cy="336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421413" y="399511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62" name="Straight Arrow Connector 61"/>
          <p:cNvCxnSpPr>
            <a:stCxn id="52" idx="3"/>
            <a:endCxn id="44" idx="1"/>
          </p:cNvCxnSpPr>
          <p:nvPr/>
        </p:nvCxnSpPr>
        <p:spPr>
          <a:xfrm>
            <a:off x="5454066" y="3476464"/>
            <a:ext cx="6724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585275" y="310713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3" name="Straight Arrow Connector 2"/>
          <p:cNvCxnSpPr>
            <a:stCxn id="44" idx="2"/>
            <a:endCxn id="35" idx="0"/>
          </p:cNvCxnSpPr>
          <p:nvPr/>
        </p:nvCxnSpPr>
        <p:spPr>
          <a:xfrm>
            <a:off x="6949440" y="3750784"/>
            <a:ext cx="0" cy="442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24</a:t>
            </a:fld>
            <a:endParaRPr lang="en-US"/>
          </a:p>
        </p:txBody>
      </p:sp>
      <p:sp>
        <p:nvSpPr>
          <p:cNvPr id="22" name="Flowchart: Decision 21"/>
          <p:cNvSpPr/>
          <p:nvPr/>
        </p:nvSpPr>
        <p:spPr>
          <a:xfrm>
            <a:off x="3232843" y="1382581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 smtClean="0"/>
              <a:t>is point-to-point face?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3996377" y="235669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340072" y="1589405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11" name="Elbow Connector 10"/>
          <p:cNvCxnSpPr>
            <a:stCxn id="22" idx="2"/>
            <a:endCxn id="5" idx="0"/>
          </p:cNvCxnSpPr>
          <p:nvPr/>
        </p:nvCxnSpPr>
        <p:spPr>
          <a:xfrm rot="5400000">
            <a:off x="2685987" y="1283687"/>
            <a:ext cx="447963" cy="284031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636948" y="1746555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13" name="Straight Arrow Connector 12"/>
          <p:cNvCxnSpPr>
            <a:stCxn id="22" idx="3"/>
            <a:endCxn id="28" idx="1"/>
          </p:cNvCxnSpPr>
          <p:nvPr/>
        </p:nvCxnSpPr>
        <p:spPr>
          <a:xfrm>
            <a:off x="5427403" y="1931221"/>
            <a:ext cx="2095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02978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</a:t>
            </a:r>
            <a:r>
              <a:rPr lang="en-US" dirty="0" err="1" smtClean="0"/>
              <a:t>Nack</a:t>
            </a:r>
            <a:r>
              <a:rPr lang="en-US" dirty="0" smtClean="0"/>
              <a:t> pipeline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333469" y="3586332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221181" y="2113808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strategy action: send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5443220" y="3586332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erase in-record</a:t>
            </a:r>
            <a:endParaRPr lang="en-US" sz="1600" dirty="0"/>
          </a:p>
        </p:txBody>
      </p:sp>
      <p:sp>
        <p:nvSpPr>
          <p:cNvPr id="52" name="Flowchart: Decision 51"/>
          <p:cNvSpPr/>
          <p:nvPr/>
        </p:nvSpPr>
        <p:spPr>
          <a:xfrm>
            <a:off x="221181" y="331201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has in-record?</a:t>
            </a:r>
          </a:p>
        </p:txBody>
      </p:sp>
      <p:cxnSp>
        <p:nvCxnSpPr>
          <p:cNvPr id="54" name="Straight Arrow Connector 53"/>
          <p:cNvCxnSpPr>
            <a:stCxn id="35" idx="2"/>
            <a:endCxn id="52" idx="0"/>
          </p:cNvCxnSpPr>
          <p:nvPr/>
        </p:nvCxnSpPr>
        <p:spPr>
          <a:xfrm>
            <a:off x="1318461" y="2662448"/>
            <a:ext cx="0" cy="649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934674" y="4745669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9" name="Straight Arrow Connector 58"/>
          <p:cNvCxnSpPr>
            <a:stCxn id="52" idx="2"/>
            <a:endCxn id="57" idx="0"/>
          </p:cNvCxnSpPr>
          <p:nvPr/>
        </p:nvCxnSpPr>
        <p:spPr>
          <a:xfrm>
            <a:off x="1318461" y="4409293"/>
            <a:ext cx="36" cy="336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383088" y="4379303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cxnSp>
        <p:nvCxnSpPr>
          <p:cNvPr id="62" name="Straight Arrow Connector 61"/>
          <p:cNvCxnSpPr>
            <a:stCxn id="52" idx="3"/>
            <a:endCxn id="15" idx="1"/>
          </p:cNvCxnSpPr>
          <p:nvPr/>
        </p:nvCxnSpPr>
        <p:spPr>
          <a:xfrm>
            <a:off x="2415741" y="3860652"/>
            <a:ext cx="30632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819344" y="4347793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10" name="Straight Arrow Connector 9"/>
          <p:cNvCxnSpPr>
            <a:stCxn id="44" idx="3"/>
            <a:endCxn id="6" idx="1"/>
          </p:cNvCxnSpPr>
          <p:nvPr/>
        </p:nvCxnSpPr>
        <p:spPr>
          <a:xfrm>
            <a:off x="7089140" y="3860652"/>
            <a:ext cx="2443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468BE-A3C0-48D4-BDF2-31ABA6209AB3}" type="slidenum">
              <a:rPr lang="en-US" smtClean="0"/>
              <a:t>25</a:t>
            </a:fld>
            <a:endParaRPr lang="en-US"/>
          </a:p>
        </p:txBody>
      </p:sp>
      <p:sp>
        <p:nvSpPr>
          <p:cNvPr id="15" name="Flowchart: Decision 14"/>
          <p:cNvSpPr/>
          <p:nvPr/>
        </p:nvSpPr>
        <p:spPr>
          <a:xfrm>
            <a:off x="2722064" y="331201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 smtClean="0"/>
              <a:t>is multi-access face?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4857621" y="3455060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91359" y="355585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435521" y="4800782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19" name="Straight Arrow Connector 18"/>
          <p:cNvCxnSpPr>
            <a:stCxn id="15" idx="2"/>
            <a:endCxn id="18" idx="0"/>
          </p:cNvCxnSpPr>
          <p:nvPr/>
        </p:nvCxnSpPr>
        <p:spPr>
          <a:xfrm>
            <a:off x="3819344" y="4409292"/>
            <a:ext cx="0" cy="3914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5" idx="3"/>
            <a:endCxn id="44" idx="1"/>
          </p:cNvCxnSpPr>
          <p:nvPr/>
        </p:nvCxnSpPr>
        <p:spPr>
          <a:xfrm>
            <a:off x="4916624" y="3860652"/>
            <a:ext cx="52659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71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incoming Interest</a:t>
            </a:r>
          </a:p>
          <a:p>
            <a:r>
              <a:rPr lang="en-US" dirty="0"/>
              <a:t>Interest loop</a:t>
            </a:r>
          </a:p>
          <a:p>
            <a:r>
              <a:rPr lang="en-US" dirty="0" err="1" smtClean="0"/>
              <a:t>ContentStore</a:t>
            </a:r>
            <a:r>
              <a:rPr lang="en-US" dirty="0" smtClean="0"/>
              <a:t> miss</a:t>
            </a:r>
          </a:p>
          <a:p>
            <a:r>
              <a:rPr lang="en-US" dirty="0" err="1" smtClean="0"/>
              <a:t>ContentStore</a:t>
            </a:r>
            <a:r>
              <a:rPr lang="en-US" dirty="0" smtClean="0"/>
              <a:t> hit</a:t>
            </a:r>
          </a:p>
          <a:p>
            <a:r>
              <a:rPr lang="en-US" dirty="0" smtClean="0"/>
              <a:t>outgoing Interest</a:t>
            </a:r>
          </a:p>
          <a:p>
            <a:r>
              <a:rPr lang="en-US" dirty="0" smtClean="0"/>
              <a:t>Interest reject</a:t>
            </a:r>
          </a:p>
          <a:p>
            <a:r>
              <a:rPr lang="en-US" dirty="0" smtClean="0"/>
              <a:t>Interest finalize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incoming Data</a:t>
            </a:r>
          </a:p>
          <a:p>
            <a:r>
              <a:rPr lang="en-US" dirty="0"/>
              <a:t>Data unsolicited</a:t>
            </a:r>
          </a:p>
          <a:p>
            <a:r>
              <a:rPr lang="en-US" dirty="0"/>
              <a:t>outgoing Data</a:t>
            </a:r>
          </a:p>
          <a:p>
            <a:r>
              <a:rPr lang="en-US" dirty="0" smtClean="0"/>
              <a:t>incoming </a:t>
            </a:r>
            <a:r>
              <a:rPr lang="en-US" dirty="0" err="1" smtClean="0"/>
              <a:t>Nack</a:t>
            </a:r>
            <a:endParaRPr lang="en-US" dirty="0" smtClean="0"/>
          </a:p>
          <a:p>
            <a:r>
              <a:rPr lang="en-US" dirty="0" smtClean="0"/>
              <a:t>outgoing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962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Legend in diagrams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33780" y="3153767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building block</a:t>
            </a:r>
          </a:p>
        </p:txBody>
      </p:sp>
      <p:sp>
        <p:nvSpPr>
          <p:cNvPr id="8" name="Flowchart: Predefined Process 7"/>
          <p:cNvSpPr/>
          <p:nvPr/>
        </p:nvSpPr>
        <p:spPr>
          <a:xfrm>
            <a:off x="1033780" y="2473801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pipeline</a:t>
            </a:r>
          </a:p>
        </p:txBody>
      </p:sp>
      <p:sp>
        <p:nvSpPr>
          <p:cNvPr id="9" name="Rectangle 8"/>
          <p:cNvSpPr/>
          <p:nvPr/>
        </p:nvSpPr>
        <p:spPr>
          <a:xfrm>
            <a:off x="1033780" y="4513699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tables feature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33780" y="3833733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strategy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33780" y="5193666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face feature</a:t>
            </a:r>
          </a:p>
        </p:txBody>
      </p:sp>
    </p:spTree>
    <p:extLst>
      <p:ext uri="{BB962C8B-B14F-4D97-AF65-F5344CB8AC3E}">
        <p14:creationId xmlns:p14="http://schemas.microsoft.com/office/powerpoint/2010/main" val="1966265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itle 7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Pipelines Overall Workflow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lowchart: Predefined Process 5"/>
          <p:cNvSpPr/>
          <p:nvPr/>
        </p:nvSpPr>
        <p:spPr>
          <a:xfrm>
            <a:off x="71692" y="2048273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incoming Interest</a:t>
            </a:r>
          </a:p>
        </p:txBody>
      </p:sp>
      <p:sp>
        <p:nvSpPr>
          <p:cNvPr id="7" name="Flowchart: Predefined Process 6"/>
          <p:cNvSpPr/>
          <p:nvPr/>
        </p:nvSpPr>
        <p:spPr>
          <a:xfrm>
            <a:off x="68936" y="4229709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incoming Data</a:t>
            </a:r>
          </a:p>
        </p:txBody>
      </p:sp>
      <p:sp>
        <p:nvSpPr>
          <p:cNvPr id="8" name="Flowchart: Predefined Process 7"/>
          <p:cNvSpPr/>
          <p:nvPr/>
        </p:nvSpPr>
        <p:spPr>
          <a:xfrm>
            <a:off x="4509823" y="2406280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outgoing Interest</a:t>
            </a:r>
          </a:p>
        </p:txBody>
      </p:sp>
      <p:sp>
        <p:nvSpPr>
          <p:cNvPr id="9" name="Flowchart: Predefined Process 8"/>
          <p:cNvSpPr/>
          <p:nvPr/>
        </p:nvSpPr>
        <p:spPr>
          <a:xfrm>
            <a:off x="4499663" y="3983722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outgoing Data</a:t>
            </a:r>
          </a:p>
        </p:txBody>
      </p:sp>
      <p:sp>
        <p:nvSpPr>
          <p:cNvPr id="10" name="Rectangle 9"/>
          <p:cNvSpPr/>
          <p:nvPr/>
        </p:nvSpPr>
        <p:spPr>
          <a:xfrm>
            <a:off x="2502168" y="2048273"/>
            <a:ext cx="1371600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after receive Interest</a:t>
            </a:r>
          </a:p>
        </p:txBody>
      </p:sp>
      <p:sp>
        <p:nvSpPr>
          <p:cNvPr id="13" name="Flowchart: Predefined Process 12"/>
          <p:cNvSpPr/>
          <p:nvPr/>
        </p:nvSpPr>
        <p:spPr>
          <a:xfrm>
            <a:off x="4509823" y="1452594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Interest reject</a:t>
            </a:r>
          </a:p>
        </p:txBody>
      </p:sp>
      <p:sp>
        <p:nvSpPr>
          <p:cNvPr id="15" name="Flowchart: Predefined Process 14"/>
          <p:cNvSpPr/>
          <p:nvPr/>
        </p:nvSpPr>
        <p:spPr>
          <a:xfrm>
            <a:off x="1417588" y="1446619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Interest loop</a:t>
            </a:r>
          </a:p>
        </p:txBody>
      </p:sp>
      <p:sp>
        <p:nvSpPr>
          <p:cNvPr id="18" name="Flowchart: Predefined Process 17"/>
          <p:cNvSpPr/>
          <p:nvPr/>
        </p:nvSpPr>
        <p:spPr>
          <a:xfrm>
            <a:off x="1573470" y="5168066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Data unsolicited</a:t>
            </a:r>
          </a:p>
        </p:txBody>
      </p:sp>
      <p:cxnSp>
        <p:nvCxnSpPr>
          <p:cNvPr id="3" name="Elbow Connector 2"/>
          <p:cNvCxnSpPr>
            <a:stCxn id="6" idx="0"/>
            <a:endCxn id="15" idx="1"/>
          </p:cNvCxnSpPr>
          <p:nvPr/>
        </p:nvCxnSpPr>
        <p:spPr>
          <a:xfrm rot="5400000" flipH="1" flipV="1">
            <a:off x="878153" y="1508838"/>
            <a:ext cx="418774" cy="66009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557288" y="4682481"/>
            <a:ext cx="1371600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before satisfy Interest</a:t>
            </a:r>
          </a:p>
        </p:txBody>
      </p:sp>
      <p:cxnSp>
        <p:nvCxnSpPr>
          <p:cNvPr id="24" name="Elbow Connector 23"/>
          <p:cNvCxnSpPr>
            <a:stCxn id="35" idx="0"/>
            <a:endCxn id="10" idx="2"/>
          </p:cNvCxnSpPr>
          <p:nvPr/>
        </p:nvCxnSpPr>
        <p:spPr>
          <a:xfrm rot="5400000" flipH="1" flipV="1">
            <a:off x="2461936" y="2055485"/>
            <a:ext cx="367484" cy="108458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7" idx="2"/>
            <a:endCxn id="18" idx="1"/>
          </p:cNvCxnSpPr>
          <p:nvPr/>
        </p:nvCxnSpPr>
        <p:spPr>
          <a:xfrm rot="16200000" flipH="1">
            <a:off x="786365" y="4563840"/>
            <a:ext cx="755477" cy="81873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0" idx="3"/>
            <a:endCxn id="13" idx="1"/>
          </p:cNvCxnSpPr>
          <p:nvPr/>
        </p:nvCxnSpPr>
        <p:spPr>
          <a:xfrm flipV="1">
            <a:off x="3873768" y="1635474"/>
            <a:ext cx="636055" cy="59567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10" idx="3"/>
            <a:endCxn id="8" idx="1"/>
          </p:cNvCxnSpPr>
          <p:nvPr/>
        </p:nvCxnSpPr>
        <p:spPr>
          <a:xfrm>
            <a:off x="3873768" y="2231153"/>
            <a:ext cx="636055" cy="35800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6743474" y="3171050"/>
            <a:ext cx="569387" cy="860257"/>
            <a:chOff x="4941356" y="5219700"/>
            <a:chExt cx="569387" cy="860257"/>
          </a:xfrm>
        </p:grpSpPr>
        <p:sp>
          <p:nvSpPr>
            <p:cNvPr id="50" name="Sun 49"/>
            <p:cNvSpPr/>
            <p:nvPr/>
          </p:nvSpPr>
          <p:spPr>
            <a:xfrm>
              <a:off x="5003800" y="5219700"/>
              <a:ext cx="444500" cy="444500"/>
            </a:xfrm>
            <a:prstGeom prst="sun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941356" y="5618292"/>
              <a:ext cx="5693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expiry</a:t>
              </a:r>
              <a:r>
                <a:rPr lang="en-US" sz="1200" dirty="0"/>
                <a:t/>
              </a:r>
              <a:br>
                <a:rPr lang="en-US" sz="1200" dirty="0"/>
              </a:br>
              <a:r>
                <a:rPr lang="en-US" sz="1200" dirty="0"/>
                <a:t>timer</a:t>
              </a:r>
            </a:p>
          </p:txBody>
        </p:sp>
      </p:grpSp>
      <p:cxnSp>
        <p:nvCxnSpPr>
          <p:cNvPr id="57" name="Elbow Connector 56"/>
          <p:cNvCxnSpPr>
            <a:stCxn id="13" idx="3"/>
            <a:endCxn id="50" idx="0"/>
          </p:cNvCxnSpPr>
          <p:nvPr/>
        </p:nvCxnSpPr>
        <p:spPr>
          <a:xfrm>
            <a:off x="5881423" y="1635474"/>
            <a:ext cx="1146745" cy="153557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35" idx="3"/>
          </p:cNvCxnSpPr>
          <p:nvPr/>
        </p:nvCxnSpPr>
        <p:spPr>
          <a:xfrm>
            <a:off x="2789188" y="2964397"/>
            <a:ext cx="3926572" cy="58144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lowchart: Predefined Process 32"/>
          <p:cNvSpPr/>
          <p:nvPr/>
        </p:nvSpPr>
        <p:spPr>
          <a:xfrm>
            <a:off x="7549124" y="3764837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Interest </a:t>
            </a:r>
            <a:r>
              <a:rPr lang="en-US" sz="1200" dirty="0" smtClean="0"/>
              <a:t>finalize</a:t>
            </a:r>
            <a:endParaRPr lang="en-US" sz="1200" dirty="0"/>
          </a:p>
        </p:txBody>
      </p:sp>
      <p:sp>
        <p:nvSpPr>
          <p:cNvPr id="35" name="Flowchart: Predefined Process 34"/>
          <p:cNvSpPr/>
          <p:nvPr/>
        </p:nvSpPr>
        <p:spPr>
          <a:xfrm>
            <a:off x="1417588" y="2781517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ContentStore</a:t>
            </a:r>
            <a:r>
              <a:rPr lang="en-US" sz="1200" dirty="0" smtClean="0"/>
              <a:t> miss</a:t>
            </a:r>
            <a:endParaRPr lang="en-US" sz="1200" dirty="0"/>
          </a:p>
        </p:txBody>
      </p:sp>
      <p:sp>
        <p:nvSpPr>
          <p:cNvPr id="36" name="Flowchart: Predefined Process 35"/>
          <p:cNvSpPr/>
          <p:nvPr/>
        </p:nvSpPr>
        <p:spPr>
          <a:xfrm>
            <a:off x="1417588" y="3436185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ContentStore</a:t>
            </a:r>
            <a:r>
              <a:rPr lang="en-US" sz="1200" dirty="0" smtClean="0"/>
              <a:t> hit</a:t>
            </a:r>
            <a:endParaRPr lang="en-US" sz="1200" dirty="0"/>
          </a:p>
        </p:txBody>
      </p:sp>
      <p:cxnSp>
        <p:nvCxnSpPr>
          <p:cNvPr id="37" name="Elbow Connector 36"/>
          <p:cNvCxnSpPr>
            <a:stCxn id="6" idx="2"/>
            <a:endCxn id="35" idx="1"/>
          </p:cNvCxnSpPr>
          <p:nvPr/>
        </p:nvCxnSpPr>
        <p:spPr>
          <a:xfrm rot="16200000" flipH="1">
            <a:off x="812358" y="2359167"/>
            <a:ext cx="550364" cy="66009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6" idx="2"/>
            <a:endCxn id="36" idx="1"/>
          </p:cNvCxnSpPr>
          <p:nvPr/>
        </p:nvCxnSpPr>
        <p:spPr>
          <a:xfrm rot="16200000" flipH="1">
            <a:off x="485024" y="2686501"/>
            <a:ext cx="1205032" cy="66009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Flowchart: Predefined Process 72"/>
          <p:cNvSpPr/>
          <p:nvPr/>
        </p:nvSpPr>
        <p:spPr>
          <a:xfrm>
            <a:off x="68936" y="5624826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incoming </a:t>
            </a:r>
            <a:r>
              <a:rPr lang="en-US" sz="1200" dirty="0" err="1" smtClean="0"/>
              <a:t>Nack</a:t>
            </a:r>
            <a:endParaRPr lang="en-US" sz="1200" dirty="0"/>
          </a:p>
        </p:txBody>
      </p:sp>
      <p:sp>
        <p:nvSpPr>
          <p:cNvPr id="77" name="Rectangle 76"/>
          <p:cNvSpPr/>
          <p:nvPr/>
        </p:nvSpPr>
        <p:spPr>
          <a:xfrm>
            <a:off x="2502168" y="5624826"/>
            <a:ext cx="1371600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after receive </a:t>
            </a:r>
            <a:r>
              <a:rPr lang="en-US" sz="1200" dirty="0" err="1" smtClean="0"/>
              <a:t>Nack</a:t>
            </a:r>
            <a:endParaRPr lang="en-US" sz="1200" dirty="0"/>
          </a:p>
        </p:txBody>
      </p:sp>
      <p:sp>
        <p:nvSpPr>
          <p:cNvPr id="78" name="Flowchart: Predefined Process 77"/>
          <p:cNvSpPr/>
          <p:nvPr/>
        </p:nvSpPr>
        <p:spPr>
          <a:xfrm>
            <a:off x="4509823" y="5624826"/>
            <a:ext cx="1371600" cy="36576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outgoing </a:t>
            </a:r>
            <a:r>
              <a:rPr lang="en-US" sz="1200" dirty="0" err="1" smtClean="0"/>
              <a:t>Nack</a:t>
            </a:r>
            <a:endParaRPr lang="en-US" sz="1200" dirty="0"/>
          </a:p>
        </p:txBody>
      </p:sp>
      <p:cxnSp>
        <p:nvCxnSpPr>
          <p:cNvPr id="80" name="Straight Arrow Connector 79"/>
          <p:cNvCxnSpPr>
            <a:stCxn id="73" idx="3"/>
            <a:endCxn id="77" idx="1"/>
          </p:cNvCxnSpPr>
          <p:nvPr/>
        </p:nvCxnSpPr>
        <p:spPr>
          <a:xfrm>
            <a:off x="1440536" y="5807706"/>
            <a:ext cx="10616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77" idx="3"/>
            <a:endCxn id="78" idx="1"/>
          </p:cNvCxnSpPr>
          <p:nvPr/>
        </p:nvCxnSpPr>
        <p:spPr>
          <a:xfrm>
            <a:off x="3873768" y="5807706"/>
            <a:ext cx="636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Elbow Connector 4"/>
          <p:cNvCxnSpPr>
            <a:stCxn id="77" idx="3"/>
            <a:endCxn id="8" idx="1"/>
          </p:cNvCxnSpPr>
          <p:nvPr/>
        </p:nvCxnSpPr>
        <p:spPr>
          <a:xfrm flipV="1">
            <a:off x="3873768" y="2589160"/>
            <a:ext cx="636055" cy="3218546"/>
          </a:xfrm>
          <a:prstGeom prst="bentConnector3">
            <a:avLst>
              <a:gd name="adj1" fmla="val 5061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3182888" y="3419873"/>
            <a:ext cx="921752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After </a:t>
            </a:r>
            <a:r>
              <a:rPr lang="en-US" altLang="zh-CN" sz="1200" dirty="0" smtClean="0"/>
              <a:t>Cs</a:t>
            </a:r>
            <a:r>
              <a:rPr lang="zh-CN" altLang="en-US" sz="1200" dirty="0" smtClean="0"/>
              <a:t> </a:t>
            </a:r>
            <a:r>
              <a:rPr lang="en-US" sz="1200" dirty="0"/>
              <a:t>Hit</a:t>
            </a:r>
            <a:r>
              <a:rPr lang="zh-CN" altLang="en-US" sz="1200" dirty="0"/>
              <a:t> </a:t>
            </a:r>
            <a:endParaRPr lang="en-US" sz="1200" dirty="0"/>
          </a:p>
        </p:txBody>
      </p:sp>
      <p:cxnSp>
        <p:nvCxnSpPr>
          <p:cNvPr id="19" name="Straight Arrow Connector 18"/>
          <p:cNvCxnSpPr>
            <a:stCxn id="36" idx="3"/>
            <a:endCxn id="49" idx="1"/>
          </p:cNvCxnSpPr>
          <p:nvPr/>
        </p:nvCxnSpPr>
        <p:spPr>
          <a:xfrm flipV="1">
            <a:off x="2789188" y="3602753"/>
            <a:ext cx="393700" cy="16312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4493528" y="4550401"/>
            <a:ext cx="1371600" cy="365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After</a:t>
            </a:r>
            <a:r>
              <a:rPr lang="zh-CN" altLang="en-US" sz="1200" dirty="0" smtClean="0"/>
              <a:t> </a:t>
            </a:r>
            <a:r>
              <a:rPr lang="en-US" altLang="zh-CN" sz="1200" dirty="0" smtClean="0"/>
              <a:t>receive</a:t>
            </a:r>
            <a:r>
              <a:rPr lang="zh-CN" altLang="en-US" sz="1200" dirty="0" smtClean="0"/>
              <a:t> </a:t>
            </a:r>
            <a:r>
              <a:rPr lang="en-US" altLang="zh-CN" sz="1200" dirty="0" smtClean="0"/>
              <a:t>Data</a:t>
            </a:r>
            <a:endParaRPr lang="en-US" sz="1200" dirty="0"/>
          </a:p>
        </p:txBody>
      </p:sp>
      <p:cxnSp>
        <p:nvCxnSpPr>
          <p:cNvPr id="43" name="Elbow Connector 42"/>
          <p:cNvCxnSpPr>
            <a:stCxn id="7" idx="3"/>
            <a:endCxn id="9" idx="1"/>
          </p:cNvCxnSpPr>
          <p:nvPr/>
        </p:nvCxnSpPr>
        <p:spPr>
          <a:xfrm flipV="1">
            <a:off x="1440536" y="4166602"/>
            <a:ext cx="3059127" cy="245987"/>
          </a:xfrm>
          <a:prstGeom prst="bentConnector3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7" idx="3"/>
            <a:endCxn id="59" idx="1"/>
          </p:cNvCxnSpPr>
          <p:nvPr/>
        </p:nvCxnSpPr>
        <p:spPr>
          <a:xfrm>
            <a:off x="1440536" y="4412589"/>
            <a:ext cx="3052992" cy="320692"/>
          </a:xfrm>
          <a:prstGeom prst="bentConnector3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endCxn id="21" idx="0"/>
          </p:cNvCxnSpPr>
          <p:nvPr/>
        </p:nvCxnSpPr>
        <p:spPr>
          <a:xfrm flipH="1">
            <a:off x="2243088" y="4409440"/>
            <a:ext cx="2272" cy="273041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7" idx="3"/>
            <a:endCxn id="51" idx="2"/>
          </p:cNvCxnSpPr>
          <p:nvPr/>
        </p:nvCxnSpPr>
        <p:spPr>
          <a:xfrm flipV="1">
            <a:off x="1440536" y="4031307"/>
            <a:ext cx="5587632" cy="38128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2315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incoming Interest pipeline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6058892" y="3583191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CS lookup</a:t>
            </a:r>
          </a:p>
        </p:txBody>
      </p:sp>
      <p:sp>
        <p:nvSpPr>
          <p:cNvPr id="10" name="Rectangle 9"/>
          <p:cNvSpPr/>
          <p:nvPr/>
        </p:nvSpPr>
        <p:spPr>
          <a:xfrm>
            <a:off x="3718562" y="1272077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insert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333212" y="1271529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Cancel expiry</a:t>
            </a:r>
            <a:r>
              <a:rPr lang="zh-CN" altLang="en-US" sz="1600" dirty="0" smtClean="0"/>
              <a:t> </a:t>
            </a:r>
            <a:r>
              <a:rPr lang="en-US" sz="1600" dirty="0" smtClean="0"/>
              <a:t>timer</a:t>
            </a:r>
            <a:endParaRPr lang="en-US" sz="1600" dirty="0"/>
          </a:p>
        </p:txBody>
      </p:sp>
      <p:sp>
        <p:nvSpPr>
          <p:cNvPr id="64" name="Rectangle 63"/>
          <p:cNvSpPr/>
          <p:nvPr/>
        </p:nvSpPr>
        <p:spPr>
          <a:xfrm>
            <a:off x="709855" y="1272077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receive Interest</a:t>
            </a:r>
          </a:p>
        </p:txBody>
      </p:sp>
      <p:sp>
        <p:nvSpPr>
          <p:cNvPr id="30" name="Flowchart: Decision 29"/>
          <p:cNvSpPr/>
          <p:nvPr/>
        </p:nvSpPr>
        <p:spPr>
          <a:xfrm>
            <a:off x="3078482" y="2005136"/>
            <a:ext cx="292608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tIns="182880" rtlCol="0" anchor="ctr"/>
          <a:lstStyle/>
          <a:p>
            <a:pPr algn="ctr"/>
            <a:r>
              <a:rPr lang="en-US" dirty="0"/>
              <a:t>detect </a:t>
            </a:r>
            <a:r>
              <a:rPr lang="en-US" dirty="0" smtClean="0"/>
              <a:t>duplicate Nonce</a:t>
            </a:r>
            <a:br>
              <a:rPr lang="en-US" dirty="0" smtClean="0"/>
            </a:br>
            <a:r>
              <a:rPr lang="en-US" dirty="0" smtClean="0"/>
              <a:t>in PIT entry</a:t>
            </a:r>
            <a:endParaRPr lang="en-US" dirty="0"/>
          </a:p>
        </p:txBody>
      </p:sp>
      <p:sp>
        <p:nvSpPr>
          <p:cNvPr id="39" name="Flowchart: Predefined Process 38"/>
          <p:cNvSpPr/>
          <p:nvPr/>
        </p:nvSpPr>
        <p:spPr>
          <a:xfrm>
            <a:off x="3723302" y="3492338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loop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856895" y="2823415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9" name="Straight Arrow Connector 8"/>
          <p:cNvCxnSpPr>
            <a:stCxn id="10" idx="2"/>
            <a:endCxn id="30" idx="0"/>
          </p:cNvCxnSpPr>
          <p:nvPr/>
        </p:nvCxnSpPr>
        <p:spPr>
          <a:xfrm>
            <a:off x="4541522" y="1820717"/>
            <a:ext cx="0" cy="1844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lowchart: Decision 34"/>
          <p:cNvSpPr/>
          <p:nvPr/>
        </p:nvSpPr>
        <p:spPr>
          <a:xfrm>
            <a:off x="6058892" y="2285151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is pending?</a:t>
            </a:r>
          </a:p>
        </p:txBody>
      </p:sp>
      <p:cxnSp>
        <p:nvCxnSpPr>
          <p:cNvPr id="46" name="Straight Arrow Connector 45"/>
          <p:cNvCxnSpPr>
            <a:stCxn id="35" idx="2"/>
            <a:endCxn id="6" idx="0"/>
          </p:cNvCxnSpPr>
          <p:nvPr/>
        </p:nvCxnSpPr>
        <p:spPr>
          <a:xfrm>
            <a:off x="7156172" y="3382431"/>
            <a:ext cx="0" cy="200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lowchart: Decision 42"/>
          <p:cNvSpPr/>
          <p:nvPr/>
        </p:nvSpPr>
        <p:spPr>
          <a:xfrm>
            <a:off x="435535" y="1995535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dirty="0"/>
              <a:t>violates /</a:t>
            </a:r>
            <a:r>
              <a:rPr lang="en-US" dirty="0" err="1"/>
              <a:t>localhost</a:t>
            </a:r>
            <a:r>
              <a:rPr lang="en-US" dirty="0"/>
              <a:t>?</a:t>
            </a:r>
          </a:p>
        </p:txBody>
      </p:sp>
      <p:cxnSp>
        <p:nvCxnSpPr>
          <p:cNvPr id="28" name="Straight Arrow Connector 27"/>
          <p:cNvCxnSpPr>
            <a:stCxn id="43" idx="2"/>
            <a:endCxn id="38" idx="0"/>
          </p:cNvCxnSpPr>
          <p:nvPr/>
        </p:nvCxnSpPr>
        <p:spPr>
          <a:xfrm>
            <a:off x="1532815" y="3092815"/>
            <a:ext cx="0" cy="131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199071" y="297000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241532" y="1923466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sp>
        <p:nvSpPr>
          <p:cNvPr id="40" name="Flowchart: Predefined Process 39"/>
          <p:cNvSpPr/>
          <p:nvPr/>
        </p:nvSpPr>
        <p:spPr>
          <a:xfrm>
            <a:off x="3504998" y="5156546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ContentStore</a:t>
            </a:r>
            <a:r>
              <a:rPr lang="en-US" dirty="0" smtClean="0"/>
              <a:t> miss</a:t>
            </a:r>
            <a:endParaRPr lang="en-US" dirty="0"/>
          </a:p>
        </p:txBody>
      </p:sp>
      <p:cxnSp>
        <p:nvCxnSpPr>
          <p:cNvPr id="27" name="Elbow Connector 26"/>
          <p:cNvCxnSpPr>
            <a:stCxn id="30" idx="3"/>
            <a:endCxn id="11" idx="1"/>
          </p:cNvCxnSpPr>
          <p:nvPr/>
        </p:nvCxnSpPr>
        <p:spPr>
          <a:xfrm flipV="1">
            <a:off x="6004562" y="1545849"/>
            <a:ext cx="328650" cy="100792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lowchart: Predefined Process 62"/>
          <p:cNvSpPr/>
          <p:nvPr/>
        </p:nvSpPr>
        <p:spPr>
          <a:xfrm>
            <a:off x="6058892" y="5155550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ContentStore</a:t>
            </a:r>
            <a:r>
              <a:rPr lang="en-US" dirty="0" smtClean="0"/>
              <a:t> hit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584413" y="227491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199069" y="4213001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6808039" y="3308871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57" name="Straight Arrow Connector 56"/>
          <p:cNvCxnSpPr>
            <a:stCxn id="11" idx="2"/>
            <a:endCxn id="35" idx="0"/>
          </p:cNvCxnSpPr>
          <p:nvPr/>
        </p:nvCxnSpPr>
        <p:spPr>
          <a:xfrm>
            <a:off x="7156172" y="1820169"/>
            <a:ext cx="0" cy="4649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lowchart: Decision 37"/>
          <p:cNvSpPr/>
          <p:nvPr/>
        </p:nvSpPr>
        <p:spPr>
          <a:xfrm>
            <a:off x="69775" y="3224156"/>
            <a:ext cx="292608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tIns="45720" rtlCol="0" anchor="ctr"/>
          <a:lstStyle/>
          <a:p>
            <a:pPr algn="ctr"/>
            <a:r>
              <a:rPr lang="en-US" dirty="0"/>
              <a:t>detect </a:t>
            </a:r>
            <a:r>
              <a:rPr lang="en-US" dirty="0" smtClean="0"/>
              <a:t>duplicate Nonce</a:t>
            </a:r>
            <a:br>
              <a:rPr lang="en-US" dirty="0" smtClean="0"/>
            </a:br>
            <a:r>
              <a:rPr lang="en-US" dirty="0" smtClean="0"/>
              <a:t>with Dead Nonce List</a:t>
            </a:r>
            <a:endParaRPr lang="en-US" dirty="0"/>
          </a:p>
        </p:txBody>
      </p:sp>
      <p:cxnSp>
        <p:nvCxnSpPr>
          <p:cNvPr id="24" name="Straight Arrow Connector 23"/>
          <p:cNvCxnSpPr>
            <a:stCxn id="38" idx="2"/>
            <a:endCxn id="45" idx="0"/>
          </p:cNvCxnSpPr>
          <p:nvPr/>
        </p:nvCxnSpPr>
        <p:spPr>
          <a:xfrm>
            <a:off x="1532815" y="4321436"/>
            <a:ext cx="0" cy="1317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5895810" y="2228953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32" name="Straight Arrow Connector 31"/>
          <p:cNvCxnSpPr>
            <a:stCxn id="30" idx="2"/>
            <a:endCxn id="39" idx="0"/>
          </p:cNvCxnSpPr>
          <p:nvPr/>
        </p:nvCxnSpPr>
        <p:spPr>
          <a:xfrm>
            <a:off x="4541522" y="3102416"/>
            <a:ext cx="4740" cy="3899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43" idx="3"/>
            <a:endCxn id="37" idx="2"/>
          </p:cNvCxnSpPr>
          <p:nvPr/>
        </p:nvCxnSpPr>
        <p:spPr>
          <a:xfrm flipH="1" flipV="1">
            <a:off x="2625355" y="2292798"/>
            <a:ext cx="4740" cy="251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4305402" y="307793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4" name="Straight Arrow Connector 3"/>
          <p:cNvCxnSpPr>
            <a:stCxn id="38" idx="3"/>
            <a:endCxn id="39" idx="1"/>
          </p:cNvCxnSpPr>
          <p:nvPr/>
        </p:nvCxnSpPr>
        <p:spPr>
          <a:xfrm flipV="1">
            <a:off x="2995855" y="3766658"/>
            <a:ext cx="727447" cy="61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Flowchart: Decision 42"/>
          <p:cNvSpPr/>
          <p:nvPr/>
        </p:nvSpPr>
        <p:spPr>
          <a:xfrm>
            <a:off x="435535" y="4453149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mtClean="0"/>
              <a:t>reaching producer</a:t>
            </a:r>
          </a:p>
          <a:p>
            <a:pPr algn="ctr"/>
            <a:r>
              <a:rPr lang="en-US" dirty="0" smtClean="0"/>
              <a:t>region?</a:t>
            </a:r>
            <a:endParaRPr lang="en-US" dirty="0"/>
          </a:p>
        </p:txBody>
      </p:sp>
      <p:cxnSp>
        <p:nvCxnSpPr>
          <p:cNvPr id="36" name="Straight Arrow Connector 35"/>
          <p:cNvCxnSpPr>
            <a:stCxn id="64" idx="2"/>
            <a:endCxn id="43" idx="0"/>
          </p:cNvCxnSpPr>
          <p:nvPr/>
        </p:nvCxnSpPr>
        <p:spPr>
          <a:xfrm>
            <a:off x="1532815" y="1820717"/>
            <a:ext cx="0" cy="1748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2499002" y="4654001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93" name="Rectangle 92"/>
          <p:cNvSpPr/>
          <p:nvPr/>
        </p:nvSpPr>
        <p:spPr>
          <a:xfrm>
            <a:off x="526975" y="5766367"/>
            <a:ext cx="201168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strip forwarding hint</a:t>
            </a:r>
            <a:endParaRPr lang="en-US" dirty="0"/>
          </a:p>
        </p:txBody>
      </p:sp>
      <p:cxnSp>
        <p:nvCxnSpPr>
          <p:cNvPr id="109" name="Straight Arrow Connector 108"/>
          <p:cNvCxnSpPr>
            <a:stCxn id="45" idx="2"/>
            <a:endCxn id="93" idx="0"/>
          </p:cNvCxnSpPr>
          <p:nvPr/>
        </p:nvCxnSpPr>
        <p:spPr>
          <a:xfrm>
            <a:off x="1532815" y="5550429"/>
            <a:ext cx="0" cy="2159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Elbow Connector 110"/>
          <p:cNvCxnSpPr>
            <a:stCxn id="93" idx="2"/>
            <a:endCxn id="10" idx="1"/>
          </p:cNvCxnSpPr>
          <p:nvPr/>
        </p:nvCxnSpPr>
        <p:spPr>
          <a:xfrm rot="5400000" flipH="1" flipV="1">
            <a:off x="241383" y="2837828"/>
            <a:ext cx="4768610" cy="2185747"/>
          </a:xfrm>
          <a:prstGeom prst="bentConnector4">
            <a:avLst>
              <a:gd name="adj1" fmla="val -4794"/>
              <a:gd name="adj2" fmla="val 7065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Elbow Connector 112"/>
          <p:cNvCxnSpPr>
            <a:stCxn id="45" idx="3"/>
            <a:endCxn id="10" idx="1"/>
          </p:cNvCxnSpPr>
          <p:nvPr/>
        </p:nvCxnSpPr>
        <p:spPr>
          <a:xfrm flipV="1">
            <a:off x="2630095" y="1546397"/>
            <a:ext cx="1088467" cy="3455392"/>
          </a:xfrm>
          <a:prstGeom prst="bentConnector3">
            <a:avLst>
              <a:gd name="adj1" fmla="val 4056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/>
          <p:cNvSpPr txBox="1"/>
          <p:nvPr/>
        </p:nvSpPr>
        <p:spPr>
          <a:xfrm>
            <a:off x="1229983" y="5449753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159" name="Elbow Connector 158"/>
          <p:cNvCxnSpPr>
            <a:stCxn id="35" idx="1"/>
            <a:endCxn id="40" idx="3"/>
          </p:cNvCxnSpPr>
          <p:nvPr/>
        </p:nvCxnSpPr>
        <p:spPr>
          <a:xfrm rot="10800000" flipV="1">
            <a:off x="5699558" y="2833790"/>
            <a:ext cx="359334" cy="259707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Elbow Connector 160"/>
          <p:cNvCxnSpPr>
            <a:stCxn id="6" idx="1"/>
            <a:endCxn id="40" idx="3"/>
          </p:cNvCxnSpPr>
          <p:nvPr/>
        </p:nvCxnSpPr>
        <p:spPr>
          <a:xfrm rot="10800000" flipV="1">
            <a:off x="5699558" y="4131830"/>
            <a:ext cx="359334" cy="129903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/>
          <p:cNvCxnSpPr>
            <a:stCxn id="6" idx="2"/>
            <a:endCxn id="63" idx="0"/>
          </p:cNvCxnSpPr>
          <p:nvPr/>
        </p:nvCxnSpPr>
        <p:spPr>
          <a:xfrm>
            <a:off x="7156172" y="4680471"/>
            <a:ext cx="0" cy="4750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TextBox 165"/>
          <p:cNvSpPr txBox="1"/>
          <p:nvPr/>
        </p:nvSpPr>
        <p:spPr>
          <a:xfrm>
            <a:off x="6911435" y="472473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67" name="TextBox 166"/>
          <p:cNvSpPr txBox="1"/>
          <p:nvPr/>
        </p:nvSpPr>
        <p:spPr>
          <a:xfrm>
            <a:off x="5879224" y="382477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876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 duplicate Nonce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</a:t>
            </a:r>
            <a:r>
              <a:rPr lang="en-US" dirty="0"/>
              <a:t>the </a:t>
            </a:r>
            <a:r>
              <a:rPr lang="en-US" dirty="0" err="1" smtClean="0"/>
              <a:t>Name+Nonce</a:t>
            </a:r>
            <a:r>
              <a:rPr lang="en-US" dirty="0" smtClean="0"/>
              <a:t> </a:t>
            </a:r>
            <a:r>
              <a:rPr lang="en-US" dirty="0"/>
              <a:t>of the incoming Interest </a:t>
            </a:r>
            <a:r>
              <a:rPr lang="en-US" dirty="0" smtClean="0"/>
              <a:t>appear </a:t>
            </a:r>
            <a:r>
              <a:rPr lang="en-US" dirty="0"/>
              <a:t>in Dead Nonce </a:t>
            </a:r>
            <a:r>
              <a:rPr lang="en-US" dirty="0" smtClean="0"/>
              <a:t>List, or any </a:t>
            </a:r>
            <a:r>
              <a:rPr lang="en-US" dirty="0" err="1" smtClean="0"/>
              <a:t>InRecord</a:t>
            </a:r>
            <a:r>
              <a:rPr lang="en-US" dirty="0" smtClean="0"/>
              <a:t> or </a:t>
            </a:r>
            <a:r>
              <a:rPr lang="en-US" dirty="0" err="1" smtClean="0"/>
              <a:t>OutRecord</a:t>
            </a:r>
            <a:r>
              <a:rPr lang="en-US" dirty="0" smtClean="0"/>
              <a:t> in PIT entry contains the same Nonce as the incoming Interest, a duplicate Nonce is detected.</a:t>
            </a:r>
          </a:p>
          <a:p>
            <a:pPr lvl="1"/>
            <a:r>
              <a:rPr lang="en-US" dirty="0" smtClean="0"/>
              <a:t>If the duplicate Nonce is found in </a:t>
            </a:r>
            <a:r>
              <a:rPr lang="en-US" dirty="0" err="1" smtClean="0"/>
              <a:t>InRecord</a:t>
            </a:r>
            <a:r>
              <a:rPr lang="en-US" dirty="0" smtClean="0"/>
              <a:t> only, this is a multi-path arrival, and not a loop.</a:t>
            </a:r>
          </a:p>
          <a:p>
            <a:pPr lvl="1"/>
            <a:r>
              <a:rPr lang="en-US" dirty="0" smtClean="0"/>
              <a:t>If the duplicate Nonce is found in </a:t>
            </a:r>
            <a:r>
              <a:rPr lang="en-US" dirty="0" err="1" smtClean="0"/>
              <a:t>OutRecord</a:t>
            </a:r>
            <a:r>
              <a:rPr lang="en-US" dirty="0" smtClean="0"/>
              <a:t> or Dead Nonce Table, this is either a multi-path arrival or a loop, and these two reasons are indistinguishable.</a:t>
            </a:r>
          </a:p>
          <a:p>
            <a:r>
              <a:rPr lang="en-US" dirty="0" smtClean="0"/>
              <a:t>Nonce is later recorded on an </a:t>
            </a:r>
            <a:r>
              <a:rPr lang="en-US" dirty="0" err="1" smtClean="0"/>
              <a:t>InRecord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126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loop pipeline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3453042"/>
            <a:ext cx="7886700" cy="272392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Process an Interest that has been considered looped.</a:t>
            </a:r>
          </a:p>
          <a:p>
            <a:r>
              <a:rPr lang="en-US" dirty="0"/>
              <a:t>Keep this simple for now: unconditionally send </a:t>
            </a:r>
            <a:r>
              <a:rPr lang="en-US" dirty="0" err="1"/>
              <a:t>Nack</a:t>
            </a:r>
            <a:r>
              <a:rPr lang="en-US" dirty="0"/>
              <a:t>-Duplicate when duplicate Nonce is detected.</a:t>
            </a:r>
          </a:p>
          <a:p>
            <a:r>
              <a:rPr lang="en-US" dirty="0"/>
              <a:t>Don't enter outgoing </a:t>
            </a:r>
            <a:r>
              <a:rPr lang="en-US" dirty="0" err="1"/>
              <a:t>Nack</a:t>
            </a:r>
            <a:r>
              <a:rPr lang="en-US" dirty="0"/>
              <a:t> pipeline: in-record isn't inserted yet.</a:t>
            </a:r>
          </a:p>
          <a:p>
            <a:r>
              <a:rPr lang="en-US" dirty="0"/>
              <a:t>In the future, strategy could be invoked, because duplicate Nonce may be multi-path arrival instead of loop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8</a:t>
            </a:fld>
            <a:endParaRPr lang="en-US" dirty="0"/>
          </a:p>
        </p:txBody>
      </p:sp>
      <p:cxnSp>
        <p:nvCxnSpPr>
          <p:cNvPr id="6" name="Straight Arrow Connector 5"/>
          <p:cNvCxnSpPr>
            <a:stCxn id="10" idx="3"/>
            <a:endCxn id="9" idx="1"/>
          </p:cNvCxnSpPr>
          <p:nvPr/>
        </p:nvCxnSpPr>
        <p:spPr>
          <a:xfrm>
            <a:off x="2685358" y="2134434"/>
            <a:ext cx="20189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843230" y="1765102"/>
            <a:ext cx="1823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reason=Duplicate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04330" y="1860114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10" name="Flowchart: Decision 9"/>
          <p:cNvSpPr/>
          <p:nvPr/>
        </p:nvSpPr>
        <p:spPr>
          <a:xfrm>
            <a:off x="490798" y="158579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600" dirty="0" smtClean="0"/>
              <a:t>is multi-access face?</a:t>
            </a:r>
            <a:endParaRPr lang="en-US" sz="1600" dirty="0"/>
          </a:p>
        </p:txBody>
      </p:sp>
      <p:cxnSp>
        <p:nvCxnSpPr>
          <p:cNvPr id="11" name="Straight Arrow Connector 10"/>
          <p:cNvCxnSpPr>
            <a:stCxn id="10" idx="2"/>
            <a:endCxn id="12" idx="0"/>
          </p:cNvCxnSpPr>
          <p:nvPr/>
        </p:nvCxnSpPr>
        <p:spPr>
          <a:xfrm flipH="1">
            <a:off x="1587049" y="2683074"/>
            <a:ext cx="1029" cy="3849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03226" y="3068058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09484" y="1755418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47368" y="2602388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4106886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2923213" y="3629661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set PIT </a:t>
            </a:r>
            <a:r>
              <a:rPr lang="en-US" dirty="0" smtClean="0"/>
              <a:t>expiry</a:t>
            </a:r>
            <a:r>
              <a:rPr lang="zh-CN" altLang="en-US" dirty="0" smtClean="0"/>
              <a:t> </a:t>
            </a:r>
            <a:r>
              <a:rPr lang="en-US" dirty="0" smtClean="0"/>
              <a:t>timer</a:t>
            </a:r>
            <a:endParaRPr lang="en-US" dirty="0"/>
          </a:p>
        </p:txBody>
      </p:sp>
      <p:cxnSp>
        <p:nvCxnSpPr>
          <p:cNvPr id="49" name="Straight Arrow Connector 48"/>
          <p:cNvCxnSpPr>
            <a:stCxn id="48" idx="0"/>
            <a:endCxn id="63" idx="2"/>
          </p:cNvCxnSpPr>
          <p:nvPr/>
        </p:nvCxnSpPr>
        <p:spPr>
          <a:xfrm flipH="1" flipV="1">
            <a:off x="3734572" y="3293517"/>
            <a:ext cx="11601" cy="33614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096769" y="3296730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timer event</a:t>
            </a:r>
          </a:p>
        </p:txBody>
      </p:sp>
      <p:cxnSp>
        <p:nvCxnSpPr>
          <p:cNvPr id="68" name="Straight Arrow Connector 67"/>
          <p:cNvCxnSpPr>
            <a:stCxn id="48" idx="3"/>
          </p:cNvCxnSpPr>
          <p:nvPr/>
        </p:nvCxnSpPr>
        <p:spPr>
          <a:xfrm>
            <a:off x="4569133" y="3903981"/>
            <a:ext cx="3246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lowchart: Predefined Process 62"/>
          <p:cNvSpPr/>
          <p:nvPr/>
        </p:nvSpPr>
        <p:spPr>
          <a:xfrm>
            <a:off x="2911612" y="274487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</a:t>
            </a:r>
            <a:r>
              <a:rPr lang="en-US" dirty="0" smtClean="0"/>
              <a:t>finalize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ContentStore</a:t>
            </a:r>
            <a:r>
              <a:rPr lang="en-US" dirty="0" smtClean="0"/>
              <a:t> hit pipeline</a:t>
            </a:r>
            <a:endParaRPr lang="en-US" dirty="0"/>
          </a:p>
        </p:txBody>
      </p:sp>
      <p:cxnSp>
        <p:nvCxnSpPr>
          <p:cNvPr id="13" name="Straight Arrow Connector 12"/>
          <p:cNvCxnSpPr>
            <a:endCxn id="48" idx="1"/>
          </p:cNvCxnSpPr>
          <p:nvPr/>
        </p:nvCxnSpPr>
        <p:spPr>
          <a:xfrm>
            <a:off x="2562225" y="3903981"/>
            <a:ext cx="3609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871506" y="3633295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After</a:t>
            </a:r>
            <a:r>
              <a:rPr lang="zh-CN" altLang="en-US" dirty="0" smtClean="0"/>
              <a:t> </a:t>
            </a:r>
            <a:r>
              <a:rPr lang="en-US" altLang="zh-CN" dirty="0" smtClean="0"/>
              <a:t>CS</a:t>
            </a:r>
            <a:r>
              <a:rPr lang="zh-CN" altLang="en-US" dirty="0" smtClean="0"/>
              <a:t> </a:t>
            </a:r>
            <a:r>
              <a:rPr lang="en-US" altLang="zh-CN" dirty="0" smtClean="0"/>
              <a:t>hit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904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879</Words>
  <Application>Microsoft Macintosh PowerPoint</Application>
  <PresentationFormat>On-screen Show (4:3)</PresentationFormat>
  <Paragraphs>240</Paragraphs>
  <Slides>25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NFD forwarding pipelines</vt:lpstr>
      <vt:lpstr>Overview</vt:lpstr>
      <vt:lpstr>Pipelines</vt:lpstr>
      <vt:lpstr>Legend in diagrams</vt:lpstr>
      <vt:lpstr>Pipelines Overall Workflow</vt:lpstr>
      <vt:lpstr>incoming Interest pipeline</vt:lpstr>
      <vt:lpstr>detect duplicate Nonce</vt:lpstr>
      <vt:lpstr>Interest loop pipeline</vt:lpstr>
      <vt:lpstr>ContentStore hit pipeline</vt:lpstr>
      <vt:lpstr>Dispatch matched Data in CS to strategy</vt:lpstr>
      <vt:lpstr>ContentStore miss pipeline</vt:lpstr>
      <vt:lpstr>ContentStore miss pipeline</vt:lpstr>
      <vt:lpstr>dispatch incoming Interest to strategy</vt:lpstr>
      <vt:lpstr>outgoing Interest pipeline</vt:lpstr>
      <vt:lpstr>Interest reject pipeline</vt:lpstr>
      <vt:lpstr>Interest finalize pipeline</vt:lpstr>
      <vt:lpstr>Dead Nonce List insert</vt:lpstr>
      <vt:lpstr>incoming Data pipeline</vt:lpstr>
      <vt:lpstr>Dispatch incoming Data to strategy</vt:lpstr>
      <vt:lpstr>set PIT expiry timer</vt:lpstr>
      <vt:lpstr>Data unsolicited pipeline</vt:lpstr>
      <vt:lpstr>outgoing Data pipeline</vt:lpstr>
      <vt:lpstr>Pass-through traffic manager</vt:lpstr>
      <vt:lpstr>Incoming Nack pipeline</vt:lpstr>
      <vt:lpstr>Outgoing Nack pipeline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2014-01-07T22:23:08Z</dcterms:created>
  <dcterms:modified xsi:type="dcterms:W3CDTF">2018-02-26T16:58:56Z</dcterms:modified>
</cp:coreProperties>
</file>